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56" r:id="rId4"/>
    <p:sldId id="265" r:id="rId5"/>
    <p:sldId id="277" r:id="rId6"/>
    <p:sldId id="276" r:id="rId7"/>
    <p:sldId id="257" r:id="rId8"/>
    <p:sldId id="259" r:id="rId9"/>
    <p:sldId id="266" r:id="rId10"/>
    <p:sldId id="275" r:id="rId11"/>
    <p:sldId id="268" r:id="rId12"/>
    <p:sldId id="267" r:id="rId13"/>
    <p:sldId id="262" r:id="rId14"/>
    <p:sldId id="269" r:id="rId15"/>
    <p:sldId id="270" r:id="rId16"/>
    <p:sldId id="260" r:id="rId17"/>
    <p:sldId id="271" r:id="rId18"/>
    <p:sldId id="272" r:id="rId19"/>
    <p:sldId id="258" r:id="rId20"/>
    <p:sldId id="263" r:id="rId21"/>
    <p:sldId id="264" r:id="rId22"/>
    <p:sldId id="27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F953-2750-4476-BA3B-821F763F856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8BC1-73F5-46D4-A0F3-551A7F8BD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Testimony on House Bill 64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Before the House Finance Committee</a:t>
            </a:r>
          </a:p>
          <a:p>
            <a:endParaRPr lang="en-US" dirty="0" smtClean="0"/>
          </a:p>
          <a:p>
            <a:r>
              <a:rPr lang="en-US" dirty="0" smtClean="0"/>
              <a:t>March 26, 2015</a:t>
            </a:r>
          </a:p>
          <a:p>
            <a:endParaRPr lang="en-US" dirty="0"/>
          </a:p>
          <a:p>
            <a:r>
              <a:rPr lang="en-US" dirty="0" smtClean="0"/>
              <a:t>Peter Van Runkle, Executive Director</a:t>
            </a:r>
            <a:endParaRPr lang="en-US" dirty="0"/>
          </a:p>
        </p:txBody>
      </p:sp>
      <p:pic>
        <p:nvPicPr>
          <p:cNvPr id="7" name="Picture 6" descr="OHCA LetterHead-hi-rez-top-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85800"/>
            <a:ext cx="6848856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Impact of Proposal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average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$176.49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rate</a:t>
                      </a:r>
                      <a:r>
                        <a:rPr lang="en-US" baseline="0" dirty="0" smtClean="0"/>
                        <a:t> – consistent rebasing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$188.03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(10 years costs)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$11.54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Reduction</a:t>
                      </a:r>
                      <a:r>
                        <a:rPr lang="en-US" baseline="0" dirty="0" smtClean="0"/>
                        <a:t> – licensed/certified beds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($2.81)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Reduction –</a:t>
                      </a:r>
                      <a:r>
                        <a:rPr lang="en-US" baseline="0" dirty="0" smtClean="0"/>
                        <a:t> RUG IV 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($3.52)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Reduction – 2.95%</a:t>
                      </a:r>
                      <a:r>
                        <a:rPr lang="en-US" baseline="0" dirty="0" smtClean="0"/>
                        <a:t>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($5.21)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reductions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($11.54)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  <a:r>
                        <a:rPr lang="en-US" baseline="0" dirty="0" smtClean="0"/>
                        <a:t> increase (10 years costs)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Impact of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End result is zero price increase for 10 years.</a:t>
            </a:r>
          </a:p>
          <a:p>
            <a:endParaRPr lang="en-US" dirty="0" smtClean="0"/>
          </a:p>
          <a:p>
            <a:r>
              <a:rPr lang="en-US" dirty="0" smtClean="0"/>
              <a:t>Could be 20 years if department waits another 10 years to rebase.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ask that rebasing be done as in 2005, except for updates to costs and acuity measurement.</a:t>
            </a:r>
          </a:p>
          <a:p>
            <a:endParaRPr lang="en-US" dirty="0" smtClean="0"/>
          </a:p>
          <a:p>
            <a:r>
              <a:rPr lang="en-US" dirty="0" smtClean="0"/>
              <a:t>Acuity measurement tool should be designated by CMS for Medicaid, not Medicare. </a:t>
            </a:r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Prices SFY 2007-2017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133600"/>
          <a:ext cx="8305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517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Ancillary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Capital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dirty="0" smtClean="0"/>
                        <a:t>SFY 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$44.64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$58.36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$11.86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dirty="0" smtClean="0"/>
                        <a:t>SFY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$44.53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$56.66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$8.90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dirty="0" smtClean="0"/>
                        <a:t>SFY 2017 (proposed)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$58.72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$10.24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PA1/PA2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Lowest acuity patients in SNFs.</a:t>
            </a:r>
          </a:p>
          <a:p>
            <a:endParaRPr lang="en-US" dirty="0" smtClean="0"/>
          </a:p>
          <a:p>
            <a:r>
              <a:rPr lang="en-US" dirty="0" smtClean="0"/>
              <a:t>2011 budget deal included rate cut for PA1/PA2 to $130.</a:t>
            </a:r>
          </a:p>
          <a:p>
            <a:endParaRPr lang="en-US" dirty="0" smtClean="0"/>
          </a:p>
          <a:p>
            <a:r>
              <a:rPr lang="en-US" dirty="0" smtClean="0"/>
              <a:t>Administration now proposes further cut to $91.70.</a:t>
            </a:r>
          </a:p>
          <a:p>
            <a:endParaRPr lang="en-US" dirty="0" smtClean="0"/>
          </a:p>
          <a:p>
            <a:r>
              <a:rPr lang="en-US" dirty="0" smtClean="0"/>
              <a:t>From zero (rebasing), cut would put SNFs “underwater” by $23.5 million.</a:t>
            </a:r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Policy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Director McCarthy: greater (</a:t>
            </a:r>
            <a:r>
              <a:rPr lang="en-US" dirty="0" err="1" smtClean="0"/>
              <a:t>dis</a:t>
            </a:r>
            <a:r>
              <a:rPr lang="en-US" dirty="0" smtClean="0"/>
              <a:t>)incentive needed so SNFs move out or do not admit PA1/PA2s.</a:t>
            </a:r>
          </a:p>
          <a:p>
            <a:endParaRPr lang="en-US" dirty="0" smtClean="0"/>
          </a:p>
          <a:p>
            <a:r>
              <a:rPr lang="en-US" dirty="0" smtClean="0"/>
              <a:t>SNFs do move people out – we are by far largest referral source to HOME Choice.</a:t>
            </a:r>
          </a:p>
          <a:p>
            <a:endParaRPr lang="en-US" dirty="0" smtClean="0"/>
          </a:p>
          <a:p>
            <a:r>
              <a:rPr lang="en-US" dirty="0" smtClean="0"/>
              <a:t>Illegal to move out without safe/appropriate destination.</a:t>
            </a:r>
          </a:p>
          <a:p>
            <a:endParaRPr lang="en-US" dirty="0" smtClean="0"/>
          </a:p>
          <a:p>
            <a:r>
              <a:rPr lang="en-US" dirty="0" smtClean="0"/>
              <a:t>Barring exceptional circumstances, SNFs normally do not admit PA1/PA2.</a:t>
            </a:r>
          </a:p>
          <a:p>
            <a:endParaRPr lang="en-US" dirty="0" smtClean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Policy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SNF to reach out to HOME Choice upon admission of PA1/PA2.</a:t>
            </a:r>
          </a:p>
          <a:p>
            <a:endParaRPr lang="en-US" dirty="0" smtClean="0"/>
          </a:p>
          <a:p>
            <a:r>
              <a:rPr lang="en-US" dirty="0" smtClean="0"/>
              <a:t>Require HOME Choice to identify SNFs with PA1/PA2s and structure relocation assistance.  </a:t>
            </a:r>
          </a:p>
          <a:p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Concept: give all SNFs an incentive to improve.</a:t>
            </a:r>
          </a:p>
          <a:p>
            <a:endParaRPr lang="en-US" dirty="0"/>
          </a:p>
          <a:p>
            <a:r>
              <a:rPr lang="en-US" dirty="0" smtClean="0"/>
              <a:t>Administration proposal doesn’t do this.</a:t>
            </a:r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Impact of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Funds quality incentive with money stripped out of rebasing.</a:t>
            </a:r>
          </a:p>
          <a:p>
            <a:endParaRPr lang="en-US" dirty="0" smtClean="0"/>
          </a:p>
          <a:p>
            <a:r>
              <a:rPr lang="en-US" dirty="0" smtClean="0"/>
              <a:t>Stated payment amount ($84 million) assumes every SNF gets every measure.</a:t>
            </a:r>
          </a:p>
          <a:p>
            <a:endParaRPr lang="en-US" dirty="0" smtClean="0"/>
          </a:p>
          <a:p>
            <a:r>
              <a:rPr lang="en-US" dirty="0" smtClean="0"/>
              <a:t>This payout will not happen. We estimate 10-15% of measures will be met (example: staffing = 12%).</a:t>
            </a:r>
          </a:p>
          <a:p>
            <a:endParaRPr lang="en-US" dirty="0" smtClean="0"/>
          </a:p>
          <a:p>
            <a:r>
              <a:rPr lang="en-US" dirty="0" smtClean="0"/>
              <a:t>We estimate total payout to be $8-13 million. SNFs as a whole still will be underwater.</a:t>
            </a:r>
          </a:p>
          <a:p>
            <a:endParaRPr lang="en-US" dirty="0" smtClean="0"/>
          </a:p>
          <a:p>
            <a:r>
              <a:rPr lang="en-US" dirty="0" smtClean="0"/>
              <a:t>If the bar is too high, there is no incentive to improve.</a:t>
            </a:r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Policy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 quality incentive with attainable standards that give every SNF an incentive to improve.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More measures, tiered approach.</a:t>
            </a:r>
          </a:p>
          <a:p>
            <a:endParaRPr lang="en-US" dirty="0" smtClean="0"/>
          </a:p>
          <a:p>
            <a:r>
              <a:rPr lang="en-US" dirty="0" smtClean="0"/>
              <a:t>Not funded through cut to rate.</a:t>
            </a:r>
          </a:p>
          <a:p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Rates in Statute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Key </a:t>
            </a:r>
            <a:r>
              <a:rPr lang="en-US" dirty="0"/>
              <a:t>part of </a:t>
            </a:r>
            <a:r>
              <a:rPr lang="en-US" dirty="0" smtClean="0"/>
              <a:t>2005 deal: rate </a:t>
            </a:r>
            <a:r>
              <a:rPr lang="en-US" dirty="0"/>
              <a:t>formula </a:t>
            </a:r>
            <a:r>
              <a:rPr lang="en-US" dirty="0" smtClean="0"/>
              <a:t>codified by General Assembly </a:t>
            </a:r>
            <a:r>
              <a:rPr lang="en-US" dirty="0"/>
              <a:t>in </a:t>
            </a:r>
            <a:r>
              <a:rPr lang="en-US" dirty="0" smtClean="0"/>
              <a:t>statute, as has </a:t>
            </a:r>
            <a:r>
              <a:rPr lang="en-US" dirty="0"/>
              <a:t>been the case since </a:t>
            </a:r>
            <a:r>
              <a:rPr lang="en-US" dirty="0" smtClean="0"/>
              <a:t>inception </a:t>
            </a:r>
            <a:r>
              <a:rPr lang="en-US" dirty="0"/>
              <a:t>of </a:t>
            </a:r>
            <a:r>
              <a:rPr lang="en-US" dirty="0" smtClean="0"/>
              <a:t>Medicaid </a:t>
            </a:r>
            <a:r>
              <a:rPr lang="en-US" dirty="0"/>
              <a:t>program. </a:t>
            </a:r>
          </a:p>
          <a:p>
            <a:pPr>
              <a:buNone/>
            </a:pP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SNF </a:t>
            </a:r>
            <a:r>
              <a:rPr lang="en-US" dirty="0"/>
              <a:t>rates are a uniquely important subject for legislative oversight. </a:t>
            </a:r>
            <a:r>
              <a:rPr lang="en-US" dirty="0" smtClean="0"/>
              <a:t>They </a:t>
            </a:r>
            <a:r>
              <a:rPr lang="en-US" dirty="0"/>
              <a:t>directly affect </a:t>
            </a:r>
            <a:r>
              <a:rPr lang="en-US" dirty="0" smtClean="0"/>
              <a:t>well </a:t>
            </a:r>
            <a:r>
              <a:rPr lang="en-US" dirty="0"/>
              <a:t>being of hundreds of thousands of </a:t>
            </a:r>
            <a:r>
              <a:rPr lang="en-US" dirty="0" smtClean="0"/>
              <a:t>your most </a:t>
            </a:r>
            <a:r>
              <a:rPr lang="en-US" dirty="0"/>
              <a:t>vulnerable constituents.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Like it </a:t>
            </a:r>
            <a:r>
              <a:rPr lang="en-US" dirty="0"/>
              <a:t>or not, SNFs are heavily dependent on the Medicaid program for survival. Over 63% of our patients are on Medicaid.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Inadequate </a:t>
            </a:r>
            <a:r>
              <a:rPr lang="en-US" dirty="0"/>
              <a:t>Medicaid </a:t>
            </a:r>
            <a:r>
              <a:rPr lang="en-US" dirty="0" smtClean="0"/>
              <a:t>rates hamper quality of care and ultimately threaten center’s stability.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appreciate the Administration’s recognition that the time has come to increase SNF rates – it has been a long time.</a:t>
            </a:r>
          </a:p>
          <a:p>
            <a:endParaRPr lang="en-US" dirty="0" smtClean="0"/>
          </a:p>
          <a:p>
            <a:r>
              <a:rPr lang="en-US" dirty="0" smtClean="0"/>
              <a:t>We also appreciate the Administration’s recognition that there are many great SNFs in Ohio.</a:t>
            </a:r>
          </a:p>
          <a:p>
            <a:endParaRPr lang="en-US" dirty="0" smtClean="0"/>
          </a:p>
          <a:p>
            <a:r>
              <a:rPr lang="en-US" dirty="0" smtClean="0"/>
              <a:t>Lastly, we appreciate the Administration’s agreement that a true quality incentive system is needed.</a:t>
            </a:r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Arguments 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Director McCarthy says no other Medicaid provider type in Ohio has rates in statute.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That is true … except for ICFs/IID, which also are in statute.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Common thread: ICFs are the only provider type with greater Medicaid percentage than SNFs.</a:t>
            </a:r>
          </a:p>
          <a:p>
            <a:endParaRPr lang="en-US" dirty="0" smtClean="0"/>
          </a:p>
          <a:p>
            <a:r>
              <a:rPr lang="en-US" dirty="0" smtClean="0"/>
              <a:t>Because of the huge impact Medicaid rates have on lives of Ohioans in SNFs and ICFs, General Assembly has always required rates in statute.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Ability to Change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Director McCarthy testified that he wants power over rates so he can make changes when he wants, without justifying to General Assembly. </a:t>
            </a:r>
          </a:p>
          <a:p>
            <a:endParaRPr lang="en-US" dirty="0"/>
          </a:p>
          <a:p>
            <a:r>
              <a:rPr lang="en-US" dirty="0" smtClean="0"/>
              <a:t>He said rate discussions now are in compressed time frame, can’t happen outside budget bill - but legislature can make changes at any time, not just in budget bill. </a:t>
            </a:r>
          </a:p>
          <a:p>
            <a:endParaRPr lang="en-US" dirty="0"/>
          </a:p>
          <a:p>
            <a:r>
              <a:rPr lang="en-US" dirty="0" smtClean="0"/>
              <a:t>Difference is Medicaid Director can't make changes unilaterally.</a:t>
            </a:r>
          </a:p>
          <a:p>
            <a:endParaRPr lang="en-US" dirty="0" smtClean="0"/>
          </a:p>
          <a:p>
            <a:r>
              <a:rPr lang="en-US" dirty="0" smtClean="0"/>
              <a:t>Ability to make changes unilaterally means harmful changes can be made before legislature can weigh in. </a:t>
            </a:r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rates in statute.</a:t>
            </a:r>
          </a:p>
          <a:p>
            <a:endParaRPr lang="en-US" dirty="0" smtClean="0"/>
          </a:p>
          <a:p>
            <a:r>
              <a:rPr lang="en-US" dirty="0" smtClean="0"/>
              <a:t>Rebase consistently.</a:t>
            </a:r>
          </a:p>
          <a:p>
            <a:endParaRPr lang="en-US" dirty="0" smtClean="0"/>
          </a:p>
          <a:p>
            <a:r>
              <a:rPr lang="en-US" dirty="0" smtClean="0"/>
              <a:t>No PA1/PA2 cut.</a:t>
            </a:r>
          </a:p>
          <a:p>
            <a:endParaRPr lang="en-US" dirty="0" smtClean="0"/>
          </a:p>
          <a:p>
            <a:r>
              <a:rPr lang="en-US" dirty="0" smtClean="0"/>
              <a:t>Meaningful quality incentive.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Current state policy on SNF rates was established in 2005 when General Assembly and Taft Administration agreed to “pricing” system.</a:t>
            </a:r>
          </a:p>
          <a:p>
            <a:endParaRPr lang="en-US" dirty="0" smtClean="0"/>
          </a:p>
          <a:p>
            <a:r>
              <a:rPr lang="en-US" dirty="0" smtClean="0"/>
              <a:t>State policy deliberately fixed prices starting in SFY 2007 based on 2003 cost reports.</a:t>
            </a:r>
          </a:p>
          <a:p>
            <a:endParaRPr lang="en-US" dirty="0" smtClean="0"/>
          </a:p>
          <a:p>
            <a:r>
              <a:rPr lang="en-US" dirty="0" smtClean="0"/>
              <a:t>Future increases expected, but prices have not increased, save 1% in SFY 2008.</a:t>
            </a:r>
          </a:p>
          <a:p>
            <a:endParaRPr lang="en-US" dirty="0" smtClean="0"/>
          </a:p>
          <a:p>
            <a:r>
              <a:rPr lang="en-US" dirty="0" smtClean="0"/>
              <a:t>Prices were cut in SFY 2012 as part of deficit reduction.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Average Prices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Ancillary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Capital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SFY 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$44.64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$58.36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SFY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$44.53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$56.66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$8.90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Administration Budget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Rebase prices with reductions.</a:t>
            </a:r>
          </a:p>
          <a:p>
            <a:endParaRPr lang="en-US" dirty="0" smtClean="0"/>
          </a:p>
          <a:p>
            <a:r>
              <a:rPr lang="en-US" dirty="0" smtClean="0"/>
              <a:t>Shift money to new quality system.</a:t>
            </a:r>
          </a:p>
          <a:p>
            <a:endParaRPr lang="en-US" dirty="0" smtClean="0"/>
          </a:p>
          <a:p>
            <a:r>
              <a:rPr lang="en-US" dirty="0" smtClean="0"/>
              <a:t>Cut rates for PA1 and PA2 patients.</a:t>
            </a:r>
          </a:p>
          <a:p>
            <a:endParaRPr lang="en-US" dirty="0" smtClean="0"/>
          </a:p>
          <a:p>
            <a:r>
              <a:rPr lang="en-US" dirty="0" smtClean="0"/>
              <a:t>Take rates out of statute.</a:t>
            </a:r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Impact of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Rebasing = 0</a:t>
            </a:r>
          </a:p>
          <a:p>
            <a:endParaRPr lang="en-US" dirty="0" smtClean="0"/>
          </a:p>
          <a:p>
            <a:r>
              <a:rPr lang="en-US" dirty="0" smtClean="0"/>
              <a:t>Quality = $8-13 million</a:t>
            </a:r>
          </a:p>
          <a:p>
            <a:endParaRPr lang="en-US" dirty="0" smtClean="0"/>
          </a:p>
          <a:p>
            <a:r>
              <a:rPr lang="en-US" dirty="0" smtClean="0"/>
              <a:t>PA1/PA2 = ($23 million)</a:t>
            </a:r>
          </a:p>
          <a:p>
            <a:endParaRPr lang="en-US" dirty="0" smtClean="0"/>
          </a:p>
          <a:p>
            <a:r>
              <a:rPr lang="en-US" dirty="0" smtClean="0"/>
              <a:t>Total = ($10-15 million)</a:t>
            </a:r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Rebasing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2005 deal on rates, everyone recognized need to rebase prices.</a:t>
            </a:r>
          </a:p>
          <a:p>
            <a:endParaRPr lang="en-US" dirty="0" smtClean="0"/>
          </a:p>
          <a:p>
            <a:r>
              <a:rPr lang="en-US" dirty="0" smtClean="0"/>
              <a:t>Rebasing means updating prices using same formula, but most recent cost reports.</a:t>
            </a:r>
          </a:p>
          <a:p>
            <a:endParaRPr lang="en-US" dirty="0"/>
          </a:p>
          <a:p>
            <a:r>
              <a:rPr lang="en-US" dirty="0" smtClean="0"/>
              <a:t>Concept: reconnect rates and costs periodically. Generally this means rates increase. </a:t>
            </a:r>
          </a:p>
          <a:p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Rebasing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Legislature gave Department of Medicaid flexibility on when to rebase, but set outer bound at 10 years.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Department chose to wait entire 10 years, now by law must rebase for SFY 2017. </a:t>
            </a:r>
          </a:p>
          <a:p>
            <a:endParaRPr lang="en-US" dirty="0" smtClean="0"/>
          </a:p>
          <a:p>
            <a:r>
              <a:rPr lang="en-US" dirty="0" smtClean="0"/>
              <a:t>During this period, SNFs experienced steadily increasing loss per Medicaid day: $10.62 in SFY 2007; $19.50 in SFY 2014. </a:t>
            </a:r>
          </a:p>
          <a:p>
            <a:endParaRPr lang="en-US" dirty="0" smtClean="0"/>
          </a:p>
          <a:p>
            <a:r>
              <a:rPr lang="en-US" dirty="0" smtClean="0"/>
              <a:t>Rebasing would result in 6% rate increase if done per 2005 calculation.</a:t>
            </a:r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Changes to Rebasing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Administration proposes to change 2005 arrangement in three important ways.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cut rates: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Licensed vs. certified beds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Acuity measurement tool (RUG IV 66)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2.95% reduction to fund quality pool</a:t>
            </a:r>
          </a:p>
          <a:p>
            <a:endParaRPr lang="en-US" dirty="0"/>
          </a:p>
        </p:txBody>
      </p:sp>
      <p:pic>
        <p:nvPicPr>
          <p:cNvPr id="4" name="Picture 3" descr="OHCA new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524000" cy="465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988</Words>
  <Application>Microsoft Office PowerPoint</Application>
  <PresentationFormat>On-screen Show (4:3)</PresentationFormat>
  <Paragraphs>190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Testimony on House Bill 64</vt:lpstr>
      <vt:lpstr>Introduction</vt:lpstr>
      <vt:lpstr>Background</vt:lpstr>
      <vt:lpstr>Average Prices</vt:lpstr>
      <vt:lpstr> Administration Budget Proposals</vt:lpstr>
      <vt:lpstr>Impact of Proposals</vt:lpstr>
      <vt:lpstr>Rebasing</vt:lpstr>
      <vt:lpstr>Rebasing</vt:lpstr>
      <vt:lpstr>Changes to Rebasing</vt:lpstr>
      <vt:lpstr>Impact of Proposal</vt:lpstr>
      <vt:lpstr>Impact of Proposal</vt:lpstr>
      <vt:lpstr>Prices SFY 2007-2017</vt:lpstr>
      <vt:lpstr>PA1/PA2 Patients</vt:lpstr>
      <vt:lpstr>Policy Argument</vt:lpstr>
      <vt:lpstr>Policy Solutions</vt:lpstr>
      <vt:lpstr>Quality</vt:lpstr>
      <vt:lpstr>Impact of Proposal</vt:lpstr>
      <vt:lpstr>Policy Solutions</vt:lpstr>
      <vt:lpstr>Rates in Statute</vt:lpstr>
      <vt:lpstr>Arguments Against</vt:lpstr>
      <vt:lpstr>Ability to Change Rates</vt:lpstr>
      <vt:lpstr>Summary of Solutions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pvanrunkle</dc:creator>
  <cp:lastModifiedBy>Stepp, Taylor</cp:lastModifiedBy>
  <cp:revision>288</cp:revision>
  <dcterms:created xsi:type="dcterms:W3CDTF">2015-03-07T12:44:48Z</dcterms:created>
  <dcterms:modified xsi:type="dcterms:W3CDTF">2015-03-25T23:27:20Z</dcterms:modified>
</cp:coreProperties>
</file>