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handoutMasterIdLst>
    <p:handoutMasterId r:id="rId25"/>
  </p:handoutMasterIdLst>
  <p:sldIdLst>
    <p:sldId id="382" r:id="rId2"/>
    <p:sldId id="380" r:id="rId3"/>
    <p:sldId id="383" r:id="rId4"/>
    <p:sldId id="398" r:id="rId5"/>
    <p:sldId id="396" r:id="rId6"/>
    <p:sldId id="387" r:id="rId7"/>
    <p:sldId id="384" r:id="rId8"/>
    <p:sldId id="397" r:id="rId9"/>
    <p:sldId id="386" r:id="rId10"/>
    <p:sldId id="388" r:id="rId11"/>
    <p:sldId id="385" r:id="rId12"/>
    <p:sldId id="391" r:id="rId13"/>
    <p:sldId id="392" r:id="rId14"/>
    <p:sldId id="393" r:id="rId15"/>
    <p:sldId id="399" r:id="rId16"/>
    <p:sldId id="400" r:id="rId17"/>
    <p:sldId id="401" r:id="rId18"/>
    <p:sldId id="405" r:id="rId19"/>
    <p:sldId id="402" r:id="rId20"/>
    <p:sldId id="403" r:id="rId21"/>
    <p:sldId id="404" r:id="rId22"/>
    <p:sldId id="406"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521415D9-36F7-43E2-AB2F-B90AF26B5E84}">
      <p14:sectionLst xmlns:p14="http://schemas.microsoft.com/office/powerpoint/2010/main">
        <p14:section name="Default Section" id="{6E2D683F-D8E5-4005-B2F8-658F9947A635}">
          <p14:sldIdLst>
            <p14:sldId id="382"/>
            <p14:sldId id="380"/>
            <p14:sldId id="383"/>
            <p14:sldId id="398"/>
          </p14:sldIdLst>
        </p14:section>
        <p14:section name="Untitled Section" id="{280E3B9E-6AEC-4387-A23B-9E7926C03100}">
          <p14:sldIdLst>
            <p14:sldId id="396"/>
            <p14:sldId id="387"/>
            <p14:sldId id="384"/>
            <p14:sldId id="397"/>
            <p14:sldId id="386"/>
            <p14:sldId id="388"/>
            <p14:sldId id="385"/>
            <p14:sldId id="391"/>
            <p14:sldId id="392"/>
            <p14:sldId id="393"/>
            <p14:sldId id="399"/>
            <p14:sldId id="400"/>
            <p14:sldId id="401"/>
            <p14:sldId id="405"/>
            <p14:sldId id="402"/>
            <p14:sldId id="403"/>
            <p14:sldId id="404"/>
            <p14:sldId id="40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7931D"/>
    <a:srgbClr val="00529B"/>
    <a:srgbClr val="595959"/>
    <a:srgbClr val="626262"/>
    <a:srgbClr val="E6E1D2"/>
    <a:srgbClr val="D5CCB3"/>
    <a:srgbClr val="5B6458"/>
    <a:srgbClr val="00134E"/>
    <a:srgbClr val="79DCFF"/>
    <a:srgbClr val="BDCF2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91" autoAdjust="0"/>
    <p:restoredTop sz="94660"/>
  </p:normalViewPr>
  <p:slideViewPr>
    <p:cSldViewPr snapToGrid="0">
      <p:cViewPr>
        <p:scale>
          <a:sx n="80" d="100"/>
          <a:sy n="80" d="100"/>
        </p:scale>
        <p:origin x="-918" y="-618"/>
      </p:cViewPr>
      <p:guideLst>
        <p:guide orient="horz" pos="4207"/>
        <p:guide orient="horz" pos="1033"/>
        <p:guide orient="horz" pos="2307"/>
        <p:guide orient="horz" pos="574"/>
        <p:guide orient="horz" pos="393"/>
        <p:guide orient="horz" pos="3804"/>
        <p:guide orient="horz" pos="3499"/>
        <p:guide orient="horz" pos="3638"/>
        <p:guide pos="5459"/>
        <p:guide pos="661"/>
        <p:guide pos="376"/>
        <p:guide pos="1540"/>
        <p:guide pos="5183"/>
        <p:guide pos="3180"/>
        <p:guide pos="1013"/>
        <p:guide pos="3032"/>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8" d="100"/>
          <a:sy n="48" d="100"/>
        </p:scale>
        <p:origin x="-2724"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800" dirty="0"/>
              <a:t>Average</a:t>
            </a:r>
            <a:r>
              <a:rPr lang="en-US" sz="2800" baseline="0" dirty="0"/>
              <a:t> College GPA</a:t>
            </a:r>
            <a:endParaRPr lang="en-US" sz="2800" dirty="0"/>
          </a:p>
        </c:rich>
      </c:tx>
      <c:layout/>
      <c:overlay val="0"/>
    </c:title>
    <c:autoTitleDeleted val="0"/>
    <c:plotArea>
      <c:layout/>
      <c:barChart>
        <c:barDir val="col"/>
        <c:grouping val="clustered"/>
        <c:varyColors val="0"/>
        <c:ser>
          <c:idx val="0"/>
          <c:order val="0"/>
          <c:tx>
            <c:strRef>
              <c:f>Sheet1!$B$1</c:f>
              <c:strCache>
                <c:ptCount val="1"/>
                <c:pt idx="0">
                  <c:v>1st year GPA</c:v>
                </c:pt>
              </c:strCache>
            </c:strRef>
          </c:tx>
          <c:invertIfNegative val="0"/>
          <c:cat>
            <c:strRef>
              <c:f>Sheet1!$A$2:$A$4</c:f>
              <c:strCache>
                <c:ptCount val="3"/>
                <c:pt idx="0">
                  <c:v>Dual Enrollment</c:v>
                </c:pt>
                <c:pt idx="1">
                  <c:v>AP Score of 3</c:v>
                </c:pt>
                <c:pt idx="2">
                  <c:v>AP Score of 4 or 5</c:v>
                </c:pt>
              </c:strCache>
            </c:strRef>
          </c:cat>
          <c:val>
            <c:numRef>
              <c:f>Sheet1!$B$2:$B$4</c:f>
              <c:numCache>
                <c:formatCode>General</c:formatCode>
                <c:ptCount val="3"/>
                <c:pt idx="0">
                  <c:v>2.64</c:v>
                </c:pt>
                <c:pt idx="1">
                  <c:v>2.88</c:v>
                </c:pt>
                <c:pt idx="2">
                  <c:v>2.96</c:v>
                </c:pt>
              </c:numCache>
            </c:numRef>
          </c:val>
        </c:ser>
        <c:ser>
          <c:idx val="1"/>
          <c:order val="1"/>
          <c:tx>
            <c:strRef>
              <c:f>Sheet1!$C$1</c:f>
              <c:strCache>
                <c:ptCount val="1"/>
                <c:pt idx="0">
                  <c:v>4th year GPA</c:v>
                </c:pt>
              </c:strCache>
            </c:strRef>
          </c:tx>
          <c:invertIfNegative val="0"/>
          <c:cat>
            <c:strRef>
              <c:f>Sheet1!$A$2:$A$4</c:f>
              <c:strCache>
                <c:ptCount val="3"/>
                <c:pt idx="0">
                  <c:v>Dual Enrollment</c:v>
                </c:pt>
                <c:pt idx="1">
                  <c:v>AP Score of 3</c:v>
                </c:pt>
                <c:pt idx="2">
                  <c:v>AP Score of 4 or 5</c:v>
                </c:pt>
              </c:strCache>
            </c:strRef>
          </c:cat>
          <c:val>
            <c:numRef>
              <c:f>Sheet1!$C$2:$C$4</c:f>
              <c:numCache>
                <c:formatCode>General</c:formatCode>
                <c:ptCount val="3"/>
                <c:pt idx="0">
                  <c:v>2.66</c:v>
                </c:pt>
                <c:pt idx="1">
                  <c:v>2.8899999999999997</c:v>
                </c:pt>
                <c:pt idx="2">
                  <c:v>2.9499999999999997</c:v>
                </c:pt>
              </c:numCache>
            </c:numRef>
          </c:val>
        </c:ser>
        <c:dLbls>
          <c:showLegendKey val="0"/>
          <c:showVal val="0"/>
          <c:showCatName val="0"/>
          <c:showSerName val="0"/>
          <c:showPercent val="0"/>
          <c:showBubbleSize val="0"/>
        </c:dLbls>
        <c:gapWidth val="150"/>
        <c:axId val="32503808"/>
        <c:axId val="34878528"/>
      </c:barChart>
      <c:catAx>
        <c:axId val="32503808"/>
        <c:scaling>
          <c:orientation val="minMax"/>
        </c:scaling>
        <c:delete val="0"/>
        <c:axPos val="b"/>
        <c:majorTickMark val="out"/>
        <c:minorTickMark val="none"/>
        <c:tickLblPos val="nextTo"/>
        <c:txPr>
          <a:bodyPr/>
          <a:lstStyle/>
          <a:p>
            <a:pPr>
              <a:defRPr sz="1800"/>
            </a:pPr>
            <a:endParaRPr lang="en-US"/>
          </a:p>
        </c:txPr>
        <c:crossAx val="34878528"/>
        <c:crosses val="autoZero"/>
        <c:auto val="1"/>
        <c:lblAlgn val="ctr"/>
        <c:lblOffset val="100"/>
        <c:noMultiLvlLbl val="0"/>
      </c:catAx>
      <c:valAx>
        <c:axId val="34878528"/>
        <c:scaling>
          <c:orientation val="minMax"/>
          <c:max val="3"/>
          <c:min val="2.5"/>
        </c:scaling>
        <c:delete val="0"/>
        <c:axPos val="l"/>
        <c:majorGridlines/>
        <c:numFmt formatCode="#,##0.0" sourceLinked="0"/>
        <c:majorTickMark val="out"/>
        <c:minorTickMark val="none"/>
        <c:tickLblPos val="nextTo"/>
        <c:txPr>
          <a:bodyPr/>
          <a:lstStyle/>
          <a:p>
            <a:pPr>
              <a:defRPr sz="2000"/>
            </a:pPr>
            <a:endParaRPr lang="en-US"/>
          </a:p>
        </c:txPr>
        <c:crossAx val="32503808"/>
        <c:crosses val="autoZero"/>
        <c:crossBetween val="between"/>
        <c:majorUnit val="0.1"/>
      </c:valAx>
    </c:plotArea>
    <c:legend>
      <c:legendPos val="b"/>
      <c:legendEntry>
        <c:idx val="0"/>
        <c:txPr>
          <a:bodyPr/>
          <a:lstStyle/>
          <a:p>
            <a:pPr>
              <a:defRPr sz="2000"/>
            </a:pPr>
            <a:endParaRPr lang="en-US"/>
          </a:p>
        </c:txPr>
      </c:legendEntry>
      <c:legendEntry>
        <c:idx val="1"/>
        <c:txPr>
          <a:bodyPr/>
          <a:lstStyle/>
          <a:p>
            <a:pPr>
              <a:defRPr sz="2000"/>
            </a:pPr>
            <a:endParaRPr lang="en-US"/>
          </a:p>
        </c:txPr>
      </c:legendEntry>
      <c:layout/>
      <c:overlay val="0"/>
      <c:txPr>
        <a:bodyPr/>
        <a:lstStyle/>
        <a:p>
          <a:pPr>
            <a:defRPr sz="2000"/>
          </a:pPr>
          <a:endParaRPr lang="en-U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mn-cs"/>
              </a:defRPr>
            </a:lvl1pPr>
          </a:lstStyle>
          <a:p>
            <a:pPr>
              <a:defRPr/>
            </a:pPr>
            <a:fld id="{BDDCA9AC-8B3E-EB47-983E-31E1F310EEFA}" type="datetimeFigureOut">
              <a:rPr lang="en-US"/>
              <a:pPr>
                <a:defRPr/>
              </a:pPr>
              <a:t>5/7/2015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mn-cs"/>
              </a:defRPr>
            </a:lvl1pPr>
          </a:lstStyle>
          <a:p>
            <a:pPr>
              <a:defRPr/>
            </a:pPr>
            <a:fld id="{0713B4FF-8E6A-564E-8075-9260C531D1FA}" type="slidenum">
              <a:rPr lang="en-US"/>
              <a:pPr>
                <a:defRPr/>
              </a:pPr>
              <a:t>‹#›</a:t>
            </a:fld>
            <a:endParaRPr lang="en-US"/>
          </a:p>
        </p:txBody>
      </p:sp>
    </p:spTree>
    <p:extLst>
      <p:ext uri="{BB962C8B-B14F-4D97-AF65-F5344CB8AC3E}">
        <p14:creationId xmlns:p14="http://schemas.microsoft.com/office/powerpoint/2010/main" val="2200055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mn-cs"/>
              </a:defRPr>
            </a:lvl1pPr>
          </a:lstStyle>
          <a:p>
            <a:pPr>
              <a:defRPr/>
            </a:pPr>
            <a:fld id="{E1366D95-0B9E-7E40-9A00-CA9A0488889D}" type="datetimeFigureOut">
              <a:rPr lang="en-US"/>
              <a:pPr>
                <a:defRPr/>
              </a:pPr>
              <a:t>5/7/2015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mn-cs"/>
              </a:defRPr>
            </a:lvl1pPr>
          </a:lstStyle>
          <a:p>
            <a:pPr>
              <a:defRPr/>
            </a:pPr>
            <a:fld id="{A3CF1E9C-24E6-9647-8D43-96403AF0BB63}" type="slidenum">
              <a:rPr lang="en-US"/>
              <a:pPr>
                <a:defRPr/>
              </a:pPr>
              <a:t>‹#›</a:t>
            </a:fld>
            <a:endParaRPr lang="en-US"/>
          </a:p>
        </p:txBody>
      </p:sp>
    </p:spTree>
    <p:extLst>
      <p:ext uri="{BB962C8B-B14F-4D97-AF65-F5344CB8AC3E}">
        <p14:creationId xmlns:p14="http://schemas.microsoft.com/office/powerpoint/2010/main" val="28764955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179388" indent="-179388" algn="l" rtl="0" eaLnBrk="0" fontAlgn="base" hangingPunct="0">
      <a:spcBef>
        <a:spcPct val="30000"/>
      </a:spcBef>
      <a:spcAft>
        <a:spcPct val="0"/>
      </a:spcAft>
      <a:buFont typeface="Arial" charset="0"/>
      <a:buChar char="•"/>
      <a:defRPr sz="1200" kern="1200">
        <a:solidFill>
          <a:schemeClr val="tx1"/>
        </a:solidFill>
        <a:latin typeface="+mn-lt"/>
        <a:ea typeface="ＭＳ Ｐゴシック" charset="0"/>
        <a:cs typeface="+mn-cs"/>
      </a:defRPr>
    </a:lvl2pPr>
    <a:lvl3pPr marL="338138" indent="-158750" algn="l" rtl="0" eaLnBrk="0" fontAlgn="base" hangingPunct="0">
      <a:spcBef>
        <a:spcPct val="30000"/>
      </a:spcBef>
      <a:spcAft>
        <a:spcPct val="0"/>
      </a:spcAft>
      <a:buFont typeface="Arial" charset="0"/>
      <a:buChar char="•"/>
      <a:defRPr sz="1200" kern="1200">
        <a:solidFill>
          <a:schemeClr val="tx1"/>
        </a:solidFill>
        <a:latin typeface="+mn-lt"/>
        <a:ea typeface="ＭＳ Ｐゴシック" charset="0"/>
        <a:cs typeface="+mn-cs"/>
      </a:defRPr>
    </a:lvl3pPr>
    <a:lvl4pPr marL="517525" indent="-179388" algn="l" rtl="0" eaLnBrk="0" fontAlgn="base" hangingPunct="0">
      <a:spcBef>
        <a:spcPct val="30000"/>
      </a:spcBef>
      <a:spcAft>
        <a:spcPct val="0"/>
      </a:spcAft>
      <a:buFont typeface="Arial" charset="0"/>
      <a:buChar char="•"/>
      <a:defRPr sz="1200" kern="1200">
        <a:solidFill>
          <a:schemeClr val="tx1"/>
        </a:solidFill>
        <a:latin typeface="+mn-lt"/>
        <a:ea typeface="ＭＳ Ｐゴシック" charset="0"/>
        <a:cs typeface="+mn-cs"/>
      </a:defRPr>
    </a:lvl4pPr>
    <a:lvl5pPr marL="695325" indent="-177800" algn="l" rtl="0" eaLnBrk="0" fontAlgn="base" hangingPunct="0">
      <a:spcBef>
        <a:spcPct val="30000"/>
      </a:spcBef>
      <a:spcAft>
        <a:spcPct val="0"/>
      </a:spcAft>
      <a:buFont typeface="Arial" charset="0"/>
      <a:buChar char="•"/>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638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endParaRPr lang="en-US">
              <a:latin typeface="Univers LT Std 45 Light"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ＭＳ Ｐゴシック" charset="0"/>
                <a:cs typeface="ＭＳ Ｐゴシック" charset="0"/>
              </a:rPr>
              <a:t>Linda Hargrove, </a:t>
            </a:r>
            <a:r>
              <a:rPr lang="en-US" sz="1200" kern="1200" dirty="0" err="1" smtClean="0">
                <a:solidFill>
                  <a:schemeClr val="tx1"/>
                </a:solidFill>
                <a:effectLst/>
                <a:latin typeface="+mn-lt"/>
                <a:ea typeface="ＭＳ Ｐゴシック" charset="0"/>
                <a:cs typeface="ＭＳ Ｐゴシック" charset="0"/>
              </a:rPr>
              <a:t>Donn</a:t>
            </a:r>
            <a:r>
              <a:rPr lang="en-US" sz="1200" kern="1200" dirty="0" smtClean="0">
                <a:solidFill>
                  <a:schemeClr val="tx1"/>
                </a:solidFill>
                <a:effectLst/>
                <a:latin typeface="+mn-lt"/>
                <a:ea typeface="ＭＳ Ｐゴシック" charset="0"/>
                <a:cs typeface="ＭＳ Ｐゴシック" charset="0"/>
              </a:rPr>
              <a:t> Godin, &amp; Barbara Dodd. (2008). College Outcomes Comparisons by AP and Non-AP High School Experiences. New York: College Board Research Report No. 2008-3. </a:t>
            </a:r>
          </a:p>
          <a:p>
            <a:r>
              <a:rPr lang="en-US" sz="1200" kern="1200" dirty="0" smtClean="0">
                <a:solidFill>
                  <a:schemeClr val="tx1"/>
                </a:solidFill>
                <a:effectLst/>
                <a:latin typeface="+mn-lt"/>
                <a:ea typeface="ＭＳ Ｐゴシック" charset="0"/>
                <a:cs typeface="ＭＳ Ｐゴシック" charset="0"/>
              </a:rPr>
              <a:t>Leslie </a:t>
            </a:r>
            <a:r>
              <a:rPr lang="en-US" sz="1200" kern="1200" dirty="0" err="1" smtClean="0">
                <a:solidFill>
                  <a:schemeClr val="tx1"/>
                </a:solidFill>
                <a:effectLst/>
                <a:latin typeface="+mn-lt"/>
                <a:ea typeface="ＭＳ Ｐゴシック" charset="0"/>
                <a:cs typeface="ＭＳ Ｐゴシック" charset="0"/>
              </a:rPr>
              <a:t>Keng</a:t>
            </a:r>
            <a:r>
              <a:rPr lang="en-US" sz="1200" kern="1200" dirty="0" smtClean="0">
                <a:solidFill>
                  <a:schemeClr val="tx1"/>
                </a:solidFill>
                <a:effectLst/>
                <a:latin typeface="+mn-lt"/>
                <a:ea typeface="ＭＳ Ｐゴシック" charset="0"/>
                <a:cs typeface="ＭＳ Ｐゴシック" charset="0"/>
              </a:rPr>
              <a:t> &amp; Barbara Dodd. (2008). A Comparison of College Performance of AP and Non-AP Student Groups in 10 Subject Areas. New York: College Board Research Report No. 2008-7.</a:t>
            </a:r>
            <a:endParaRPr lang="en-US" dirty="0"/>
          </a:p>
        </p:txBody>
      </p:sp>
      <p:sp>
        <p:nvSpPr>
          <p:cNvPr id="4" name="Slide Number Placeholder 3"/>
          <p:cNvSpPr>
            <a:spLocks noGrp="1"/>
          </p:cNvSpPr>
          <p:nvPr>
            <p:ph type="sldNum" sz="quarter" idx="10"/>
          </p:nvPr>
        </p:nvSpPr>
        <p:spPr/>
        <p:txBody>
          <a:bodyPr/>
          <a:lstStyle/>
          <a:p>
            <a:pPr>
              <a:defRPr/>
            </a:pPr>
            <a:fld id="{A3CF1E9C-24E6-9647-8D43-96403AF0BB63}" type="slidenum">
              <a:rPr lang="en-US" smtClean="0"/>
              <a:pPr>
                <a:defRPr/>
              </a:pPr>
              <a:t>12</a:t>
            </a:fld>
            <a:endParaRPr lang="en-US"/>
          </a:p>
        </p:txBody>
      </p:sp>
    </p:spTree>
    <p:extLst>
      <p:ext uri="{BB962C8B-B14F-4D97-AF65-F5344CB8AC3E}">
        <p14:creationId xmlns:p14="http://schemas.microsoft.com/office/powerpoint/2010/main" val="2347226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ＭＳ Ｐゴシック" charset="0"/>
                <a:cs typeface="ＭＳ Ｐゴシック" charset="0"/>
              </a:rPr>
              <a:t>Linda Hargrove, </a:t>
            </a:r>
            <a:r>
              <a:rPr lang="en-US" sz="1200" kern="1200" dirty="0" err="1" smtClean="0">
                <a:solidFill>
                  <a:schemeClr val="tx1"/>
                </a:solidFill>
                <a:effectLst/>
                <a:latin typeface="+mn-lt"/>
                <a:ea typeface="ＭＳ Ｐゴシック" charset="0"/>
                <a:cs typeface="ＭＳ Ｐゴシック" charset="0"/>
              </a:rPr>
              <a:t>Donn</a:t>
            </a:r>
            <a:r>
              <a:rPr lang="en-US" sz="1200" kern="1200" dirty="0" smtClean="0">
                <a:solidFill>
                  <a:schemeClr val="tx1"/>
                </a:solidFill>
                <a:effectLst/>
                <a:latin typeface="+mn-lt"/>
                <a:ea typeface="ＭＳ Ｐゴシック" charset="0"/>
                <a:cs typeface="ＭＳ Ｐゴシック" charset="0"/>
              </a:rPr>
              <a:t> Godin, &amp; Barbara Dodd. (2008). College Outcomes Comparisons by AP and Non-AP High School Experiences. New York: College Board Research Report No. 2008-3. </a:t>
            </a:r>
          </a:p>
          <a:p>
            <a:r>
              <a:rPr lang="en-US" sz="1200" kern="1200" dirty="0" smtClean="0">
                <a:solidFill>
                  <a:schemeClr val="tx1"/>
                </a:solidFill>
                <a:effectLst/>
                <a:latin typeface="+mn-lt"/>
                <a:ea typeface="ＭＳ Ｐゴシック" charset="0"/>
                <a:cs typeface="ＭＳ Ｐゴシック" charset="0"/>
              </a:rPr>
              <a:t>Leslie </a:t>
            </a:r>
            <a:r>
              <a:rPr lang="en-US" sz="1200" kern="1200" dirty="0" err="1" smtClean="0">
                <a:solidFill>
                  <a:schemeClr val="tx1"/>
                </a:solidFill>
                <a:effectLst/>
                <a:latin typeface="+mn-lt"/>
                <a:ea typeface="ＭＳ Ｐゴシック" charset="0"/>
                <a:cs typeface="ＭＳ Ｐゴシック" charset="0"/>
              </a:rPr>
              <a:t>Keng</a:t>
            </a:r>
            <a:r>
              <a:rPr lang="en-US" sz="1200" kern="1200" dirty="0" smtClean="0">
                <a:solidFill>
                  <a:schemeClr val="tx1"/>
                </a:solidFill>
                <a:effectLst/>
                <a:latin typeface="+mn-lt"/>
                <a:ea typeface="ＭＳ Ｐゴシック" charset="0"/>
                <a:cs typeface="ＭＳ Ｐゴシック" charset="0"/>
              </a:rPr>
              <a:t> &amp; Barbara Dodd. (2008). A Comparison of College Performance of AP and Non-AP Student Groups in 10 Subject Areas. New York: College Board Research Report No. 2008-7.</a:t>
            </a:r>
            <a:endParaRPr lang="en-US" dirty="0"/>
          </a:p>
        </p:txBody>
      </p:sp>
      <p:sp>
        <p:nvSpPr>
          <p:cNvPr id="4" name="Slide Number Placeholder 3"/>
          <p:cNvSpPr>
            <a:spLocks noGrp="1"/>
          </p:cNvSpPr>
          <p:nvPr>
            <p:ph type="sldNum" sz="quarter" idx="10"/>
          </p:nvPr>
        </p:nvSpPr>
        <p:spPr/>
        <p:txBody>
          <a:bodyPr/>
          <a:lstStyle/>
          <a:p>
            <a:pPr>
              <a:defRPr/>
            </a:pPr>
            <a:fld id="{A3CF1E9C-24E6-9647-8D43-96403AF0BB63}" type="slidenum">
              <a:rPr lang="en-US" smtClean="0"/>
              <a:pPr>
                <a:defRPr/>
              </a:pPr>
              <a:t>13</a:t>
            </a:fld>
            <a:endParaRPr lang="en-US"/>
          </a:p>
        </p:txBody>
      </p:sp>
    </p:spTree>
    <p:extLst>
      <p:ext uri="{BB962C8B-B14F-4D97-AF65-F5344CB8AC3E}">
        <p14:creationId xmlns:p14="http://schemas.microsoft.com/office/powerpoint/2010/main" val="3037638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3CF1E9C-24E6-9647-8D43-96403AF0BB63}" type="slidenum">
              <a:rPr lang="en-US" smtClean="0"/>
              <a:pPr>
                <a:defRPr/>
              </a:pPr>
              <a:t>15</a:t>
            </a:fld>
            <a:endParaRPr lang="en-US"/>
          </a:p>
        </p:txBody>
      </p:sp>
    </p:spTree>
    <p:extLst>
      <p:ext uri="{BB962C8B-B14F-4D97-AF65-F5344CB8AC3E}">
        <p14:creationId xmlns:p14="http://schemas.microsoft.com/office/powerpoint/2010/main" val="4017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9" name="Picture 8" descr="1110037_05_185.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3698"/>
          <a:stretch/>
        </p:blipFill>
        <p:spPr>
          <a:xfrm>
            <a:off x="0" y="120649"/>
            <a:ext cx="9144000" cy="5260975"/>
          </a:xfrm>
          <a:prstGeom prst="rect">
            <a:avLst/>
          </a:prstGeom>
        </p:spPr>
      </p:pic>
      <p:sp>
        <p:nvSpPr>
          <p:cNvPr id="6" name="Rectangle 5"/>
          <p:cNvSpPr/>
          <p:nvPr userDrawn="1"/>
        </p:nvSpPr>
        <p:spPr>
          <a:xfrm>
            <a:off x="-2" y="0"/>
            <a:ext cx="9144001" cy="136769"/>
          </a:xfrm>
          <a:prstGeom prst="rect">
            <a:avLst/>
          </a:prstGeom>
          <a:solidFill>
            <a:srgbClr val="F7931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userDrawn="1"/>
        </p:nvSpPr>
        <p:spPr>
          <a:xfrm>
            <a:off x="0" y="3571956"/>
            <a:ext cx="9144000" cy="1809669"/>
          </a:xfrm>
          <a:prstGeom prst="rect">
            <a:avLst/>
          </a:prstGeom>
          <a:solidFill>
            <a:srgbClr val="00529B">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08000" y="3960786"/>
            <a:ext cx="8430349" cy="369332"/>
          </a:xfrm>
        </p:spPr>
        <p:txBody>
          <a:bodyPr tIns="0" bIns="0">
            <a:spAutoFit/>
          </a:bodyPr>
          <a:lstStyle>
            <a:lvl1pPr algn="l">
              <a:defRPr sz="2400" b="1" i="0" cap="none" baseline="0">
                <a:solidFill>
                  <a:schemeClr val="bg1"/>
                </a:solidFill>
                <a:latin typeface="Arial"/>
                <a:cs typeface="Aria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08000" y="4540131"/>
            <a:ext cx="8420824" cy="417942"/>
          </a:xfrm>
        </p:spPr>
        <p:txBody>
          <a:bodyPr>
            <a:noAutofit/>
          </a:bodyPr>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10" name="Picture 9" descr="cbnew_blue.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590550" y="6299200"/>
            <a:ext cx="1979974" cy="340335"/>
          </a:xfrm>
          <a:prstGeom prst="rect">
            <a:avLst/>
          </a:prstGeom>
        </p:spPr>
      </p:pic>
    </p:spTree>
    <p:extLst>
      <p:ext uri="{BB962C8B-B14F-4D97-AF65-F5344CB8AC3E}">
        <p14:creationId xmlns:p14="http://schemas.microsoft.com/office/powerpoint/2010/main" val="8520632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4" descr="1110037_05_185.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4323"/>
          <a:stretch/>
        </p:blipFill>
        <p:spPr>
          <a:xfrm>
            <a:off x="0" y="-57151"/>
            <a:ext cx="9144000" cy="5832475"/>
          </a:xfrm>
          <a:prstGeom prst="rect">
            <a:avLst/>
          </a:prstGeom>
        </p:spPr>
      </p:pic>
      <p:sp>
        <p:nvSpPr>
          <p:cNvPr id="7" name="Rectangle 6"/>
          <p:cNvSpPr/>
          <p:nvPr userDrawn="1"/>
        </p:nvSpPr>
        <p:spPr>
          <a:xfrm>
            <a:off x="0" y="2881395"/>
            <a:ext cx="5048250" cy="1552494"/>
          </a:xfrm>
          <a:prstGeom prst="rect">
            <a:avLst/>
          </a:pr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08001" y="3136564"/>
            <a:ext cx="4381500" cy="369332"/>
          </a:xfrm>
        </p:spPr>
        <p:txBody>
          <a:bodyPr wrap="square" tIns="0" bIns="0">
            <a:spAutoFit/>
          </a:bodyPr>
          <a:lstStyle>
            <a:lvl1pPr algn="l">
              <a:defRPr sz="2400" b="1" i="0" cap="none" baseline="0">
                <a:solidFill>
                  <a:schemeClr val="bg1"/>
                </a:solidFill>
                <a:latin typeface="Arial"/>
                <a:cs typeface="Aria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08000" y="3715909"/>
            <a:ext cx="4279900" cy="417942"/>
          </a:xfrm>
        </p:spPr>
        <p:txBody>
          <a:bodyPr>
            <a:noAutofit/>
          </a:bodyPr>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Rectangle 5"/>
          <p:cNvSpPr/>
          <p:nvPr userDrawn="1"/>
        </p:nvSpPr>
        <p:spPr>
          <a:xfrm>
            <a:off x="-1" y="2881395"/>
            <a:ext cx="139701" cy="1555750"/>
          </a:xfrm>
          <a:prstGeom prst="rect">
            <a:avLst/>
          </a:prstGeom>
          <a:solidFill>
            <a:srgbClr val="F7931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9" name="Picture 8" descr="cbnew_blue.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590550" y="6299200"/>
            <a:ext cx="1979974" cy="340335"/>
          </a:xfrm>
          <a:prstGeom prst="rect">
            <a:avLst/>
          </a:prstGeom>
        </p:spPr>
      </p:pic>
    </p:spTree>
    <p:extLst>
      <p:ext uri="{BB962C8B-B14F-4D97-AF65-F5344CB8AC3E}">
        <p14:creationId xmlns:p14="http://schemas.microsoft.com/office/powerpoint/2010/main" val="3667105413"/>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351692" y="6038850"/>
            <a:ext cx="1992923" cy="81915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Title 1"/>
          <p:cNvSpPr>
            <a:spLocks noGrp="1"/>
          </p:cNvSpPr>
          <p:nvPr>
            <p:ph type="ctrTitle"/>
          </p:nvPr>
        </p:nvSpPr>
        <p:spPr>
          <a:xfrm>
            <a:off x="495300" y="2258986"/>
            <a:ext cx="8430349" cy="430887"/>
          </a:xfrm>
        </p:spPr>
        <p:txBody>
          <a:bodyPr tIns="0" bIns="0">
            <a:spAutoFit/>
          </a:bodyPr>
          <a:lstStyle>
            <a:lvl1pPr algn="l">
              <a:defRPr sz="2800" b="1" i="0" cap="none" baseline="0">
                <a:solidFill>
                  <a:srgbClr val="00529B"/>
                </a:solidFill>
                <a:latin typeface="Arial"/>
                <a:cs typeface="Arial"/>
              </a:defRPr>
            </a:lvl1pPr>
          </a:lstStyle>
          <a:p>
            <a:r>
              <a:rPr lang="en-US" dirty="0" smtClean="0"/>
              <a:t>Click to edit Master title style</a:t>
            </a:r>
            <a:endParaRPr lang="en-US" dirty="0"/>
          </a:p>
        </p:txBody>
      </p:sp>
      <p:sp>
        <p:nvSpPr>
          <p:cNvPr id="7" name="Subtitle 2"/>
          <p:cNvSpPr>
            <a:spLocks noGrp="1"/>
          </p:cNvSpPr>
          <p:nvPr>
            <p:ph type="subTitle" idx="1"/>
          </p:nvPr>
        </p:nvSpPr>
        <p:spPr>
          <a:xfrm>
            <a:off x="495300" y="2838331"/>
            <a:ext cx="8420824" cy="417942"/>
          </a:xfrm>
        </p:spPr>
        <p:txBody>
          <a:bodyPr>
            <a:noAutofit/>
          </a:bodyPr>
          <a:lstStyle>
            <a:lvl1pPr marL="0" indent="0" algn="l">
              <a:buNone/>
              <a:defRPr sz="2000">
                <a:solidFill>
                  <a:srgbClr val="F7931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8" name="Picture 7" descr="cbnew_blue.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590550" y="6299200"/>
            <a:ext cx="1979974" cy="340335"/>
          </a:xfrm>
          <a:prstGeom prst="rect">
            <a:avLst/>
          </a:prstGeom>
        </p:spPr>
      </p:pic>
    </p:spTree>
    <p:extLst>
      <p:ext uri="{BB962C8B-B14F-4D97-AF65-F5344CB8AC3E}">
        <p14:creationId xmlns:p14="http://schemas.microsoft.com/office/powerpoint/2010/main" val="69867973"/>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529B"/>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532418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5300" y="333375"/>
            <a:ext cx="79248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95300" y="1019175"/>
            <a:ext cx="8153400" cy="510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Click to edit Master text </a:t>
            </a:r>
            <a:r>
              <a:rPr lang="en-US" dirty="0" smtClean="0"/>
              <a:t>styles</a:t>
            </a:r>
          </a:p>
          <a:p>
            <a:pPr lvl="1"/>
            <a:r>
              <a:rPr lang="en-US" dirty="0" smtClean="0"/>
              <a:t>Second </a:t>
            </a:r>
            <a:r>
              <a:rPr lang="en-US" dirty="0"/>
              <a:t>level</a:t>
            </a:r>
          </a:p>
          <a:p>
            <a:pPr lvl="2"/>
            <a:r>
              <a:rPr lang="en-US" dirty="0"/>
              <a:t>Third level</a:t>
            </a:r>
          </a:p>
          <a:p>
            <a:pPr lvl="3"/>
            <a:r>
              <a:rPr lang="en-US" dirty="0"/>
              <a:t>Fourth level</a:t>
            </a:r>
          </a:p>
          <a:p>
            <a:pPr lvl="4"/>
            <a:r>
              <a:rPr lang="en-US" dirty="0"/>
              <a:t>Fifth level</a:t>
            </a:r>
          </a:p>
        </p:txBody>
      </p:sp>
      <p:sp>
        <p:nvSpPr>
          <p:cNvPr id="13" name="Slide Number Placeholder 12"/>
          <p:cNvSpPr>
            <a:spLocks noGrp="1"/>
          </p:cNvSpPr>
          <p:nvPr>
            <p:ph type="sldNum" sz="quarter" idx="4"/>
          </p:nvPr>
        </p:nvSpPr>
        <p:spPr>
          <a:xfrm>
            <a:off x="8205788" y="6465930"/>
            <a:ext cx="474662" cy="241300"/>
          </a:xfrm>
          <a:prstGeom prst="rect">
            <a:avLst/>
          </a:prstGeom>
        </p:spPr>
        <p:txBody>
          <a:bodyPr vert="horz" wrap="square" lIns="0" tIns="0" rIns="0" bIns="0" numCol="1" anchor="b" anchorCtr="0" compatLnSpc="1">
            <a:prstTxWarp prst="textNoShape">
              <a:avLst/>
            </a:prstTxWarp>
          </a:bodyPr>
          <a:lstStyle>
            <a:lvl1pPr algn="r">
              <a:defRPr sz="800">
                <a:solidFill>
                  <a:schemeClr val="bg2"/>
                </a:solidFill>
                <a:latin typeface="Calibri" charset="0"/>
                <a:cs typeface="+mn-cs"/>
              </a:defRPr>
            </a:lvl1pPr>
          </a:lstStyle>
          <a:p>
            <a:pPr>
              <a:defRPr/>
            </a:pPr>
            <a:fld id="{32126B37-FE68-EA48-ADE8-64B29A53A5F4}" type="slidenum">
              <a:rPr lang="en-US"/>
              <a:pPr>
                <a:defRPr/>
              </a:pPr>
              <a:t>‹#›</a:t>
            </a:fld>
            <a:endParaRPr lang="en-US" dirty="0"/>
          </a:p>
        </p:txBody>
      </p:sp>
      <p:pic>
        <p:nvPicPr>
          <p:cNvPr id="3" name="Picture 2" descr="cbnew_blue.png"/>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590550" y="6340522"/>
            <a:ext cx="1739574" cy="299013"/>
          </a:xfrm>
          <a:prstGeom prst="rect">
            <a:avLst/>
          </a:prstGeom>
        </p:spPr>
      </p:pic>
      <p:sp>
        <p:nvSpPr>
          <p:cNvPr id="8" name="Rectangle 7"/>
          <p:cNvSpPr/>
          <p:nvPr/>
        </p:nvSpPr>
        <p:spPr>
          <a:xfrm>
            <a:off x="-2" y="0"/>
            <a:ext cx="9144001" cy="136769"/>
          </a:xfrm>
          <a:prstGeom prst="rect">
            <a:avLst/>
          </a:prstGeom>
          <a:solidFill>
            <a:srgbClr val="F7931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686" r:id="rId1"/>
    <p:sldLayoutId id="2147483690" r:id="rId2"/>
    <p:sldLayoutId id="2147483688" r:id="rId3"/>
    <p:sldLayoutId id="2147483687" r:id="rId4"/>
  </p:sldLayoutIdLst>
  <p:transition>
    <p:fade/>
  </p:transition>
  <p:hf hdr="0" dt="0"/>
  <p:txStyles>
    <p:titleStyle>
      <a:lvl1pPr algn="l" rtl="0" eaLnBrk="0" fontAlgn="base" hangingPunct="0">
        <a:spcBef>
          <a:spcPct val="0"/>
        </a:spcBef>
        <a:spcAft>
          <a:spcPct val="0"/>
        </a:spcAft>
        <a:defRPr lang="en-US" sz="2400" b="1" kern="1200" dirty="0">
          <a:solidFill>
            <a:srgbClr val="00529B"/>
          </a:solidFill>
          <a:latin typeface="Arial"/>
          <a:ea typeface="ＭＳ Ｐゴシック" charset="0"/>
          <a:cs typeface="Arial"/>
        </a:defRPr>
      </a:lvl1pPr>
      <a:lvl2pPr algn="l" rtl="0" eaLnBrk="0" fontAlgn="base" hangingPunct="0">
        <a:spcBef>
          <a:spcPct val="0"/>
        </a:spcBef>
        <a:spcAft>
          <a:spcPct val="0"/>
        </a:spcAft>
        <a:defRPr sz="2600" b="1">
          <a:solidFill>
            <a:schemeClr val="accent1"/>
          </a:solidFill>
          <a:latin typeface="Arial" charset="0"/>
          <a:ea typeface="ＭＳ Ｐゴシック" charset="0"/>
        </a:defRPr>
      </a:lvl2pPr>
      <a:lvl3pPr algn="l" rtl="0" eaLnBrk="0" fontAlgn="base" hangingPunct="0">
        <a:spcBef>
          <a:spcPct val="0"/>
        </a:spcBef>
        <a:spcAft>
          <a:spcPct val="0"/>
        </a:spcAft>
        <a:defRPr sz="2600" b="1">
          <a:solidFill>
            <a:schemeClr val="accent1"/>
          </a:solidFill>
          <a:latin typeface="Arial" charset="0"/>
          <a:ea typeface="ＭＳ Ｐゴシック" charset="0"/>
        </a:defRPr>
      </a:lvl3pPr>
      <a:lvl4pPr algn="l" rtl="0" eaLnBrk="0" fontAlgn="base" hangingPunct="0">
        <a:spcBef>
          <a:spcPct val="0"/>
        </a:spcBef>
        <a:spcAft>
          <a:spcPct val="0"/>
        </a:spcAft>
        <a:defRPr sz="2600" b="1">
          <a:solidFill>
            <a:schemeClr val="accent1"/>
          </a:solidFill>
          <a:latin typeface="Arial" charset="0"/>
          <a:ea typeface="ＭＳ Ｐゴシック" charset="0"/>
        </a:defRPr>
      </a:lvl4pPr>
      <a:lvl5pPr algn="l" rtl="0" eaLnBrk="0" fontAlgn="base" hangingPunct="0">
        <a:spcBef>
          <a:spcPct val="0"/>
        </a:spcBef>
        <a:spcAft>
          <a:spcPct val="0"/>
        </a:spcAft>
        <a:defRPr sz="2600" b="1">
          <a:solidFill>
            <a:schemeClr val="accent1"/>
          </a:solidFill>
          <a:latin typeface="Arial" charset="0"/>
          <a:ea typeface="ＭＳ Ｐゴシック" charset="0"/>
        </a:defRPr>
      </a:lvl5pPr>
      <a:lvl6pPr marL="457200" algn="l" rtl="0" fontAlgn="base">
        <a:spcBef>
          <a:spcPct val="0"/>
        </a:spcBef>
        <a:spcAft>
          <a:spcPct val="0"/>
        </a:spcAft>
        <a:defRPr sz="2800" b="1">
          <a:solidFill>
            <a:schemeClr val="accent1"/>
          </a:solidFill>
          <a:latin typeface="Calibri" charset="0"/>
          <a:ea typeface="ＭＳ Ｐゴシック" charset="0"/>
        </a:defRPr>
      </a:lvl6pPr>
      <a:lvl7pPr marL="914400" algn="l" rtl="0" fontAlgn="base">
        <a:spcBef>
          <a:spcPct val="0"/>
        </a:spcBef>
        <a:spcAft>
          <a:spcPct val="0"/>
        </a:spcAft>
        <a:defRPr sz="2800" b="1">
          <a:solidFill>
            <a:schemeClr val="accent1"/>
          </a:solidFill>
          <a:latin typeface="Calibri" charset="0"/>
          <a:ea typeface="ＭＳ Ｐゴシック" charset="0"/>
        </a:defRPr>
      </a:lvl7pPr>
      <a:lvl8pPr marL="1371600" algn="l" rtl="0" fontAlgn="base">
        <a:spcBef>
          <a:spcPct val="0"/>
        </a:spcBef>
        <a:spcAft>
          <a:spcPct val="0"/>
        </a:spcAft>
        <a:defRPr sz="2800" b="1">
          <a:solidFill>
            <a:schemeClr val="accent1"/>
          </a:solidFill>
          <a:latin typeface="Calibri" charset="0"/>
          <a:ea typeface="ＭＳ Ｐゴシック" charset="0"/>
        </a:defRPr>
      </a:lvl8pPr>
      <a:lvl9pPr marL="1828800" algn="l" rtl="0" fontAlgn="base">
        <a:spcBef>
          <a:spcPct val="0"/>
        </a:spcBef>
        <a:spcAft>
          <a:spcPct val="0"/>
        </a:spcAft>
        <a:defRPr sz="2800" b="1">
          <a:solidFill>
            <a:schemeClr val="accent1"/>
          </a:solidFill>
          <a:latin typeface="Calibri" charset="0"/>
          <a:ea typeface="ＭＳ Ｐゴシック" charset="0"/>
        </a:defRPr>
      </a:lvl9pPr>
    </p:titleStyle>
    <p:bodyStyle>
      <a:lvl1pPr marL="346075" indent="-342900" algn="l" rtl="0" eaLnBrk="0" fontAlgn="base" hangingPunct="0">
        <a:spcBef>
          <a:spcPts val="400"/>
        </a:spcBef>
        <a:spcAft>
          <a:spcPts val="600"/>
        </a:spcAft>
        <a:buClr>
          <a:srgbClr val="F7931D"/>
        </a:buClr>
        <a:buSzPct val="80000"/>
        <a:buFont typeface="Lucida Grande"/>
        <a:buChar char="+"/>
        <a:defRPr sz="2000" kern="1200">
          <a:solidFill>
            <a:srgbClr val="626262"/>
          </a:solidFill>
          <a:latin typeface="Arial"/>
          <a:ea typeface="ＭＳ Ｐゴシック" charset="0"/>
          <a:cs typeface="Arial"/>
        </a:defRPr>
      </a:lvl1pPr>
      <a:lvl2pPr marL="631825" indent="-233363" algn="l" rtl="0" eaLnBrk="0" fontAlgn="base" hangingPunct="0">
        <a:spcBef>
          <a:spcPts val="400"/>
        </a:spcBef>
        <a:spcAft>
          <a:spcPts val="600"/>
        </a:spcAft>
        <a:buClrTx/>
        <a:buFont typeface="Lucida Grande"/>
        <a:buChar char="-"/>
        <a:defRPr kern="1200">
          <a:solidFill>
            <a:srgbClr val="626262"/>
          </a:solidFill>
          <a:latin typeface="Arial"/>
          <a:ea typeface="ＭＳ Ｐゴシック" charset="0"/>
          <a:cs typeface="Arial"/>
        </a:defRPr>
      </a:lvl2pPr>
      <a:lvl3pPr marL="858838" indent="-227013" algn="l" rtl="0" eaLnBrk="0" fontAlgn="base" hangingPunct="0">
        <a:spcBef>
          <a:spcPts val="400"/>
        </a:spcBef>
        <a:spcAft>
          <a:spcPts val="600"/>
        </a:spcAft>
        <a:buClr>
          <a:srgbClr val="7E8B7A"/>
        </a:buClr>
        <a:buFont typeface="Symbol" charset="0"/>
        <a:buChar char="-"/>
        <a:defRPr sz="1600" kern="1200">
          <a:solidFill>
            <a:srgbClr val="626262"/>
          </a:solidFill>
          <a:latin typeface="Arial"/>
          <a:ea typeface="ＭＳ Ｐゴシック" charset="0"/>
          <a:cs typeface="Arial"/>
        </a:defRPr>
      </a:lvl3pPr>
      <a:lvl4pPr marL="1030288" indent="-171450" algn="l" rtl="0" eaLnBrk="0" fontAlgn="base" hangingPunct="0">
        <a:spcBef>
          <a:spcPts val="400"/>
        </a:spcBef>
        <a:spcAft>
          <a:spcPts val="600"/>
        </a:spcAft>
        <a:buClr>
          <a:srgbClr val="7E8B7A"/>
        </a:buClr>
        <a:buFont typeface="Arial" charset="0"/>
        <a:buChar char="•"/>
        <a:defRPr sz="1400" kern="1200">
          <a:solidFill>
            <a:srgbClr val="626262"/>
          </a:solidFill>
          <a:latin typeface="Arial"/>
          <a:ea typeface="ＭＳ Ｐゴシック" charset="0"/>
          <a:cs typeface="Arial"/>
        </a:defRPr>
      </a:lvl4pPr>
      <a:lvl5pPr marL="1201738" indent="-171450" algn="l" rtl="0" eaLnBrk="0" fontAlgn="base" hangingPunct="0">
        <a:spcBef>
          <a:spcPts val="400"/>
        </a:spcBef>
        <a:spcAft>
          <a:spcPts val="600"/>
        </a:spcAft>
        <a:buClr>
          <a:srgbClr val="7E8B7A"/>
        </a:buClr>
        <a:buFont typeface="Symbol" charset="0"/>
        <a:buChar char="-"/>
        <a:defRPr sz="1200" kern="1200">
          <a:solidFill>
            <a:srgbClr val="626262"/>
          </a:solidFill>
          <a:latin typeface="Arial"/>
          <a:ea typeface="ＭＳ Ｐゴシック" charset="0"/>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Documents/AP%20&amp;%20Dual%20Credit/Credit-By-Eexam%20policies/FL/FLORIDA%20Performance%20on%20AP%20Exams%20and%20Subsequent%20Coursework%20(2).pdf" TargetMode="External"/><Relationship Id="rId2" Type="http://schemas.openxmlformats.org/officeDocument/2006/relationships/hyperlink" Target="https://www.ohiohighered.org/sites/ohiohighered.org/files/uploads/ATC_KB/AP%20Report_presentation%20for%20uploading%20to%20web.pdf" TargetMode="External"/><Relationship Id="rId1" Type="http://schemas.openxmlformats.org/officeDocument/2006/relationships/slideLayout" Target="../slideLayouts/slideLayout4.xml"/><Relationship Id="rId4" Type="http://schemas.openxmlformats.org/officeDocument/2006/relationships/hyperlink" Target="../Documents/AP%20&amp;%20Dual%20Credit/Credit-By-Eexam%20policies/WI/UW%20AP%20sequent%20course%20success%20research.pd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OBR%20AP_Dual-Enrollees%20reserach.ppt"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collegeboard.org/"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3" Type="http://schemas.openxmlformats.org/officeDocument/2006/relationships/hyperlink" Target="https://apstudent.collegeboard.org/apcourse/ap-comparative-government-and-politics" TargetMode="External"/><Relationship Id="rId18" Type="http://schemas.openxmlformats.org/officeDocument/2006/relationships/hyperlink" Target="https://apstudent.collegeboard.org/apcourse/ap-psychology" TargetMode="External"/><Relationship Id="rId26" Type="http://schemas.openxmlformats.org/officeDocument/2006/relationships/hyperlink" Target="https://apstudent.collegeboard.org/apcourse/ap-physics-c-mechanics" TargetMode="External"/><Relationship Id="rId21" Type="http://schemas.openxmlformats.org/officeDocument/2006/relationships/hyperlink" Target="https://apstudent.collegeboard.org/apcourse/ap-world-history" TargetMode="External"/><Relationship Id="rId34" Type="http://schemas.openxmlformats.org/officeDocument/2006/relationships/hyperlink" Target="https://apstudent.collegeboard.org/apcourse/ap-latin" TargetMode="External"/><Relationship Id="rId7" Type="http://schemas.openxmlformats.org/officeDocument/2006/relationships/hyperlink" Target="https://apstudent.collegeboard.org/apcourse/ap-english-language-and-composition" TargetMode="External"/><Relationship Id="rId12" Type="http://schemas.openxmlformats.org/officeDocument/2006/relationships/hyperlink" Target="https://apstudent.collegeboard.org/apcourse/ap-statistics" TargetMode="External"/><Relationship Id="rId17" Type="http://schemas.openxmlformats.org/officeDocument/2006/relationships/hyperlink" Target="https://apstudent.collegeboard.org/apcourse/ap-microeconomics" TargetMode="External"/><Relationship Id="rId25" Type="http://schemas.openxmlformats.org/officeDocument/2006/relationships/hyperlink" Target="https://apstudent.collegeboard.org/apcourse/ap-physics-c-electricity-and-magnetism" TargetMode="External"/><Relationship Id="rId33" Type="http://schemas.openxmlformats.org/officeDocument/2006/relationships/hyperlink" Target="https://apstudent.collegeboard.org/apcourse/ap-japanese-language-and-culture" TargetMode="External"/><Relationship Id="rId2" Type="http://schemas.openxmlformats.org/officeDocument/2006/relationships/hyperlink" Target="https://apstudent.collegeboard.org/apcourse/ap-art-history" TargetMode="External"/><Relationship Id="rId16" Type="http://schemas.openxmlformats.org/officeDocument/2006/relationships/hyperlink" Target="https://apstudent.collegeboard.org/apcourse/ap-macroeconomics" TargetMode="External"/><Relationship Id="rId20" Type="http://schemas.openxmlformats.org/officeDocument/2006/relationships/hyperlink" Target="https://apstudent.collegeboard.org/apcourse/ap-united-states-history" TargetMode="External"/><Relationship Id="rId29" Type="http://schemas.openxmlformats.org/officeDocument/2006/relationships/hyperlink" Target="https://apstudent.collegeboard.org/apcourse/ap-chinese-language-and-culture" TargetMode="External"/><Relationship Id="rId1" Type="http://schemas.openxmlformats.org/officeDocument/2006/relationships/slideLayout" Target="../slideLayouts/slideLayout4.xml"/><Relationship Id="rId6" Type="http://schemas.openxmlformats.org/officeDocument/2006/relationships/hyperlink" Target="https://apstudent.collegeboard.org/apcourse/ap-studio-art-drawing" TargetMode="External"/><Relationship Id="rId11" Type="http://schemas.openxmlformats.org/officeDocument/2006/relationships/hyperlink" Target="https://apstudent.collegeboard.org/apcourse/ap-computer-science-a" TargetMode="External"/><Relationship Id="rId24" Type="http://schemas.openxmlformats.org/officeDocument/2006/relationships/hyperlink" Target="https://apstudent.collegeboard.org/apcourse/ap-environmental-science" TargetMode="External"/><Relationship Id="rId32" Type="http://schemas.openxmlformats.org/officeDocument/2006/relationships/hyperlink" Target="https://apstudent.collegeboard.org/apcourse/ap-italian-language-and-culture" TargetMode="External"/><Relationship Id="rId37" Type="http://schemas.openxmlformats.org/officeDocument/2006/relationships/hyperlink" Target="https://advancesinap.collegeboard.org/ap-capstone/ap-seminar" TargetMode="External"/><Relationship Id="rId5" Type="http://schemas.openxmlformats.org/officeDocument/2006/relationships/hyperlink" Target="https://apstudent.collegeboard.org/apcourse/ap-studio-art-3-d-design" TargetMode="External"/><Relationship Id="rId15" Type="http://schemas.openxmlformats.org/officeDocument/2006/relationships/hyperlink" Target="https://apstudent.collegeboard.org/apcourse/ap-human-geography" TargetMode="External"/><Relationship Id="rId23" Type="http://schemas.openxmlformats.org/officeDocument/2006/relationships/hyperlink" Target="https://apstudent.collegeboard.org/apcourse/ap-chemistry" TargetMode="External"/><Relationship Id="rId28" Type="http://schemas.openxmlformats.org/officeDocument/2006/relationships/hyperlink" Target="https://apstudent.collegeboard.org/apcourse/ap-physics-2" TargetMode="External"/><Relationship Id="rId36" Type="http://schemas.openxmlformats.org/officeDocument/2006/relationships/hyperlink" Target="https://apstudent.collegeboard.org/apcourse/ap-spanish-literature-and-culture" TargetMode="External"/><Relationship Id="rId10" Type="http://schemas.openxmlformats.org/officeDocument/2006/relationships/hyperlink" Target="https://apstudent.collegeboard.org/apcourse/ap-calculus-bc" TargetMode="External"/><Relationship Id="rId19" Type="http://schemas.openxmlformats.org/officeDocument/2006/relationships/hyperlink" Target="https://apstudent.collegeboard.org/apcourse/ap-united-states-government-and-politics" TargetMode="External"/><Relationship Id="rId31" Type="http://schemas.openxmlformats.org/officeDocument/2006/relationships/hyperlink" Target="https://apstudent.collegeboard.org/apcourse/ap-german-language-and-culture" TargetMode="External"/><Relationship Id="rId4" Type="http://schemas.openxmlformats.org/officeDocument/2006/relationships/hyperlink" Target="https://apstudent.collegeboard.org/apcourse/ap-studio-art-2-d-design" TargetMode="External"/><Relationship Id="rId9" Type="http://schemas.openxmlformats.org/officeDocument/2006/relationships/hyperlink" Target="https://apstudent.collegeboard.org/apcourse/ap-calculus-ab" TargetMode="External"/><Relationship Id="rId14" Type="http://schemas.openxmlformats.org/officeDocument/2006/relationships/hyperlink" Target="https://apstudent.collegeboard.org/apcourse/ap-european-history" TargetMode="External"/><Relationship Id="rId22" Type="http://schemas.openxmlformats.org/officeDocument/2006/relationships/hyperlink" Target="https://apstudent.collegeboard.org/apcourse/ap-biology" TargetMode="External"/><Relationship Id="rId27" Type="http://schemas.openxmlformats.org/officeDocument/2006/relationships/hyperlink" Target="https://apstudent.collegeboard.org/apcourse/ap-physics-1" TargetMode="External"/><Relationship Id="rId30" Type="http://schemas.openxmlformats.org/officeDocument/2006/relationships/hyperlink" Target="https://apstudent.collegeboard.org/apcourse/ap-french-language-and-culture" TargetMode="External"/><Relationship Id="rId35" Type="http://schemas.openxmlformats.org/officeDocument/2006/relationships/hyperlink" Target="https://apstudent.collegeboard.org/apcourse/ap-spanish-language" TargetMode="External"/><Relationship Id="rId8" Type="http://schemas.openxmlformats.org/officeDocument/2006/relationships/hyperlink" Target="https://apstudent.collegeboard.org/apcourse/ap-english-literature-and-composition" TargetMode="External"/><Relationship Id="rId3" Type="http://schemas.openxmlformats.org/officeDocument/2006/relationships/hyperlink" Target="https://apstudent.collegeboard.org/apcourse/ap-music-theory"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www.ohiohighered.org/transfer/advancedplacement"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Advanced Placement (AP) Trends in Ohio</a:t>
            </a:r>
            <a:endParaRPr lang="en-US" dirty="0"/>
          </a:p>
        </p:txBody>
      </p:sp>
      <p:sp>
        <p:nvSpPr>
          <p:cNvPr id="3" name="Subtitle 2"/>
          <p:cNvSpPr>
            <a:spLocks noGrp="1"/>
          </p:cNvSpPr>
          <p:nvPr>
            <p:ph type="subTitle" idx="1"/>
          </p:nvPr>
        </p:nvSpPr>
        <p:spPr>
          <a:xfrm>
            <a:off x="508000" y="4715391"/>
            <a:ext cx="8420824" cy="417942"/>
          </a:xfrm>
        </p:spPr>
        <p:txBody>
          <a:bodyPr/>
          <a:lstStyle/>
          <a:p>
            <a:r>
              <a:rPr lang="en-US" sz="1200" dirty="0" smtClean="0"/>
              <a:t>College Board presentation to the Senate Committee on Finance - Education Subcommittee: 5/7/15</a:t>
            </a:r>
            <a:endParaRPr lang="en-US" sz="1200" dirty="0"/>
          </a:p>
        </p:txBody>
      </p:sp>
    </p:spTree>
    <p:extLst>
      <p:ext uri="{BB962C8B-B14F-4D97-AF65-F5344CB8AC3E}">
        <p14:creationId xmlns:p14="http://schemas.microsoft.com/office/powerpoint/2010/main" val="158381962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 Studies of AP Credit-by-Exam Policies</a:t>
            </a:r>
            <a:endParaRPr lang="en-US" dirty="0"/>
          </a:p>
        </p:txBody>
      </p:sp>
      <p:sp>
        <p:nvSpPr>
          <p:cNvPr id="3" name="Content Placeholder 2"/>
          <p:cNvSpPr>
            <a:spLocks noGrp="1"/>
          </p:cNvSpPr>
          <p:nvPr>
            <p:ph idx="1"/>
          </p:nvPr>
        </p:nvSpPr>
        <p:spPr>
          <a:xfrm>
            <a:off x="495300" y="1019175"/>
            <a:ext cx="8153400" cy="5314950"/>
          </a:xfrm>
        </p:spPr>
        <p:txBody>
          <a:bodyPr/>
          <a:lstStyle/>
          <a:p>
            <a:r>
              <a:rPr lang="en-US" b="1" dirty="0">
                <a:solidFill>
                  <a:srgbClr val="FF0000"/>
                </a:solidFill>
              </a:rPr>
              <a:t>The Ohio Board of Regents (2013</a:t>
            </a:r>
            <a:r>
              <a:rPr lang="en-US" b="1" dirty="0" smtClean="0">
                <a:solidFill>
                  <a:srgbClr val="FF0000"/>
                </a:solidFill>
              </a:rPr>
              <a:t>)</a:t>
            </a:r>
            <a:endParaRPr lang="en-US" b="1" dirty="0">
              <a:solidFill>
                <a:srgbClr val="FF0000"/>
              </a:solidFill>
            </a:endParaRPr>
          </a:p>
          <a:p>
            <a:pPr lvl="1"/>
            <a:r>
              <a:rPr lang="en-US" sz="1600" b="1" dirty="0">
                <a:solidFill>
                  <a:schemeClr val="tx1"/>
                </a:solidFill>
              </a:rPr>
              <a:t>The </a:t>
            </a:r>
            <a:r>
              <a:rPr lang="en-US" sz="1600" b="1" dirty="0" smtClean="0">
                <a:solidFill>
                  <a:schemeClr val="bg2">
                    <a:lumMod val="75000"/>
                  </a:schemeClr>
                </a:solidFill>
                <a:hlinkClick r:id="rId2"/>
              </a:rPr>
              <a:t>Ohio study </a:t>
            </a:r>
            <a:r>
              <a:rPr lang="en-US" sz="1600" b="1" dirty="0">
                <a:solidFill>
                  <a:schemeClr val="tx1"/>
                </a:solidFill>
              </a:rPr>
              <a:t>found that “the AP policy is beneficial for Ohio.”  </a:t>
            </a:r>
            <a:endParaRPr lang="en-US" sz="1600" dirty="0">
              <a:solidFill>
                <a:schemeClr val="tx1"/>
              </a:solidFill>
            </a:endParaRPr>
          </a:p>
          <a:p>
            <a:pPr lvl="2"/>
            <a:r>
              <a:rPr lang="en-US" sz="1200" b="1" i="1" dirty="0">
                <a:solidFill>
                  <a:schemeClr val="tx1"/>
                </a:solidFill>
              </a:rPr>
              <a:t>“Learning outcomes associated with AP test-scores of 3, 4, 5, are equivalent to learning outcomes associated with </a:t>
            </a:r>
            <a:r>
              <a:rPr lang="en-US" sz="1200" b="1" i="1" dirty="0" smtClean="0">
                <a:solidFill>
                  <a:schemeClr val="tx1"/>
                </a:solidFill>
              </a:rPr>
              <a:t>corresponding </a:t>
            </a:r>
            <a:r>
              <a:rPr lang="en-US" sz="1200" b="1" i="1" dirty="0">
                <a:solidFill>
                  <a:schemeClr val="tx1"/>
                </a:solidFill>
              </a:rPr>
              <a:t>college courses</a:t>
            </a:r>
            <a:r>
              <a:rPr lang="en-US" sz="1200" b="1" i="1" dirty="0" smtClean="0">
                <a:solidFill>
                  <a:schemeClr val="tx1"/>
                </a:solidFill>
              </a:rPr>
              <a:t>.”  Students </a:t>
            </a:r>
            <a:r>
              <a:rPr lang="en-US" sz="1200" b="1" i="1" dirty="0">
                <a:solidFill>
                  <a:schemeClr val="tx1"/>
                </a:solidFill>
              </a:rPr>
              <a:t>earning scores of 3 or higher on AP exams “have an opportunity for saving resources, both time and money, but without compromising academic standards</a:t>
            </a:r>
            <a:r>
              <a:rPr lang="en-US" sz="1200" b="1" i="1" dirty="0" smtClean="0">
                <a:solidFill>
                  <a:schemeClr val="tx1"/>
                </a:solidFill>
              </a:rPr>
              <a:t>.”</a:t>
            </a:r>
            <a:endParaRPr lang="en-US" sz="1200" b="1" i="1" dirty="0">
              <a:solidFill>
                <a:schemeClr val="tx1"/>
              </a:solidFill>
            </a:endParaRPr>
          </a:p>
          <a:p>
            <a:r>
              <a:rPr lang="en-US" b="1" dirty="0">
                <a:solidFill>
                  <a:srgbClr val="F7931D"/>
                </a:solidFill>
              </a:rPr>
              <a:t>Florida Department of Education, Office of Articulation (2012</a:t>
            </a:r>
            <a:r>
              <a:rPr lang="en-US" b="1" dirty="0" smtClean="0">
                <a:solidFill>
                  <a:srgbClr val="F7931D"/>
                </a:solidFill>
              </a:rPr>
              <a:t>)</a:t>
            </a:r>
            <a:endParaRPr lang="en-US" b="1" dirty="0">
              <a:solidFill>
                <a:srgbClr val="F7931D"/>
              </a:solidFill>
            </a:endParaRPr>
          </a:p>
          <a:p>
            <a:pPr lvl="1"/>
            <a:r>
              <a:rPr lang="en-US" sz="1600" b="1" dirty="0">
                <a:solidFill>
                  <a:schemeClr val="tx1"/>
                </a:solidFill>
              </a:rPr>
              <a:t>The </a:t>
            </a:r>
            <a:r>
              <a:rPr lang="en-US" sz="1600" b="1" dirty="0">
                <a:solidFill>
                  <a:schemeClr val="bg2">
                    <a:lumMod val="75000"/>
                  </a:schemeClr>
                </a:solidFill>
                <a:hlinkClick r:id="rId3" action="ppaction://hlinkfile"/>
              </a:rPr>
              <a:t>Florida study </a:t>
            </a:r>
            <a:r>
              <a:rPr lang="en-US" sz="1600" b="1" dirty="0">
                <a:solidFill>
                  <a:schemeClr val="tx1"/>
                </a:solidFill>
              </a:rPr>
              <a:t>found that </a:t>
            </a:r>
            <a:r>
              <a:rPr lang="en-US" sz="1600" dirty="0">
                <a:solidFill>
                  <a:schemeClr val="tx1"/>
                </a:solidFill>
              </a:rPr>
              <a:t>“</a:t>
            </a:r>
            <a:r>
              <a:rPr lang="en-US" sz="1600" b="1" dirty="0">
                <a:solidFill>
                  <a:schemeClr val="tx1"/>
                </a:solidFill>
              </a:rPr>
              <a:t>no changes are needed to the AP portion of the Credit-by-Exam Equivalencies</a:t>
            </a:r>
            <a:r>
              <a:rPr lang="en-US" sz="1600" dirty="0">
                <a:solidFill>
                  <a:schemeClr val="tx1"/>
                </a:solidFill>
              </a:rPr>
              <a:t>.” </a:t>
            </a:r>
          </a:p>
          <a:p>
            <a:pPr lvl="2"/>
            <a:r>
              <a:rPr lang="en-US" sz="1200" b="1" i="1" dirty="0">
                <a:solidFill>
                  <a:schemeClr val="tx1"/>
                </a:solidFill>
              </a:rPr>
              <a:t>“AP student grade point averages in subsequent coursework are generally higher than the grade point averages of students who complete the equivalent course in class, and then complete the subsequent course</a:t>
            </a:r>
            <a:r>
              <a:rPr lang="en-US" sz="1200" b="1" i="1" dirty="0" smtClean="0">
                <a:solidFill>
                  <a:schemeClr val="tx1"/>
                </a:solidFill>
              </a:rPr>
              <a:t>.”</a:t>
            </a:r>
            <a:endParaRPr lang="en-US" sz="1200" b="1" i="1" dirty="0">
              <a:solidFill>
                <a:schemeClr val="tx1"/>
              </a:solidFill>
            </a:endParaRPr>
          </a:p>
          <a:p>
            <a:r>
              <a:rPr lang="en-US" b="1" dirty="0">
                <a:solidFill>
                  <a:srgbClr val="7030A0"/>
                </a:solidFill>
              </a:rPr>
              <a:t>University of Wisconsin - Madison (2009</a:t>
            </a:r>
            <a:r>
              <a:rPr lang="en-US" b="1" dirty="0" smtClean="0">
                <a:solidFill>
                  <a:srgbClr val="7030A0"/>
                </a:solidFill>
              </a:rPr>
              <a:t>)</a:t>
            </a:r>
            <a:endParaRPr lang="en-US" b="1" dirty="0">
              <a:solidFill>
                <a:srgbClr val="7030A0"/>
              </a:solidFill>
            </a:endParaRPr>
          </a:p>
          <a:p>
            <a:pPr lvl="1"/>
            <a:r>
              <a:rPr lang="en-US" sz="1600" b="1" dirty="0" smtClean="0">
                <a:solidFill>
                  <a:schemeClr val="tx1"/>
                </a:solidFill>
              </a:rPr>
              <a:t>The </a:t>
            </a:r>
            <a:r>
              <a:rPr lang="en-US" sz="1600" b="1" dirty="0" smtClean="0">
                <a:solidFill>
                  <a:schemeClr val="bg2">
                    <a:lumMod val="75000"/>
                  </a:schemeClr>
                </a:solidFill>
                <a:hlinkClick r:id="rId4" action="ppaction://hlinkfile"/>
              </a:rPr>
              <a:t>Wisconsin study,</a:t>
            </a:r>
            <a:r>
              <a:rPr lang="en-US" sz="1600" b="1" dirty="0" smtClean="0">
                <a:solidFill>
                  <a:schemeClr val="bg2">
                    <a:lumMod val="75000"/>
                  </a:schemeClr>
                </a:solidFill>
              </a:rPr>
              <a:t> </a:t>
            </a:r>
            <a:r>
              <a:rPr lang="en-US" sz="1600" b="1" dirty="0" smtClean="0">
                <a:solidFill>
                  <a:schemeClr val="tx1"/>
                </a:solidFill>
              </a:rPr>
              <a:t>found </a:t>
            </a:r>
            <a:r>
              <a:rPr lang="en-US" sz="1600" b="1" dirty="0">
                <a:solidFill>
                  <a:schemeClr val="tx1"/>
                </a:solidFill>
              </a:rPr>
              <a:t>that “students who came with a 3, 4, or 5 on the (AP) exams were doing as well or better than those taking our classes and exams</a:t>
            </a:r>
            <a:r>
              <a:rPr lang="en-US" sz="1600" b="1" dirty="0" smtClean="0">
                <a:solidFill>
                  <a:schemeClr val="tx1"/>
                </a:solidFill>
              </a:rPr>
              <a:t>.”</a:t>
            </a:r>
          </a:p>
          <a:p>
            <a:pPr lvl="2"/>
            <a:r>
              <a:rPr lang="en-US" sz="1200" b="1" i="1" dirty="0" smtClean="0">
                <a:solidFill>
                  <a:schemeClr val="tx1"/>
                </a:solidFill>
              </a:rPr>
              <a:t>Study was conducted by </a:t>
            </a:r>
            <a:r>
              <a:rPr lang="en-US" sz="1200" b="1" dirty="0">
                <a:solidFill>
                  <a:schemeClr val="tx1"/>
                </a:solidFill>
              </a:rPr>
              <a:t>UW-Madison administrative officials </a:t>
            </a:r>
            <a:r>
              <a:rPr lang="en-US" sz="1200" b="1" i="1" dirty="0" smtClean="0">
                <a:solidFill>
                  <a:schemeClr val="tx1"/>
                </a:solidFill>
              </a:rPr>
              <a:t>to “demystify </a:t>
            </a:r>
            <a:r>
              <a:rPr lang="en-US" sz="1200" b="1" i="1" dirty="0">
                <a:solidFill>
                  <a:schemeClr val="tx1"/>
                </a:solidFill>
              </a:rPr>
              <a:t>some of the things (they) were hearing from faculty members” concerning the AP credit policy</a:t>
            </a:r>
            <a:r>
              <a:rPr lang="en-US" sz="1200" b="1" i="1" dirty="0" smtClean="0">
                <a:solidFill>
                  <a:schemeClr val="tx1"/>
                </a:solidFill>
              </a:rPr>
              <a:t>.</a:t>
            </a:r>
            <a:endParaRPr lang="en-US" sz="1200" b="1" i="1" dirty="0">
              <a:solidFill>
                <a:schemeClr val="tx1"/>
              </a:solidFill>
            </a:endParaRPr>
          </a:p>
          <a:p>
            <a:endParaRPr lang="en-US" dirty="0"/>
          </a:p>
        </p:txBody>
      </p:sp>
    </p:spTree>
    <p:extLst>
      <p:ext uri="{BB962C8B-B14F-4D97-AF65-F5344CB8AC3E}">
        <p14:creationId xmlns:p14="http://schemas.microsoft.com/office/powerpoint/2010/main" val="2880107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Research on AP’s Effectiveness</a:t>
            </a:r>
            <a:endParaRPr lang="en-US" dirty="0"/>
          </a:p>
        </p:txBody>
      </p:sp>
      <p:sp>
        <p:nvSpPr>
          <p:cNvPr id="3" name="Content Placeholder 2"/>
          <p:cNvSpPr>
            <a:spLocks noGrp="1"/>
          </p:cNvSpPr>
          <p:nvPr>
            <p:ph idx="1"/>
          </p:nvPr>
        </p:nvSpPr>
        <p:spPr/>
        <p:txBody>
          <a:bodyPr/>
          <a:lstStyle/>
          <a:p>
            <a:pPr marL="3175" indent="0">
              <a:buNone/>
            </a:pPr>
            <a:r>
              <a:rPr lang="en-US" b="1" dirty="0" smtClean="0">
                <a:solidFill>
                  <a:schemeClr val="tx1"/>
                </a:solidFill>
              </a:rPr>
              <a:t>Research </a:t>
            </a:r>
            <a:r>
              <a:rPr lang="en-US" b="1" dirty="0">
                <a:solidFill>
                  <a:schemeClr val="tx1"/>
                </a:solidFill>
              </a:rPr>
              <a:t>consistently shows that when </a:t>
            </a:r>
            <a:r>
              <a:rPr lang="en-US" b="1" dirty="0" smtClean="0">
                <a:solidFill>
                  <a:schemeClr val="tx1"/>
                </a:solidFill>
              </a:rPr>
              <a:t>compared to </a:t>
            </a:r>
            <a:r>
              <a:rPr lang="en-US" b="1" dirty="0">
                <a:solidFill>
                  <a:schemeClr val="tx1"/>
                </a:solidFill>
              </a:rPr>
              <a:t>their matched peers, students who score a 3 </a:t>
            </a:r>
            <a:r>
              <a:rPr lang="en-US" b="1" dirty="0" smtClean="0">
                <a:solidFill>
                  <a:schemeClr val="tx1"/>
                </a:solidFill>
              </a:rPr>
              <a:t>or higher </a:t>
            </a:r>
            <a:r>
              <a:rPr lang="en-US" b="1" dirty="0">
                <a:solidFill>
                  <a:schemeClr val="tx1"/>
                </a:solidFill>
              </a:rPr>
              <a:t>on an AP Exam typically:</a:t>
            </a:r>
          </a:p>
          <a:p>
            <a:r>
              <a:rPr lang="en-US" sz="1800" b="1" dirty="0" smtClean="0">
                <a:solidFill>
                  <a:schemeClr val="tx1"/>
                </a:solidFill>
              </a:rPr>
              <a:t>Earn </a:t>
            </a:r>
            <a:r>
              <a:rPr lang="en-US" sz="1800" b="1" dirty="0">
                <a:solidFill>
                  <a:schemeClr val="tx1"/>
                </a:solidFill>
              </a:rPr>
              <a:t>higher GPAs in college</a:t>
            </a:r>
          </a:p>
          <a:p>
            <a:r>
              <a:rPr lang="en-US" sz="1800" b="1" dirty="0" smtClean="0">
                <a:solidFill>
                  <a:schemeClr val="tx1"/>
                </a:solidFill>
              </a:rPr>
              <a:t>Perform </a:t>
            </a:r>
            <a:r>
              <a:rPr lang="en-US" sz="1800" b="1" dirty="0">
                <a:solidFill>
                  <a:schemeClr val="tx1"/>
                </a:solidFill>
              </a:rPr>
              <a:t>as well as or better in </a:t>
            </a:r>
            <a:r>
              <a:rPr lang="en-US" sz="1800" b="1" dirty="0" smtClean="0">
                <a:solidFill>
                  <a:schemeClr val="tx1"/>
                </a:solidFill>
              </a:rPr>
              <a:t>subsequent college </a:t>
            </a:r>
            <a:r>
              <a:rPr lang="en-US" sz="1800" b="1" dirty="0">
                <a:solidFill>
                  <a:schemeClr val="tx1"/>
                </a:solidFill>
              </a:rPr>
              <a:t>courses in the exam subject </a:t>
            </a:r>
            <a:r>
              <a:rPr lang="en-US" sz="1800" b="1" dirty="0" smtClean="0">
                <a:solidFill>
                  <a:schemeClr val="tx1"/>
                </a:solidFill>
              </a:rPr>
              <a:t>than non-AP </a:t>
            </a:r>
            <a:r>
              <a:rPr lang="en-US" sz="1800" b="1" dirty="0">
                <a:solidFill>
                  <a:schemeClr val="tx1"/>
                </a:solidFill>
              </a:rPr>
              <a:t>students who took the </a:t>
            </a:r>
            <a:r>
              <a:rPr lang="en-US" sz="1800" b="1" dirty="0" smtClean="0">
                <a:solidFill>
                  <a:schemeClr val="tx1"/>
                </a:solidFill>
              </a:rPr>
              <a:t>corresponding introductory </a:t>
            </a:r>
            <a:r>
              <a:rPr lang="en-US" sz="1800" b="1" dirty="0">
                <a:solidFill>
                  <a:schemeClr val="tx1"/>
                </a:solidFill>
              </a:rPr>
              <a:t>college course</a:t>
            </a:r>
          </a:p>
          <a:p>
            <a:r>
              <a:rPr lang="en-US" sz="1800" b="1" dirty="0" smtClean="0">
                <a:solidFill>
                  <a:schemeClr val="tx1"/>
                </a:solidFill>
              </a:rPr>
              <a:t>Take </a:t>
            </a:r>
            <a:r>
              <a:rPr lang="en-US" sz="1800" b="1" dirty="0">
                <a:solidFill>
                  <a:schemeClr val="tx1"/>
                </a:solidFill>
              </a:rPr>
              <a:t>more — not less — college course </a:t>
            </a:r>
            <a:r>
              <a:rPr lang="en-US" sz="1800" b="1" dirty="0" smtClean="0">
                <a:solidFill>
                  <a:schemeClr val="tx1"/>
                </a:solidFill>
              </a:rPr>
              <a:t>work in </a:t>
            </a:r>
            <a:r>
              <a:rPr lang="en-US" sz="1800" b="1" dirty="0">
                <a:solidFill>
                  <a:schemeClr val="tx1"/>
                </a:solidFill>
              </a:rPr>
              <a:t>the discipline</a:t>
            </a:r>
          </a:p>
          <a:p>
            <a:r>
              <a:rPr lang="en-US" sz="1800" b="1" dirty="0" smtClean="0">
                <a:solidFill>
                  <a:schemeClr val="tx1"/>
                </a:solidFill>
              </a:rPr>
              <a:t>Are </a:t>
            </a:r>
            <a:r>
              <a:rPr lang="en-US" sz="1800" b="1" dirty="0">
                <a:solidFill>
                  <a:schemeClr val="tx1"/>
                </a:solidFill>
              </a:rPr>
              <a:t>more likely to graduate college on time </a:t>
            </a:r>
            <a:r>
              <a:rPr lang="en-US" sz="1800" b="1" dirty="0" smtClean="0">
                <a:solidFill>
                  <a:schemeClr val="tx1"/>
                </a:solidFill>
              </a:rPr>
              <a:t>(in four years)</a:t>
            </a:r>
            <a:endParaRPr lang="en-US" sz="1800" b="1" dirty="0">
              <a:solidFill>
                <a:schemeClr val="tx1"/>
              </a:solidFill>
            </a:endParaRPr>
          </a:p>
          <a:p>
            <a:r>
              <a:rPr lang="en-US" sz="1800" b="1" dirty="0" smtClean="0">
                <a:solidFill>
                  <a:schemeClr val="tx1"/>
                </a:solidFill>
              </a:rPr>
              <a:t>Have </a:t>
            </a:r>
            <a:r>
              <a:rPr lang="en-US" sz="1800" b="1" dirty="0">
                <a:solidFill>
                  <a:schemeClr val="tx1"/>
                </a:solidFill>
              </a:rPr>
              <a:t>higher graduation </a:t>
            </a:r>
            <a:r>
              <a:rPr lang="en-US" sz="1800" b="1" dirty="0" smtClean="0">
                <a:solidFill>
                  <a:schemeClr val="tx1"/>
                </a:solidFill>
              </a:rPr>
              <a:t>rates</a:t>
            </a:r>
          </a:p>
          <a:p>
            <a:pPr marL="3175" indent="0">
              <a:buNone/>
            </a:pPr>
            <a:endParaRPr lang="en-US" sz="800" b="1" dirty="0" smtClean="0">
              <a:solidFill>
                <a:schemeClr val="tx1"/>
              </a:solidFill>
            </a:endParaRPr>
          </a:p>
          <a:p>
            <a:pPr marL="3175" indent="0">
              <a:buNone/>
            </a:pPr>
            <a:r>
              <a:rPr lang="en-US" sz="1800" b="1" dirty="0" smtClean="0">
                <a:solidFill>
                  <a:schemeClr val="tx1"/>
                </a:solidFill>
              </a:rPr>
              <a:t>New </a:t>
            </a:r>
            <a:r>
              <a:rPr lang="en-US" sz="1800" b="1" dirty="0">
                <a:solidFill>
                  <a:schemeClr val="tx1"/>
                </a:solidFill>
              </a:rPr>
              <a:t>research shows that taking an AP </a:t>
            </a:r>
            <a:r>
              <a:rPr lang="en-US" sz="1800" b="1" dirty="0" smtClean="0">
                <a:solidFill>
                  <a:schemeClr val="tx1"/>
                </a:solidFill>
              </a:rPr>
              <a:t>Exam, even </a:t>
            </a:r>
            <a:r>
              <a:rPr lang="en-US" sz="1800" b="1" dirty="0">
                <a:solidFill>
                  <a:schemeClr val="tx1"/>
                </a:solidFill>
              </a:rPr>
              <a:t>for students who score a 1 or 2, </a:t>
            </a:r>
            <a:r>
              <a:rPr lang="en-US" sz="1800" b="1" dirty="0" smtClean="0">
                <a:solidFill>
                  <a:schemeClr val="tx1"/>
                </a:solidFill>
              </a:rPr>
              <a:t>increases the </a:t>
            </a:r>
            <a:r>
              <a:rPr lang="en-US" sz="1800" b="1" dirty="0">
                <a:solidFill>
                  <a:schemeClr val="tx1"/>
                </a:solidFill>
              </a:rPr>
              <a:t>expected on-time college graduation rate </a:t>
            </a:r>
            <a:r>
              <a:rPr lang="en-US" sz="1800" b="1" dirty="0" smtClean="0">
                <a:solidFill>
                  <a:schemeClr val="tx1"/>
                </a:solidFill>
              </a:rPr>
              <a:t>for students </a:t>
            </a:r>
            <a:r>
              <a:rPr lang="en-US" sz="1800" b="1" dirty="0">
                <a:solidFill>
                  <a:schemeClr val="tx1"/>
                </a:solidFill>
              </a:rPr>
              <a:t>when compared to academically </a:t>
            </a:r>
            <a:r>
              <a:rPr lang="en-US" sz="1800" b="1" dirty="0" smtClean="0">
                <a:solidFill>
                  <a:schemeClr val="tx1"/>
                </a:solidFill>
              </a:rPr>
              <a:t>matched peers </a:t>
            </a:r>
            <a:r>
              <a:rPr lang="en-US" sz="1800" b="1" dirty="0">
                <a:solidFill>
                  <a:schemeClr val="tx1"/>
                </a:solidFill>
              </a:rPr>
              <a:t>who did </a:t>
            </a:r>
            <a:r>
              <a:rPr lang="en-US" sz="1800" b="1" dirty="0" smtClean="0">
                <a:solidFill>
                  <a:schemeClr val="tx1"/>
                </a:solidFill>
              </a:rPr>
              <a:t>not </a:t>
            </a:r>
            <a:r>
              <a:rPr lang="en-US" sz="1800" b="1" dirty="0">
                <a:solidFill>
                  <a:schemeClr val="tx1"/>
                </a:solidFill>
              </a:rPr>
              <a:t>take an AP Exam </a:t>
            </a:r>
            <a:r>
              <a:rPr lang="en-US" sz="1200" b="1" dirty="0">
                <a:solidFill>
                  <a:schemeClr val="tx1"/>
                </a:solidFill>
              </a:rPr>
              <a:t>(</a:t>
            </a:r>
            <a:r>
              <a:rPr lang="en-US" sz="1200" b="1" dirty="0" err="1">
                <a:solidFill>
                  <a:schemeClr val="tx1"/>
                </a:solidFill>
              </a:rPr>
              <a:t>Mattern</a:t>
            </a:r>
            <a:r>
              <a:rPr lang="en-US" sz="1200" b="1" dirty="0">
                <a:solidFill>
                  <a:schemeClr val="tx1"/>
                </a:solidFill>
              </a:rPr>
              <a:t>, Marini</a:t>
            </a:r>
            <a:r>
              <a:rPr lang="en-US" sz="1200" b="1" dirty="0" smtClean="0">
                <a:solidFill>
                  <a:schemeClr val="tx1"/>
                </a:solidFill>
              </a:rPr>
              <a:t>, &amp; </a:t>
            </a:r>
            <a:r>
              <a:rPr lang="en-US" sz="1200" b="1" dirty="0">
                <a:solidFill>
                  <a:schemeClr val="tx1"/>
                </a:solidFill>
              </a:rPr>
              <a:t>Shaw, 2014).</a:t>
            </a:r>
            <a:endParaRPr lang="en-US" sz="1200" b="1" dirty="0" smtClean="0">
              <a:solidFill>
                <a:schemeClr val="tx1"/>
              </a:solidFill>
            </a:endParaRPr>
          </a:p>
        </p:txBody>
      </p:sp>
    </p:spTree>
    <p:extLst>
      <p:ext uri="{BB962C8B-B14F-4D97-AF65-F5344CB8AC3E}">
        <p14:creationId xmlns:p14="http://schemas.microsoft.com/office/powerpoint/2010/main" val="20583298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to Degree: AP vs Dual Credit</a:t>
            </a:r>
            <a:endParaRPr lang="en-US" dirty="0"/>
          </a:p>
        </p:txBody>
      </p:sp>
      <p:pic>
        <p:nvPicPr>
          <p:cNvPr id="4098" name="Picture 2"/>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t="21246"/>
          <a:stretch/>
        </p:blipFill>
        <p:spPr bwMode="auto">
          <a:xfrm>
            <a:off x="476250" y="1102921"/>
            <a:ext cx="8153400" cy="49740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6662057" y="5759532"/>
            <a:ext cx="1816925" cy="8312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82078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AP students have higher average college GPAs than dual enrollment students.</a:t>
            </a:r>
            <a:r>
              <a:rPr lang="en-US" i="1" dirty="0"/>
              <a:t> </a:t>
            </a:r>
            <a:endParaRPr lang="en-US" dirty="0"/>
          </a:p>
        </p:txBody>
      </p:sp>
      <p:sp>
        <p:nvSpPr>
          <p:cNvPr id="5" name="Slide Number Placeholder 4"/>
          <p:cNvSpPr>
            <a:spLocks noGrp="1"/>
          </p:cNvSpPr>
          <p:nvPr>
            <p:ph type="sldNum" sz="quarter" idx="4294967295"/>
          </p:nvPr>
        </p:nvSpPr>
        <p:spPr>
          <a:xfrm>
            <a:off x="8669338" y="6465888"/>
            <a:ext cx="474662" cy="241300"/>
          </a:xfrm>
        </p:spPr>
        <p:txBody>
          <a:bodyPr/>
          <a:lstStyle/>
          <a:p>
            <a:pPr>
              <a:defRPr/>
            </a:pPr>
            <a:fld id="{D942D558-FDCE-471F-B4B0-A113FF8E647D}" type="slidenum">
              <a:rPr lang="en-US" smtClean="0">
                <a:solidFill>
                  <a:srgbClr val="005581"/>
                </a:solidFill>
              </a:rPr>
              <a:pPr>
                <a:defRPr/>
              </a:pPr>
              <a:t>13</a:t>
            </a:fld>
            <a:endParaRPr lang="en-US" dirty="0">
              <a:solidFill>
                <a:srgbClr val="005581"/>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85007782"/>
              </p:ext>
            </p:extLst>
          </p:nvPr>
        </p:nvGraphicFramePr>
        <p:xfrm>
          <a:off x="514350" y="1162050"/>
          <a:ext cx="7800975" cy="49053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170478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Ohio Board of Regents </a:t>
            </a:r>
            <a:r>
              <a:rPr lang="en-US" dirty="0"/>
              <a:t>r</a:t>
            </a:r>
            <a:r>
              <a:rPr lang="en-US" dirty="0" smtClean="0"/>
              <a:t>esearch on AP vs. non-AP</a:t>
            </a:r>
            <a:br>
              <a:rPr lang="en-US" dirty="0" smtClean="0"/>
            </a:br>
            <a:endParaRPr lang="en-US" dirty="0"/>
          </a:p>
        </p:txBody>
      </p:sp>
      <p:sp>
        <p:nvSpPr>
          <p:cNvPr id="5" name="Slide Number Placeholder 4"/>
          <p:cNvSpPr>
            <a:spLocks noGrp="1"/>
          </p:cNvSpPr>
          <p:nvPr>
            <p:ph type="sldNum" sz="quarter" idx="4294967295"/>
          </p:nvPr>
        </p:nvSpPr>
        <p:spPr>
          <a:xfrm>
            <a:off x="8669338" y="6465888"/>
            <a:ext cx="474662" cy="241300"/>
          </a:xfrm>
        </p:spPr>
        <p:txBody>
          <a:bodyPr/>
          <a:lstStyle/>
          <a:p>
            <a:pPr>
              <a:defRPr/>
            </a:pPr>
            <a:fld id="{D942D558-FDCE-471F-B4B0-A113FF8E647D}" type="slidenum">
              <a:rPr lang="en-US" smtClean="0">
                <a:solidFill>
                  <a:srgbClr val="005581"/>
                </a:solidFill>
              </a:rPr>
              <a:pPr>
                <a:defRPr/>
              </a:pPr>
              <a:t>14</a:t>
            </a:fld>
            <a:endParaRPr lang="en-US" dirty="0">
              <a:solidFill>
                <a:srgbClr val="005581"/>
              </a:solidFill>
            </a:endParaRPr>
          </a:p>
        </p:txBody>
      </p:sp>
      <p:sp>
        <p:nvSpPr>
          <p:cNvPr id="7" name="Title 1"/>
          <p:cNvSpPr>
            <a:spLocks noGrp="1"/>
          </p:cNvSpPr>
          <p:nvPr>
            <p:ph idx="1"/>
          </p:nvPr>
        </p:nvSpPr>
        <p:spPr>
          <a:xfrm>
            <a:off x="504824" y="1076325"/>
            <a:ext cx="8296275" cy="5038725"/>
          </a:xfrm>
          <a:solidFill>
            <a:schemeClr val="bg1"/>
          </a:solidFill>
        </p:spPr>
        <p:txBody>
          <a:bodyPr/>
          <a:lstStyle/>
          <a:p>
            <a:r>
              <a:rPr lang="en-US" altLang="en-US" b="1" dirty="0" smtClean="0">
                <a:solidFill>
                  <a:srgbClr val="595959"/>
                </a:solidFill>
                <a:hlinkClick r:id="rId2" action="ppaction://hlinkpres?slideindex=1&amp;slidetitle="/>
              </a:rPr>
              <a:t>Academic Outcomes of 4-Year University Freshman Cohorts: </a:t>
            </a:r>
            <a:br>
              <a:rPr lang="en-US" altLang="en-US" b="1" dirty="0" smtClean="0">
                <a:solidFill>
                  <a:srgbClr val="595959"/>
                </a:solidFill>
                <a:hlinkClick r:id="rId2" action="ppaction://hlinkpres?slideindex=1&amp;slidetitle="/>
              </a:rPr>
            </a:br>
            <a:r>
              <a:rPr lang="en-US" altLang="en-US" b="1" dirty="0" smtClean="0">
                <a:solidFill>
                  <a:srgbClr val="595959"/>
                </a:solidFill>
                <a:hlinkClick r:id="rId2" action="ppaction://hlinkpres?slideindex=1&amp;slidetitle="/>
              </a:rPr>
              <a:t>A Comparison of Dual Enrollees &amp; Advanced Placement (AP) Credit Recipients</a:t>
            </a:r>
            <a:endParaRPr lang="en-US" altLang="en-US" b="1" dirty="0" smtClean="0">
              <a:solidFill>
                <a:srgbClr val="595959"/>
              </a:solidFill>
            </a:endParaRPr>
          </a:p>
          <a:p>
            <a:pPr marL="3175" indent="0">
              <a:buNone/>
            </a:pPr>
            <a:endParaRPr lang="en-US" altLang="en-US" sz="800" b="1" dirty="0" smtClean="0">
              <a:solidFill>
                <a:srgbClr val="595959"/>
              </a:solidFill>
            </a:endParaRPr>
          </a:p>
          <a:p>
            <a:pPr marL="3175" indent="0">
              <a:buNone/>
            </a:pPr>
            <a:r>
              <a:rPr lang="en-US" altLang="en-US" b="1" dirty="0" smtClean="0">
                <a:solidFill>
                  <a:schemeClr val="tx1"/>
                </a:solidFill>
              </a:rPr>
              <a:t>Findings:</a:t>
            </a:r>
            <a:endParaRPr lang="en-US" altLang="en-US" b="1" dirty="0">
              <a:solidFill>
                <a:schemeClr val="tx1"/>
              </a:solidFill>
            </a:endParaRPr>
          </a:p>
          <a:p>
            <a:pPr fontAlgn="auto">
              <a:spcAft>
                <a:spcPts val="0"/>
              </a:spcAft>
              <a:buClr>
                <a:schemeClr val="bg2">
                  <a:lumMod val="50000"/>
                </a:schemeClr>
              </a:buClr>
              <a:buSzPct val="125000"/>
              <a:buFont typeface="Arial" panose="020B0604020202020204" pitchFamily="34" charset="0"/>
              <a:buChar char="•"/>
              <a:defRPr/>
            </a:pPr>
            <a:r>
              <a:rPr lang="en-US" b="1" dirty="0">
                <a:solidFill>
                  <a:schemeClr val="tx1"/>
                </a:solidFill>
              </a:rPr>
              <a:t>Students with AP credit and those with both AP and dual enrollment credit achieve the highest average outcomes.</a:t>
            </a:r>
          </a:p>
          <a:p>
            <a:pPr lvl="1" fontAlgn="auto">
              <a:spcAft>
                <a:spcPts val="0"/>
              </a:spcAft>
              <a:buClr>
                <a:schemeClr val="bg2">
                  <a:lumMod val="50000"/>
                </a:schemeClr>
              </a:buClr>
              <a:buSzPct val="125000"/>
              <a:buFont typeface="Arial" panose="020B0604020202020204" pitchFamily="34" charset="0"/>
              <a:buChar char="–"/>
              <a:defRPr/>
            </a:pPr>
            <a:r>
              <a:rPr lang="en-US" b="1" dirty="0">
                <a:solidFill>
                  <a:schemeClr val="tx1"/>
                </a:solidFill>
              </a:rPr>
              <a:t>AP:      </a:t>
            </a:r>
            <a:r>
              <a:rPr lang="en-US" b="1" dirty="0" smtClean="0">
                <a:solidFill>
                  <a:schemeClr val="tx1"/>
                </a:solidFill>
              </a:rPr>
              <a:t>  GPA </a:t>
            </a:r>
            <a:r>
              <a:rPr lang="en-US" b="1" dirty="0">
                <a:solidFill>
                  <a:schemeClr val="tx1"/>
                </a:solidFill>
              </a:rPr>
              <a:t>(3.24), attempted hours (32.1), completion rate (94.4%).</a:t>
            </a:r>
          </a:p>
          <a:p>
            <a:pPr lvl="1" fontAlgn="auto">
              <a:spcAft>
                <a:spcPts val="0"/>
              </a:spcAft>
              <a:buClr>
                <a:schemeClr val="bg2">
                  <a:lumMod val="50000"/>
                </a:schemeClr>
              </a:buClr>
              <a:buSzPct val="125000"/>
              <a:buFont typeface="Arial" panose="020B0604020202020204" pitchFamily="34" charset="0"/>
              <a:buChar char="–"/>
              <a:defRPr/>
            </a:pPr>
            <a:r>
              <a:rPr lang="en-US" b="1" dirty="0">
                <a:solidFill>
                  <a:schemeClr val="tx1"/>
                </a:solidFill>
              </a:rPr>
              <a:t>DE:      </a:t>
            </a:r>
            <a:r>
              <a:rPr lang="en-US" b="1" dirty="0" smtClean="0">
                <a:solidFill>
                  <a:schemeClr val="tx1"/>
                </a:solidFill>
              </a:rPr>
              <a:t>  GPA </a:t>
            </a:r>
            <a:r>
              <a:rPr lang="en-US" b="1" dirty="0">
                <a:solidFill>
                  <a:schemeClr val="tx1"/>
                </a:solidFill>
              </a:rPr>
              <a:t>(2.75), attempted hours (29.1), completion rate (84.8%).</a:t>
            </a:r>
          </a:p>
          <a:p>
            <a:pPr lvl="1" fontAlgn="auto">
              <a:spcAft>
                <a:spcPts val="0"/>
              </a:spcAft>
              <a:buClr>
                <a:schemeClr val="bg2">
                  <a:lumMod val="50000"/>
                </a:schemeClr>
              </a:buClr>
              <a:buSzPct val="125000"/>
              <a:buFont typeface="Arial" panose="020B0604020202020204" pitchFamily="34" charset="0"/>
              <a:buChar char="–"/>
              <a:defRPr/>
            </a:pPr>
            <a:r>
              <a:rPr lang="en-US" b="1" dirty="0">
                <a:solidFill>
                  <a:schemeClr val="tx1"/>
                </a:solidFill>
              </a:rPr>
              <a:t>Both:   </a:t>
            </a:r>
            <a:r>
              <a:rPr lang="en-US" b="1" dirty="0" smtClean="0">
                <a:solidFill>
                  <a:schemeClr val="tx1"/>
                </a:solidFill>
              </a:rPr>
              <a:t>  GPA </a:t>
            </a:r>
            <a:r>
              <a:rPr lang="en-US" b="1" dirty="0">
                <a:solidFill>
                  <a:schemeClr val="tx1"/>
                </a:solidFill>
              </a:rPr>
              <a:t>(3.38), attempted hours (32.3), completion rate (94.5%).</a:t>
            </a:r>
          </a:p>
          <a:p>
            <a:pPr lvl="1" fontAlgn="auto">
              <a:spcAft>
                <a:spcPts val="0"/>
              </a:spcAft>
              <a:buClr>
                <a:schemeClr val="bg2">
                  <a:lumMod val="50000"/>
                </a:schemeClr>
              </a:buClr>
              <a:buSzPct val="125000"/>
              <a:buFont typeface="Arial" panose="020B0604020202020204" pitchFamily="34" charset="0"/>
              <a:buChar char="–"/>
              <a:defRPr/>
            </a:pPr>
            <a:r>
              <a:rPr lang="en-US" b="1" dirty="0" smtClean="0">
                <a:solidFill>
                  <a:schemeClr val="tx1"/>
                </a:solidFill>
              </a:rPr>
              <a:t>Others:  GPA </a:t>
            </a:r>
            <a:r>
              <a:rPr lang="en-US" b="1" dirty="0">
                <a:solidFill>
                  <a:schemeClr val="tx1"/>
                </a:solidFill>
              </a:rPr>
              <a:t>(2.42), attempted hours (27.7), completion rate (79.0%).</a:t>
            </a:r>
          </a:p>
          <a:p>
            <a:pPr marL="0" indent="0" fontAlgn="auto">
              <a:spcAft>
                <a:spcPts val="0"/>
              </a:spcAft>
              <a:buClr>
                <a:srgbClr val="FF000F"/>
              </a:buClr>
              <a:buSzPct val="125000"/>
              <a:buFont typeface="Arial" panose="020B0604020202020204" pitchFamily="34" charset="0"/>
              <a:buNone/>
              <a:defRPr/>
            </a:pPr>
            <a:endParaRPr lang="en-US" b="1" dirty="0">
              <a:solidFill>
                <a:schemeClr val="tx1"/>
              </a:solidFill>
            </a:endParaRPr>
          </a:p>
          <a:p>
            <a:pPr fontAlgn="auto">
              <a:spcAft>
                <a:spcPts val="0"/>
              </a:spcAft>
              <a:buClr>
                <a:schemeClr val="bg2">
                  <a:lumMod val="50000"/>
                </a:schemeClr>
              </a:buClr>
              <a:buSzPct val="125000"/>
              <a:buFont typeface="Arial" panose="020B0604020202020204" pitchFamily="34" charset="0"/>
              <a:buChar char="•"/>
              <a:defRPr/>
            </a:pPr>
            <a:r>
              <a:rPr lang="en-US" b="1" dirty="0">
                <a:solidFill>
                  <a:schemeClr val="tx1"/>
                </a:solidFill>
              </a:rPr>
              <a:t>Time trend: The averages are stable over time as well.</a:t>
            </a:r>
          </a:p>
          <a:p>
            <a:endParaRPr lang="en-US" altLang="en-US" b="1" dirty="0" smtClean="0">
              <a:solidFill>
                <a:srgbClr val="595959"/>
              </a:solidFill>
            </a:endParaRPr>
          </a:p>
        </p:txBody>
      </p:sp>
    </p:spTree>
    <p:extLst>
      <p:ext uri="{BB962C8B-B14F-4D97-AF65-F5344CB8AC3E}">
        <p14:creationId xmlns:p14="http://schemas.microsoft.com/office/powerpoint/2010/main" val="30506557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Advanced Placement (AP) Trends in Ohio</a:t>
            </a:r>
            <a:endParaRPr lang="en-US" dirty="0"/>
          </a:p>
        </p:txBody>
      </p:sp>
      <p:sp>
        <p:nvSpPr>
          <p:cNvPr id="4" name="Subtitle 3"/>
          <p:cNvSpPr>
            <a:spLocks noGrp="1"/>
          </p:cNvSpPr>
          <p:nvPr>
            <p:ph type="subTitle" idx="1"/>
          </p:nvPr>
        </p:nvSpPr>
        <p:spPr>
          <a:xfrm>
            <a:off x="460375" y="4844931"/>
            <a:ext cx="8420824" cy="417942"/>
          </a:xfrm>
        </p:spPr>
        <p:txBody>
          <a:bodyPr/>
          <a:lstStyle/>
          <a:p>
            <a:r>
              <a:rPr lang="en-US" dirty="0" smtClean="0"/>
              <a:t>2004 to 2014 – Comparative Look</a:t>
            </a:r>
            <a:endParaRPr lang="en-US" dirty="0"/>
          </a:p>
        </p:txBody>
      </p:sp>
    </p:spTree>
    <p:extLst>
      <p:ext uri="{BB962C8B-B14F-4D97-AF65-F5344CB8AC3E}">
        <p14:creationId xmlns:p14="http://schemas.microsoft.com/office/powerpoint/2010/main" val="129110465"/>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Ohio AP Trends: </a:t>
            </a:r>
            <a:r>
              <a:rPr lang="en-US" u="sng" dirty="0" smtClean="0"/>
              <a:t>2004</a:t>
            </a:r>
            <a:r>
              <a:rPr lang="en-US" dirty="0" smtClean="0"/>
              <a:t> </a:t>
            </a:r>
            <a:r>
              <a:rPr lang="en-US" dirty="0"/>
              <a:t>Graduating Cohort Results</a:t>
            </a:r>
            <a:br>
              <a:rPr lang="en-US" dirty="0"/>
            </a:br>
            <a:endParaRPr lang="en-US" dirty="0"/>
          </a:p>
        </p:txBody>
      </p:sp>
      <p:sp>
        <p:nvSpPr>
          <p:cNvPr id="5" name="Slide Number Placeholder 4"/>
          <p:cNvSpPr>
            <a:spLocks noGrp="1"/>
          </p:cNvSpPr>
          <p:nvPr>
            <p:ph type="sldNum" sz="quarter" idx="4294967295"/>
          </p:nvPr>
        </p:nvSpPr>
        <p:spPr>
          <a:xfrm>
            <a:off x="8669338" y="6465888"/>
            <a:ext cx="474662" cy="241300"/>
          </a:xfrm>
        </p:spPr>
        <p:txBody>
          <a:bodyPr/>
          <a:lstStyle/>
          <a:p>
            <a:pPr>
              <a:defRPr/>
            </a:pPr>
            <a:fld id="{D942D558-FDCE-471F-B4B0-A113FF8E647D}" type="slidenum">
              <a:rPr lang="en-US" smtClean="0">
                <a:solidFill>
                  <a:srgbClr val="005581"/>
                </a:solidFill>
              </a:rPr>
              <a:pPr>
                <a:defRPr/>
              </a:pPr>
              <a:t>16</a:t>
            </a:fld>
            <a:endParaRPr lang="en-US" dirty="0">
              <a:solidFill>
                <a:srgbClr val="005581"/>
              </a:solidFill>
            </a:endParaRPr>
          </a:p>
        </p:txBody>
      </p:sp>
      <p:pic>
        <p:nvPicPr>
          <p:cNvPr id="1026" name="Picture 2"/>
          <p:cNvPicPr>
            <a:picLocks noGrp="1" noChangeAspect="1" noChangeArrowheads="1"/>
          </p:cNvPicPr>
          <p:nvPr>
            <p:ph idx="1"/>
          </p:nvPr>
        </p:nvPicPr>
        <p:blipFill>
          <a:blip r:embed="rId2" cstate="email">
            <a:extLst>
              <a:ext uri="{BEBA8EAE-BF5A-486C-A8C5-ECC9F3942E4B}">
                <a14:imgProps xmlns:a14="http://schemas.microsoft.com/office/drawing/2010/main">
                  <a14:imgLayer r:embed="rId3">
                    <a14:imgEffect>
                      <a14:sharpenSoften amount="74000"/>
                    </a14:imgEffect>
                  </a14:imgLayer>
                </a14:imgProps>
              </a:ext>
              <a:ext uri="{28A0092B-C50C-407E-A947-70E740481C1C}">
                <a14:useLocalDpi xmlns:a14="http://schemas.microsoft.com/office/drawing/2010/main" val="0"/>
              </a:ext>
            </a:extLst>
          </a:blip>
          <a:srcRect/>
          <a:stretch>
            <a:fillRect/>
          </a:stretch>
        </p:blipFill>
        <p:spPr bwMode="auto">
          <a:xfrm>
            <a:off x="657225" y="1031050"/>
            <a:ext cx="7467599" cy="5102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40913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Ohio AP Trends: </a:t>
            </a:r>
            <a:r>
              <a:rPr lang="en-US" u="sng" dirty="0" smtClean="0"/>
              <a:t>2014</a:t>
            </a:r>
            <a:r>
              <a:rPr lang="en-US" dirty="0" smtClean="0"/>
              <a:t> Graduating Cohort Results</a:t>
            </a:r>
            <a:br>
              <a:rPr lang="en-US" dirty="0" smtClean="0"/>
            </a:br>
            <a:endParaRPr lang="en-US" dirty="0"/>
          </a:p>
        </p:txBody>
      </p:sp>
      <p:sp>
        <p:nvSpPr>
          <p:cNvPr id="5" name="Slide Number Placeholder 4"/>
          <p:cNvSpPr>
            <a:spLocks noGrp="1"/>
          </p:cNvSpPr>
          <p:nvPr>
            <p:ph type="sldNum" sz="quarter" idx="4294967295"/>
          </p:nvPr>
        </p:nvSpPr>
        <p:spPr>
          <a:xfrm>
            <a:off x="8669338" y="6465888"/>
            <a:ext cx="474662" cy="241300"/>
          </a:xfrm>
        </p:spPr>
        <p:txBody>
          <a:bodyPr/>
          <a:lstStyle/>
          <a:p>
            <a:pPr>
              <a:defRPr/>
            </a:pPr>
            <a:fld id="{D942D558-FDCE-471F-B4B0-A113FF8E647D}" type="slidenum">
              <a:rPr lang="en-US" smtClean="0">
                <a:solidFill>
                  <a:srgbClr val="005581"/>
                </a:solidFill>
              </a:rPr>
              <a:pPr>
                <a:defRPr/>
              </a:pPr>
              <a:t>17</a:t>
            </a:fld>
            <a:endParaRPr lang="en-US" dirty="0">
              <a:solidFill>
                <a:srgbClr val="005581"/>
              </a:solidFill>
            </a:endParaRPr>
          </a:p>
        </p:txBody>
      </p:sp>
      <p:pic>
        <p:nvPicPr>
          <p:cNvPr id="2050" name="Picture 2"/>
          <p:cNvPicPr>
            <a:picLocks noGrp="1" noChangeAspect="1" noChangeArrowheads="1"/>
          </p:cNvPicPr>
          <p:nvPr>
            <p:ph idx="1"/>
          </p:nvPr>
        </p:nvPicPr>
        <p:blipFill>
          <a:blip r:embed="rId2" cstate="email">
            <a:extLst>
              <a:ext uri="{BEBA8EAE-BF5A-486C-A8C5-ECC9F3942E4B}">
                <a14:imgProps xmlns:a14="http://schemas.microsoft.com/office/drawing/2010/main">
                  <a14:imgLayer r:embed="rId3">
                    <a14:imgEffect>
                      <a14:sharpenSoften amount="74000"/>
                    </a14:imgEffect>
                  </a14:imgLayer>
                </a14:imgProps>
              </a:ext>
              <a:ext uri="{28A0092B-C50C-407E-A947-70E740481C1C}">
                <a14:useLocalDpi xmlns:a14="http://schemas.microsoft.com/office/drawing/2010/main" val="0"/>
              </a:ext>
            </a:extLst>
          </a:blip>
          <a:srcRect/>
          <a:stretch>
            <a:fillRect/>
          </a:stretch>
        </p:blipFill>
        <p:spPr bwMode="auto">
          <a:xfrm>
            <a:off x="552450" y="838200"/>
            <a:ext cx="7410450" cy="528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21223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AP policies in Ohio</a:t>
            </a:r>
            <a:endParaRPr lang="en-US" dirty="0"/>
          </a:p>
        </p:txBody>
      </p:sp>
      <p:sp>
        <p:nvSpPr>
          <p:cNvPr id="3" name="Content Placeholder 2"/>
          <p:cNvSpPr>
            <a:spLocks noGrp="1"/>
          </p:cNvSpPr>
          <p:nvPr>
            <p:ph idx="1"/>
          </p:nvPr>
        </p:nvSpPr>
        <p:spPr/>
        <p:txBody>
          <a:bodyPr/>
          <a:lstStyle/>
          <a:p>
            <a:r>
              <a:rPr lang="en-US" b="1" dirty="0">
                <a:solidFill>
                  <a:schemeClr val="tx1"/>
                </a:solidFill>
              </a:rPr>
              <a:t>Ohio has current policies that support student pursuit of AP excellence such </a:t>
            </a:r>
            <a:r>
              <a:rPr lang="en-US" b="1" dirty="0" smtClean="0">
                <a:solidFill>
                  <a:schemeClr val="tx1"/>
                </a:solidFill>
              </a:rPr>
              <a:t>as:</a:t>
            </a:r>
          </a:p>
          <a:p>
            <a:pPr lvl="1"/>
            <a:r>
              <a:rPr lang="en-US" b="1" dirty="0" smtClean="0">
                <a:solidFill>
                  <a:schemeClr val="tx1"/>
                </a:solidFill>
              </a:rPr>
              <a:t>the </a:t>
            </a:r>
            <a:r>
              <a:rPr lang="en-US" b="1" dirty="0">
                <a:solidFill>
                  <a:schemeClr val="tx1"/>
                </a:solidFill>
              </a:rPr>
              <a:t>statewide Credit-by-Exam policy that guarantees a student college credit at any state public university when he/she scores a 3 or higher on an exam, and </a:t>
            </a:r>
            <a:endParaRPr lang="en-US" b="1" dirty="0" smtClean="0">
              <a:solidFill>
                <a:schemeClr val="tx1"/>
              </a:solidFill>
            </a:endParaRPr>
          </a:p>
          <a:p>
            <a:pPr lvl="1"/>
            <a:r>
              <a:rPr lang="en-US" b="1" dirty="0" smtClean="0">
                <a:solidFill>
                  <a:schemeClr val="tx1"/>
                </a:solidFill>
              </a:rPr>
              <a:t>the </a:t>
            </a:r>
            <a:r>
              <a:rPr lang="en-US" b="1" dirty="0">
                <a:solidFill>
                  <a:schemeClr val="tx1"/>
                </a:solidFill>
              </a:rPr>
              <a:t>new graduation requirements which allow students to take AP Government, U.S. History, Physics and Biology as substitute End-of-Course exams allowing </a:t>
            </a:r>
            <a:r>
              <a:rPr lang="en-US" b="1" dirty="0" smtClean="0">
                <a:solidFill>
                  <a:schemeClr val="tx1"/>
                </a:solidFill>
              </a:rPr>
              <a:t>students the possibility </a:t>
            </a:r>
            <a:r>
              <a:rPr lang="en-US" b="1" dirty="0">
                <a:solidFill>
                  <a:schemeClr val="tx1"/>
                </a:solidFill>
              </a:rPr>
              <a:t>to earn both high school and college credit for the same test.  </a:t>
            </a:r>
            <a:endParaRPr lang="en-US" b="1" dirty="0" smtClean="0">
              <a:solidFill>
                <a:schemeClr val="tx1"/>
              </a:solidFill>
            </a:endParaRPr>
          </a:p>
          <a:p>
            <a:r>
              <a:rPr lang="en-US" b="1" dirty="0" smtClean="0">
                <a:solidFill>
                  <a:schemeClr val="tx1"/>
                </a:solidFill>
              </a:rPr>
              <a:t>These </a:t>
            </a:r>
            <a:r>
              <a:rPr lang="en-US" b="1" dirty="0">
                <a:solidFill>
                  <a:schemeClr val="tx1"/>
                </a:solidFill>
              </a:rPr>
              <a:t>are great policies but currently far too many students will not be able to take advantage of these policy benefits due to having little or no AP courses offered at their school. </a:t>
            </a:r>
          </a:p>
          <a:p>
            <a:endParaRPr lang="en-US" dirty="0"/>
          </a:p>
        </p:txBody>
      </p:sp>
    </p:spTree>
    <p:extLst>
      <p:ext uri="{BB962C8B-B14F-4D97-AF65-F5344CB8AC3E}">
        <p14:creationId xmlns:p14="http://schemas.microsoft.com/office/powerpoint/2010/main" val="1889635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Three-Pronged Approach to Increase AP Success</a:t>
            </a:r>
            <a:endParaRPr lang="en-US" dirty="0"/>
          </a:p>
        </p:txBody>
      </p:sp>
      <p:sp>
        <p:nvSpPr>
          <p:cNvPr id="3" name="Content Placeholder 2"/>
          <p:cNvSpPr>
            <a:spLocks noGrp="1"/>
          </p:cNvSpPr>
          <p:nvPr>
            <p:ph idx="1"/>
          </p:nvPr>
        </p:nvSpPr>
        <p:spPr/>
        <p:txBody>
          <a:bodyPr/>
          <a:lstStyle/>
          <a:p>
            <a:r>
              <a:rPr lang="en-US" b="1" dirty="0" smtClean="0">
                <a:solidFill>
                  <a:schemeClr val="tx1"/>
                </a:solidFill>
              </a:rPr>
              <a:t>The House “as passed version” of the biennial budget (HB64) has provisions in it that will promote greater access and success to districts throughout the state.  This will help restore Ohio’s competiveness with its neighboring states.</a:t>
            </a:r>
          </a:p>
          <a:p>
            <a:r>
              <a:rPr lang="en-US" b="1" dirty="0" smtClean="0">
                <a:solidFill>
                  <a:schemeClr val="tx1"/>
                </a:solidFill>
              </a:rPr>
              <a:t>There are 141 districts (23% of state total) that have no student AP success - meaning they have no AP exam scores of three (3) or higher on any of the 36 tests. </a:t>
            </a:r>
          </a:p>
          <a:p>
            <a:r>
              <a:rPr lang="en-US" b="1" dirty="0" smtClean="0">
                <a:solidFill>
                  <a:schemeClr val="tx1"/>
                </a:solidFill>
              </a:rPr>
              <a:t>There are an additional 76 districts that have less than 10% of students taking an AP exam while in high school.  The national average is 22%.</a:t>
            </a:r>
          </a:p>
          <a:p>
            <a:r>
              <a:rPr lang="en-US" b="1" dirty="0" smtClean="0">
                <a:solidFill>
                  <a:schemeClr val="tx1"/>
                </a:solidFill>
              </a:rPr>
              <a:t>The grant programs recommended herein are being effectively used in neighboring states to dramatically improve AP student success in districts with little or no previous success.</a:t>
            </a:r>
          </a:p>
        </p:txBody>
      </p:sp>
    </p:spTree>
    <p:extLst>
      <p:ext uri="{BB962C8B-B14F-4D97-AF65-F5344CB8AC3E}">
        <p14:creationId xmlns:p14="http://schemas.microsoft.com/office/powerpoint/2010/main" val="1418604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p:txBody>
          <a:bodyPr/>
          <a:lstStyle/>
          <a:p>
            <a:r>
              <a:rPr lang="en-US" dirty="0" smtClean="0"/>
              <a:t>About the College Board</a:t>
            </a:r>
            <a:endParaRPr lang="en-US" dirty="0"/>
          </a:p>
        </p:txBody>
      </p:sp>
      <p:sp>
        <p:nvSpPr>
          <p:cNvPr id="13314" name="Content Placeholder 2"/>
          <p:cNvSpPr>
            <a:spLocks noGrp="1"/>
          </p:cNvSpPr>
          <p:nvPr>
            <p:ph idx="1"/>
          </p:nvPr>
        </p:nvSpPr>
        <p:spPr>
          <a:xfrm>
            <a:off x="527050" y="1257300"/>
            <a:ext cx="8153400" cy="4591050"/>
          </a:xfrm>
        </p:spPr>
        <p:txBody>
          <a:bodyPr/>
          <a:lstStyle/>
          <a:p>
            <a:pPr>
              <a:spcBef>
                <a:spcPts val="0"/>
              </a:spcBef>
              <a:spcAft>
                <a:spcPts val="0"/>
              </a:spcAft>
            </a:pPr>
            <a:r>
              <a:rPr lang="en-US" b="1" dirty="0">
                <a:solidFill>
                  <a:schemeClr val="tx1"/>
                </a:solidFill>
              </a:rPr>
              <a:t>Founded in 1900, the College Board was created to expand access to higher education. </a:t>
            </a:r>
          </a:p>
          <a:p>
            <a:pPr marL="3175" indent="0">
              <a:spcBef>
                <a:spcPts val="0"/>
              </a:spcBef>
              <a:spcAft>
                <a:spcPts val="0"/>
              </a:spcAft>
              <a:buNone/>
            </a:pPr>
            <a:endParaRPr lang="en-US" b="1" dirty="0">
              <a:solidFill>
                <a:schemeClr val="tx1"/>
              </a:solidFill>
            </a:endParaRPr>
          </a:p>
          <a:p>
            <a:pPr>
              <a:spcBef>
                <a:spcPts val="0"/>
              </a:spcBef>
              <a:spcAft>
                <a:spcPts val="0"/>
              </a:spcAft>
            </a:pPr>
            <a:r>
              <a:rPr lang="en-US" b="1" dirty="0">
                <a:solidFill>
                  <a:schemeClr val="tx1"/>
                </a:solidFill>
              </a:rPr>
              <a:t>Today, we are a mission-driven, not-for-profit membership organization made up of over 6,000 of the world’s leading colleges, schools, and other educational organizations. </a:t>
            </a:r>
          </a:p>
          <a:p>
            <a:pPr>
              <a:spcBef>
                <a:spcPts val="0"/>
              </a:spcBef>
              <a:spcAft>
                <a:spcPts val="0"/>
              </a:spcAft>
            </a:pPr>
            <a:endParaRPr lang="en-US" b="1" dirty="0">
              <a:solidFill>
                <a:schemeClr val="tx1"/>
              </a:solidFill>
            </a:endParaRPr>
          </a:p>
          <a:p>
            <a:pPr>
              <a:spcBef>
                <a:spcPts val="0"/>
              </a:spcBef>
              <a:spcAft>
                <a:spcPts val="0"/>
              </a:spcAft>
            </a:pPr>
            <a:r>
              <a:rPr lang="en-US" b="1" dirty="0" smtClean="0">
                <a:solidFill>
                  <a:schemeClr val="tx1"/>
                </a:solidFill>
              </a:rPr>
              <a:t>Through our </a:t>
            </a:r>
            <a:r>
              <a:rPr lang="en-US" b="1" dirty="0" smtClean="0">
                <a:solidFill>
                  <a:schemeClr val="tx1"/>
                </a:solidFill>
                <a:hlinkClick r:id="rId3"/>
              </a:rPr>
              <a:t>programs and initiatives </a:t>
            </a:r>
            <a:r>
              <a:rPr lang="en-US" b="1" dirty="0" smtClean="0">
                <a:solidFill>
                  <a:schemeClr val="tx1"/>
                </a:solidFill>
              </a:rPr>
              <a:t>we challenge all students to own their future by practicing hard and taking advantage of every opportunity they earn.</a:t>
            </a:r>
            <a:endParaRPr lang="en-US" dirty="0"/>
          </a:p>
          <a:p>
            <a:pPr>
              <a:spcBef>
                <a:spcPts val="0"/>
              </a:spcBef>
              <a:spcAft>
                <a:spcPts val="0"/>
              </a:spcAft>
            </a:pPr>
            <a:endParaRPr lang="en-US" b="1" dirty="0" smtClean="0">
              <a:solidFill>
                <a:schemeClr val="tx1"/>
              </a:solidFill>
            </a:endParaRPr>
          </a:p>
          <a:p>
            <a:pPr>
              <a:spcBef>
                <a:spcPts val="0"/>
              </a:spcBef>
              <a:spcAft>
                <a:spcPts val="0"/>
              </a:spcAft>
            </a:pPr>
            <a:endParaRPr lang="en-US" b="1" dirty="0" smtClean="0">
              <a:solidFill>
                <a:schemeClr val="tx1"/>
              </a:solidFill>
            </a:endParaRPr>
          </a:p>
        </p:txBody>
      </p:sp>
      <p:sp>
        <p:nvSpPr>
          <p:cNvPr id="6" name="Slide Number Placeholder 12"/>
          <p:cNvSpPr txBox="1">
            <a:spLocks/>
          </p:cNvSpPr>
          <p:nvPr/>
        </p:nvSpPr>
        <p:spPr>
          <a:xfrm>
            <a:off x="8205788" y="6465930"/>
            <a:ext cx="474662" cy="241300"/>
          </a:xfrm>
          <a:prstGeom prst="rect">
            <a:avLst/>
          </a:prstGeom>
        </p:spPr>
        <p:txBody>
          <a:bodyPr vert="horz" wrap="square" lIns="0" tIns="0" rIns="0" bIns="0" numCol="1" anchor="b" anchorCtr="0" compatLnSpc="1">
            <a:prstTxWarp prst="textNoShape">
              <a:avLst/>
            </a:prstTxWarp>
          </a:bodyPr>
          <a:lstStyle>
            <a:defPPr>
              <a:defRPr lang="en-US"/>
            </a:defPPr>
            <a:lvl1pPr algn="r" rtl="0" fontAlgn="base">
              <a:spcBef>
                <a:spcPct val="0"/>
              </a:spcBef>
              <a:spcAft>
                <a:spcPct val="0"/>
              </a:spcAft>
              <a:defRPr sz="800" kern="1200">
                <a:solidFill>
                  <a:schemeClr val="bg2"/>
                </a:solidFill>
                <a:latin typeface="Calibri"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a:defRPr/>
            </a:pPr>
            <a:fld id="{32126B37-FE68-EA48-ADE8-64B29A53A5F4}" type="slidenum">
              <a:rPr lang="en-US" smtClean="0"/>
              <a:pPr>
                <a:defRPr/>
              </a:pPr>
              <a:t>2</a:t>
            </a:fld>
            <a:endParaRPr lang="en-US" dirty="0"/>
          </a:p>
        </p:txBody>
      </p:sp>
    </p:spTree>
    <p:extLst>
      <p:ext uri="{BB962C8B-B14F-4D97-AF65-F5344CB8AC3E}">
        <p14:creationId xmlns:p14="http://schemas.microsoft.com/office/powerpoint/2010/main" val="1023725157"/>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Start-Up &amp; Ramp-Up competitive grants for districts</a:t>
            </a:r>
            <a:endParaRPr lang="en-US" dirty="0"/>
          </a:p>
        </p:txBody>
      </p:sp>
      <p:sp>
        <p:nvSpPr>
          <p:cNvPr id="3" name="Content Placeholder 2"/>
          <p:cNvSpPr>
            <a:spLocks noGrp="1"/>
          </p:cNvSpPr>
          <p:nvPr>
            <p:ph idx="1"/>
          </p:nvPr>
        </p:nvSpPr>
        <p:spPr/>
        <p:txBody>
          <a:bodyPr/>
          <a:lstStyle/>
          <a:p>
            <a:r>
              <a:rPr lang="en-US" b="1" u="sng" dirty="0" smtClean="0">
                <a:solidFill>
                  <a:schemeClr val="tx1"/>
                </a:solidFill>
              </a:rPr>
              <a:t>Tier 1 Start-Up Grants</a:t>
            </a:r>
          </a:p>
          <a:p>
            <a:r>
              <a:rPr lang="en-US" b="1" dirty="0">
                <a:solidFill>
                  <a:schemeClr val="tx1"/>
                </a:solidFill>
              </a:rPr>
              <a:t>Eligible grants recipients for T</a:t>
            </a:r>
            <a:r>
              <a:rPr lang="en-US" b="1" dirty="0" smtClean="0">
                <a:solidFill>
                  <a:schemeClr val="tx1"/>
                </a:solidFill>
              </a:rPr>
              <a:t>ier </a:t>
            </a:r>
            <a:r>
              <a:rPr lang="en-US" b="1" dirty="0">
                <a:solidFill>
                  <a:schemeClr val="tx1"/>
                </a:solidFill>
              </a:rPr>
              <a:t>1</a:t>
            </a:r>
            <a:r>
              <a:rPr lang="en-US" b="1" dirty="0" smtClean="0">
                <a:solidFill>
                  <a:schemeClr val="tx1"/>
                </a:solidFill>
              </a:rPr>
              <a:t> </a:t>
            </a:r>
            <a:r>
              <a:rPr lang="en-US" b="1" dirty="0">
                <a:solidFill>
                  <a:schemeClr val="tx1"/>
                </a:solidFill>
              </a:rPr>
              <a:t>shall be districts with a zero percent AP student successful completion </a:t>
            </a:r>
            <a:r>
              <a:rPr lang="en-US" b="1" dirty="0" smtClean="0">
                <a:solidFill>
                  <a:schemeClr val="tx1"/>
                </a:solidFill>
              </a:rPr>
              <a:t>rate.  </a:t>
            </a:r>
          </a:p>
          <a:p>
            <a:pPr lvl="1"/>
            <a:r>
              <a:rPr lang="en-US" b="1" dirty="0" smtClean="0">
                <a:solidFill>
                  <a:schemeClr val="tx1"/>
                </a:solidFill>
              </a:rPr>
              <a:t>Ohio has 141 districts that would compete for grants that would </a:t>
            </a:r>
            <a:r>
              <a:rPr lang="en-US" b="1" dirty="0">
                <a:solidFill>
                  <a:schemeClr val="tx1"/>
                </a:solidFill>
              </a:rPr>
              <a:t>allow them to get AP programs off the </a:t>
            </a:r>
            <a:r>
              <a:rPr lang="en-US" b="1" dirty="0" smtClean="0">
                <a:solidFill>
                  <a:schemeClr val="tx1"/>
                </a:solidFill>
              </a:rPr>
              <a:t>ground - initiating </a:t>
            </a:r>
            <a:r>
              <a:rPr lang="en-US" b="1" dirty="0">
                <a:solidFill>
                  <a:schemeClr val="tx1"/>
                </a:solidFill>
              </a:rPr>
              <a:t>one to three AP </a:t>
            </a:r>
            <a:r>
              <a:rPr lang="en-US" b="1" dirty="0" smtClean="0">
                <a:solidFill>
                  <a:schemeClr val="tx1"/>
                </a:solidFill>
              </a:rPr>
              <a:t>courses</a:t>
            </a:r>
            <a:r>
              <a:rPr lang="en-US" b="1" dirty="0">
                <a:solidFill>
                  <a:schemeClr val="tx1"/>
                </a:solidFill>
              </a:rPr>
              <a:t> </a:t>
            </a:r>
            <a:r>
              <a:rPr lang="en-US" b="1" dirty="0" smtClean="0">
                <a:solidFill>
                  <a:schemeClr val="tx1"/>
                </a:solidFill>
              </a:rPr>
              <a:t>built for student success.</a:t>
            </a:r>
          </a:p>
          <a:p>
            <a:pPr marL="3175" indent="0">
              <a:buNone/>
            </a:pPr>
            <a:endParaRPr lang="en-US" b="1" u="sng" dirty="0" smtClean="0">
              <a:solidFill>
                <a:schemeClr val="tx1"/>
              </a:solidFill>
            </a:endParaRPr>
          </a:p>
          <a:p>
            <a:r>
              <a:rPr lang="en-US" b="1" u="sng" dirty="0" smtClean="0">
                <a:solidFill>
                  <a:schemeClr val="tx1"/>
                </a:solidFill>
              </a:rPr>
              <a:t>Tier 2 Ramp-Up Grants</a:t>
            </a:r>
          </a:p>
          <a:p>
            <a:r>
              <a:rPr lang="en-US" b="1" dirty="0">
                <a:solidFill>
                  <a:schemeClr val="tx1"/>
                </a:solidFill>
              </a:rPr>
              <a:t>Eligible grants recipients for </a:t>
            </a:r>
            <a:r>
              <a:rPr lang="en-US" b="1" dirty="0" smtClean="0">
                <a:solidFill>
                  <a:schemeClr val="tx1"/>
                </a:solidFill>
              </a:rPr>
              <a:t>Tier 2 </a:t>
            </a:r>
            <a:r>
              <a:rPr lang="en-US" b="1" dirty="0">
                <a:solidFill>
                  <a:schemeClr val="tx1"/>
                </a:solidFill>
              </a:rPr>
              <a:t>shall be districts with a greater than zero percent but less than ten percent AP student successful completion </a:t>
            </a:r>
            <a:r>
              <a:rPr lang="en-US" b="1" dirty="0" smtClean="0">
                <a:solidFill>
                  <a:schemeClr val="tx1"/>
                </a:solidFill>
              </a:rPr>
              <a:t>rate.  </a:t>
            </a:r>
          </a:p>
          <a:p>
            <a:pPr lvl="1"/>
            <a:r>
              <a:rPr lang="en-US" b="1" dirty="0" smtClean="0">
                <a:solidFill>
                  <a:schemeClr val="tx1"/>
                </a:solidFill>
              </a:rPr>
              <a:t>Ohio has 76 districts that would </a:t>
            </a:r>
            <a:r>
              <a:rPr lang="en-US" b="1" dirty="0">
                <a:solidFill>
                  <a:schemeClr val="tx1"/>
                </a:solidFill>
              </a:rPr>
              <a:t>compete </a:t>
            </a:r>
            <a:r>
              <a:rPr lang="en-US" b="1" dirty="0" smtClean="0">
                <a:solidFill>
                  <a:schemeClr val="tx1"/>
                </a:solidFill>
              </a:rPr>
              <a:t>for </a:t>
            </a:r>
            <a:r>
              <a:rPr lang="en-US" b="1" dirty="0">
                <a:solidFill>
                  <a:schemeClr val="tx1"/>
                </a:solidFill>
              </a:rPr>
              <a:t>grants that would allow them to create additional AP courses </a:t>
            </a:r>
            <a:r>
              <a:rPr lang="en-US" b="1" dirty="0" smtClean="0">
                <a:solidFill>
                  <a:schemeClr val="tx1"/>
                </a:solidFill>
              </a:rPr>
              <a:t>built for student </a:t>
            </a:r>
            <a:r>
              <a:rPr lang="en-US" b="1" dirty="0">
                <a:solidFill>
                  <a:schemeClr val="tx1"/>
                </a:solidFill>
              </a:rPr>
              <a:t>success. </a:t>
            </a:r>
          </a:p>
        </p:txBody>
      </p:sp>
    </p:spTree>
    <p:extLst>
      <p:ext uri="{BB962C8B-B14F-4D97-AF65-F5344CB8AC3E}">
        <p14:creationId xmlns:p14="http://schemas.microsoft.com/office/powerpoint/2010/main" val="19324913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Rewards for Top AP Performers by District Typology</a:t>
            </a:r>
            <a:endParaRPr lang="en-US" dirty="0"/>
          </a:p>
        </p:txBody>
      </p:sp>
      <p:sp>
        <p:nvSpPr>
          <p:cNvPr id="3" name="Content Placeholder 2"/>
          <p:cNvSpPr>
            <a:spLocks noGrp="1"/>
          </p:cNvSpPr>
          <p:nvPr>
            <p:ph idx="1"/>
          </p:nvPr>
        </p:nvSpPr>
        <p:spPr/>
        <p:txBody>
          <a:bodyPr/>
          <a:lstStyle/>
          <a:p>
            <a:r>
              <a:rPr lang="en-US" b="1" dirty="0" smtClean="0">
                <a:solidFill>
                  <a:schemeClr val="tx1"/>
                </a:solidFill>
              </a:rPr>
              <a:t>The top three districts statewide with the highest AP successful completion rate, regardless of typology win bonus monies in FY17.</a:t>
            </a:r>
          </a:p>
          <a:p>
            <a:r>
              <a:rPr lang="en-US" b="1" dirty="0" smtClean="0">
                <a:solidFill>
                  <a:schemeClr val="tx1"/>
                </a:solidFill>
              </a:rPr>
              <a:t>The top two districts statewide within each typology (</a:t>
            </a:r>
            <a:r>
              <a:rPr lang="en-US" b="1" i="1" dirty="0" smtClean="0">
                <a:solidFill>
                  <a:schemeClr val="tx1"/>
                </a:solidFill>
              </a:rPr>
              <a:t>urban, suburban, small town and rural</a:t>
            </a:r>
            <a:r>
              <a:rPr lang="en-US" b="1" dirty="0" smtClean="0">
                <a:solidFill>
                  <a:schemeClr val="tx1"/>
                </a:solidFill>
              </a:rPr>
              <a:t>) with the highest AP successful complete rate each win bonus monies in FY17.</a:t>
            </a:r>
          </a:p>
          <a:p>
            <a:r>
              <a:rPr lang="en-US" b="1" dirty="0" smtClean="0">
                <a:solidFill>
                  <a:schemeClr val="tx1"/>
                </a:solidFill>
              </a:rPr>
              <a:t>“Successful completion rate” is the percent of a school district’s students in grade eleven and twelve who scored a three or better on an AP exam.</a:t>
            </a:r>
          </a:p>
          <a:p>
            <a:pPr lvl="1"/>
            <a:r>
              <a:rPr lang="en-US" b="1" dirty="0" smtClean="0">
                <a:solidFill>
                  <a:schemeClr val="tx1"/>
                </a:solidFill>
              </a:rPr>
              <a:t>This unduplicated measure is a great way to simultaneously incent greater participation </a:t>
            </a:r>
            <a:r>
              <a:rPr lang="en-US" b="1" u="sng" dirty="0" smtClean="0">
                <a:solidFill>
                  <a:schemeClr val="tx1"/>
                </a:solidFill>
              </a:rPr>
              <a:t>and</a:t>
            </a:r>
            <a:r>
              <a:rPr lang="en-US" b="1" dirty="0" smtClean="0">
                <a:solidFill>
                  <a:schemeClr val="tx1"/>
                </a:solidFill>
              </a:rPr>
              <a:t> success.  A school’s “successful complete rate” only increases if additional students take </a:t>
            </a:r>
            <a:r>
              <a:rPr lang="en-US" b="1" u="sng" dirty="0" smtClean="0">
                <a:solidFill>
                  <a:schemeClr val="tx1"/>
                </a:solidFill>
              </a:rPr>
              <a:t>and</a:t>
            </a:r>
            <a:r>
              <a:rPr lang="en-US" b="1" dirty="0" smtClean="0">
                <a:solidFill>
                  <a:schemeClr val="tx1"/>
                </a:solidFill>
              </a:rPr>
              <a:t> pass AP exams.</a:t>
            </a:r>
            <a:endParaRPr lang="en-US" b="1" dirty="0">
              <a:solidFill>
                <a:schemeClr val="tx1"/>
              </a:solidFill>
            </a:endParaRPr>
          </a:p>
        </p:txBody>
      </p:sp>
    </p:spTree>
    <p:extLst>
      <p:ext uri="{BB962C8B-B14F-4D97-AF65-F5344CB8AC3E}">
        <p14:creationId xmlns:p14="http://schemas.microsoft.com/office/powerpoint/2010/main" val="8779837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Advanced Placement (AP) Trends in Ohio</a:t>
            </a:r>
            <a:endParaRPr lang="en-US" dirty="0"/>
          </a:p>
        </p:txBody>
      </p:sp>
      <p:sp>
        <p:nvSpPr>
          <p:cNvPr id="3" name="Subtitle 2"/>
          <p:cNvSpPr>
            <a:spLocks noGrp="1"/>
          </p:cNvSpPr>
          <p:nvPr>
            <p:ph type="subTitle" idx="1"/>
          </p:nvPr>
        </p:nvSpPr>
        <p:spPr>
          <a:xfrm>
            <a:off x="508000" y="4715391"/>
            <a:ext cx="8420824" cy="417942"/>
          </a:xfrm>
        </p:spPr>
        <p:txBody>
          <a:bodyPr/>
          <a:lstStyle/>
          <a:p>
            <a:r>
              <a:rPr lang="en-US" sz="1200" dirty="0" smtClean="0"/>
              <a:t>College Board presentation to the Senate Committee on Finance - Education Subcommittee: 5/7/15</a:t>
            </a:r>
            <a:endParaRPr lang="en-US" sz="1200" dirty="0"/>
          </a:p>
        </p:txBody>
      </p:sp>
    </p:spTree>
    <p:extLst>
      <p:ext uri="{BB962C8B-B14F-4D97-AF65-F5344CB8AC3E}">
        <p14:creationId xmlns:p14="http://schemas.microsoft.com/office/powerpoint/2010/main" val="2021304707"/>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the Advanced Placement (AP) Program</a:t>
            </a:r>
            <a:endParaRPr lang="en-US" dirty="0"/>
          </a:p>
        </p:txBody>
      </p:sp>
      <p:sp>
        <p:nvSpPr>
          <p:cNvPr id="3" name="Content Placeholder 2"/>
          <p:cNvSpPr>
            <a:spLocks noGrp="1"/>
          </p:cNvSpPr>
          <p:nvPr>
            <p:ph idx="1"/>
          </p:nvPr>
        </p:nvSpPr>
        <p:spPr>
          <a:xfrm>
            <a:off x="476250" y="990600"/>
            <a:ext cx="8153400" cy="5191125"/>
          </a:xfrm>
        </p:spPr>
        <p:txBody>
          <a:bodyPr/>
          <a:lstStyle/>
          <a:p>
            <a:pPr marL="285750" indent="-285750">
              <a:spcBef>
                <a:spcPts val="0"/>
              </a:spcBef>
              <a:spcAft>
                <a:spcPts val="0"/>
              </a:spcAft>
              <a:buClr>
                <a:schemeClr val="accent6"/>
              </a:buClr>
              <a:buFont typeface="Arial" panose="020B0604020202020204" pitchFamily="34" charset="0"/>
              <a:buChar char="+"/>
            </a:pPr>
            <a:r>
              <a:rPr lang="en-US" b="1" dirty="0">
                <a:solidFill>
                  <a:schemeClr val="tx1"/>
                </a:solidFill>
              </a:rPr>
              <a:t>Since 1955, the College Board’s AP Program – the collaborative community of AP teachers and students, states, districts, schools, colleges, and </a:t>
            </a:r>
            <a:r>
              <a:rPr lang="en-US" b="1" dirty="0" smtClean="0">
                <a:solidFill>
                  <a:schemeClr val="tx1"/>
                </a:solidFill>
              </a:rPr>
              <a:t>universities </a:t>
            </a:r>
            <a:r>
              <a:rPr lang="en-US" b="1" dirty="0">
                <a:solidFill>
                  <a:schemeClr val="tx1"/>
                </a:solidFill>
              </a:rPr>
              <a:t>— has been delivering excellence in education to millions of students across the country.</a:t>
            </a:r>
          </a:p>
          <a:p>
            <a:pPr marL="285750" indent="-285750">
              <a:spcBef>
                <a:spcPts val="0"/>
              </a:spcBef>
              <a:spcAft>
                <a:spcPts val="0"/>
              </a:spcAft>
              <a:buClr>
                <a:schemeClr val="accent6"/>
              </a:buClr>
              <a:buFont typeface="Arial" panose="020B0604020202020204" pitchFamily="34" charset="0"/>
              <a:buChar char="+"/>
            </a:pPr>
            <a:endParaRPr lang="en-US" sz="1000" b="1" dirty="0">
              <a:solidFill>
                <a:schemeClr val="tx1"/>
              </a:solidFill>
            </a:endParaRPr>
          </a:p>
          <a:p>
            <a:pPr marL="285750" indent="-285750">
              <a:spcBef>
                <a:spcPts val="0"/>
              </a:spcBef>
              <a:spcAft>
                <a:spcPts val="0"/>
              </a:spcAft>
              <a:buClr>
                <a:schemeClr val="accent6"/>
              </a:buClr>
              <a:buFont typeface="Arial" panose="020B0604020202020204" pitchFamily="34" charset="0"/>
              <a:buChar char="+"/>
            </a:pPr>
            <a:r>
              <a:rPr lang="en-US" b="1" dirty="0">
                <a:solidFill>
                  <a:schemeClr val="tx1"/>
                </a:solidFill>
              </a:rPr>
              <a:t>AP enables willing and academically prepared students to pursue college-level studies — with the opportunity to earn college credit, advanced placement, or both — while still in high school</a:t>
            </a:r>
            <a:r>
              <a:rPr lang="en-US" b="1" dirty="0" smtClean="0">
                <a:solidFill>
                  <a:schemeClr val="tx1"/>
                </a:solidFill>
              </a:rPr>
              <a:t>.</a:t>
            </a:r>
            <a:endParaRPr lang="en-US" b="1" dirty="0">
              <a:solidFill>
                <a:schemeClr val="tx1"/>
              </a:solidFill>
            </a:endParaRPr>
          </a:p>
          <a:p>
            <a:pPr marL="285750" indent="-285750">
              <a:spcBef>
                <a:spcPts val="0"/>
              </a:spcBef>
              <a:spcAft>
                <a:spcPts val="0"/>
              </a:spcAft>
              <a:buClr>
                <a:schemeClr val="accent6"/>
              </a:buClr>
              <a:buFont typeface="Arial" panose="020B0604020202020204" pitchFamily="34" charset="0"/>
              <a:buChar char="+"/>
            </a:pPr>
            <a:endParaRPr lang="en-US" sz="1000" b="1" dirty="0">
              <a:solidFill>
                <a:schemeClr val="tx1"/>
              </a:solidFill>
            </a:endParaRPr>
          </a:p>
          <a:p>
            <a:pPr marL="285750" indent="-285750">
              <a:spcBef>
                <a:spcPts val="0"/>
              </a:spcBef>
              <a:spcAft>
                <a:spcPts val="0"/>
              </a:spcAft>
              <a:buClr>
                <a:schemeClr val="accent6"/>
              </a:buClr>
              <a:buFont typeface="Arial" panose="020B0604020202020204" pitchFamily="34" charset="0"/>
              <a:buChar char="+"/>
            </a:pPr>
            <a:r>
              <a:rPr lang="en-US" b="1" dirty="0">
                <a:solidFill>
                  <a:schemeClr val="tx1"/>
                </a:solidFill>
              </a:rPr>
              <a:t>Students who score a 3 or higher on AP Exams are more likely to graduate college on time and they have the potential to save time and money through placement and credit-granting policies.</a:t>
            </a:r>
          </a:p>
          <a:p>
            <a:pPr marL="285750" indent="-285750">
              <a:spcBef>
                <a:spcPts val="0"/>
              </a:spcBef>
              <a:spcAft>
                <a:spcPts val="0"/>
              </a:spcAft>
              <a:buClr>
                <a:schemeClr val="accent6"/>
              </a:buClr>
              <a:buFont typeface="Arial" panose="020B0604020202020204" pitchFamily="34" charset="0"/>
              <a:buChar char="+"/>
            </a:pPr>
            <a:endParaRPr lang="en-US" sz="1000" b="1" dirty="0">
              <a:solidFill>
                <a:schemeClr val="tx1"/>
              </a:solidFill>
            </a:endParaRPr>
          </a:p>
          <a:p>
            <a:pPr marL="571500" lvl="1" indent="-285750">
              <a:spcBef>
                <a:spcPts val="0"/>
              </a:spcBef>
              <a:spcAft>
                <a:spcPts val="0"/>
              </a:spcAft>
              <a:buClr>
                <a:schemeClr val="accent6"/>
              </a:buClr>
              <a:buFont typeface="Arial" panose="020B0604020202020204" pitchFamily="34" charset="0"/>
              <a:buChar char="+"/>
            </a:pPr>
            <a:r>
              <a:rPr lang="en-US" b="1" dirty="0">
                <a:solidFill>
                  <a:schemeClr val="tx1"/>
                </a:solidFill>
              </a:rPr>
              <a:t>New research shows even students who score 1s and 2s on exams are more likely to graduate </a:t>
            </a:r>
            <a:r>
              <a:rPr lang="en-US" b="1" dirty="0" smtClean="0">
                <a:solidFill>
                  <a:schemeClr val="tx1"/>
                </a:solidFill>
              </a:rPr>
              <a:t>from </a:t>
            </a:r>
            <a:r>
              <a:rPr lang="en-US" b="1" dirty="0">
                <a:solidFill>
                  <a:schemeClr val="tx1"/>
                </a:solidFill>
              </a:rPr>
              <a:t>college on time.</a:t>
            </a:r>
          </a:p>
          <a:p>
            <a:pPr marL="3175" indent="0">
              <a:buNone/>
            </a:pPr>
            <a:endParaRPr lang="en-US" dirty="0"/>
          </a:p>
          <a:p>
            <a:pPr marL="3175" indent="0">
              <a:buNone/>
            </a:pPr>
            <a:endParaRPr lang="en-US" dirty="0"/>
          </a:p>
        </p:txBody>
      </p:sp>
    </p:spTree>
    <p:extLst>
      <p:ext uri="{BB962C8B-B14F-4D97-AF65-F5344CB8AC3E}">
        <p14:creationId xmlns:p14="http://schemas.microsoft.com/office/powerpoint/2010/main" val="2327250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285750" indent="-285750">
              <a:spcBef>
                <a:spcPts val="0"/>
              </a:spcBef>
              <a:spcAft>
                <a:spcPts val="0"/>
              </a:spcAft>
            </a:pPr>
            <a:r>
              <a:rPr lang="en-US" dirty="0"/>
              <a:t>How Does AP Happen?</a:t>
            </a:r>
          </a:p>
        </p:txBody>
      </p:sp>
      <p:sp>
        <p:nvSpPr>
          <p:cNvPr id="3" name="Content Placeholder 2"/>
          <p:cNvSpPr>
            <a:spLocks noGrp="1"/>
          </p:cNvSpPr>
          <p:nvPr>
            <p:ph idx="1"/>
          </p:nvPr>
        </p:nvSpPr>
        <p:spPr>
          <a:xfrm>
            <a:off x="485775" y="1171575"/>
            <a:ext cx="8153400" cy="5102226"/>
          </a:xfrm>
        </p:spPr>
        <p:txBody>
          <a:bodyPr/>
          <a:lstStyle/>
          <a:p>
            <a:pPr marL="285750" indent="-285750">
              <a:spcBef>
                <a:spcPts val="0"/>
              </a:spcBef>
              <a:spcAft>
                <a:spcPts val="0"/>
              </a:spcAft>
              <a:buClr>
                <a:schemeClr val="accent6"/>
              </a:buClr>
              <a:buFont typeface="Arial" panose="020B0604020202020204" pitchFamily="34" charset="0"/>
              <a:buChar char="+"/>
            </a:pPr>
            <a:r>
              <a:rPr lang="en-US" b="1" dirty="0" smtClean="0">
                <a:solidFill>
                  <a:schemeClr val="tx1"/>
                </a:solidFill>
              </a:rPr>
              <a:t>The </a:t>
            </a:r>
            <a:r>
              <a:rPr lang="en-US" b="1" dirty="0">
                <a:solidFill>
                  <a:schemeClr val="tx1"/>
                </a:solidFill>
              </a:rPr>
              <a:t>collaboration between college faculty and </a:t>
            </a:r>
            <a:r>
              <a:rPr lang="en-US" b="1" dirty="0" smtClean="0">
                <a:solidFill>
                  <a:schemeClr val="tx1"/>
                </a:solidFill>
              </a:rPr>
              <a:t>AP teachers </a:t>
            </a:r>
            <a:r>
              <a:rPr lang="en-US" b="1" dirty="0">
                <a:solidFill>
                  <a:schemeClr val="tx1"/>
                </a:solidFill>
              </a:rPr>
              <a:t>lies at the core of AP, ensuring depth </a:t>
            </a:r>
            <a:r>
              <a:rPr lang="en-US" b="1" dirty="0" smtClean="0">
                <a:solidFill>
                  <a:schemeClr val="tx1"/>
                </a:solidFill>
              </a:rPr>
              <a:t>and fairness</a:t>
            </a:r>
            <a:r>
              <a:rPr lang="en-US" b="1" dirty="0">
                <a:solidFill>
                  <a:schemeClr val="tx1"/>
                </a:solidFill>
              </a:rPr>
              <a:t>. These groups work together to </a:t>
            </a:r>
            <a:r>
              <a:rPr lang="en-US" b="1" dirty="0" smtClean="0">
                <a:solidFill>
                  <a:schemeClr val="tx1"/>
                </a:solidFill>
              </a:rPr>
              <a:t>develop, deliver</a:t>
            </a:r>
            <a:r>
              <a:rPr lang="en-US" b="1" dirty="0">
                <a:solidFill>
                  <a:schemeClr val="tx1"/>
                </a:solidFill>
              </a:rPr>
              <a:t>, and evaluate </a:t>
            </a:r>
            <a:r>
              <a:rPr lang="en-US" b="1" dirty="0" smtClean="0">
                <a:solidFill>
                  <a:schemeClr val="tx1"/>
                </a:solidFill>
              </a:rPr>
              <a:t>AP.</a:t>
            </a:r>
          </a:p>
          <a:p>
            <a:pPr marL="285750" indent="-285750">
              <a:spcBef>
                <a:spcPts val="0"/>
              </a:spcBef>
              <a:spcAft>
                <a:spcPts val="0"/>
              </a:spcAft>
              <a:buClr>
                <a:schemeClr val="accent6"/>
              </a:buClr>
              <a:buFont typeface="Arial" panose="020B0604020202020204" pitchFamily="34" charset="0"/>
              <a:buChar char="+"/>
            </a:pPr>
            <a:endParaRPr lang="en-US" sz="1000" b="1" dirty="0">
              <a:solidFill>
                <a:schemeClr val="tx1"/>
              </a:solidFill>
            </a:endParaRPr>
          </a:p>
          <a:p>
            <a:pPr marL="285750" indent="-285750">
              <a:spcBef>
                <a:spcPts val="0"/>
              </a:spcBef>
              <a:spcAft>
                <a:spcPts val="0"/>
              </a:spcAft>
              <a:buClr>
                <a:schemeClr val="accent6"/>
              </a:buClr>
              <a:buFont typeface="Arial" panose="020B0604020202020204" pitchFamily="34" charset="0"/>
              <a:buChar char="+"/>
            </a:pPr>
            <a:r>
              <a:rPr lang="en-US" b="1" dirty="0" smtClean="0">
                <a:solidFill>
                  <a:schemeClr val="tx1"/>
                </a:solidFill>
              </a:rPr>
              <a:t>They </a:t>
            </a:r>
            <a:r>
              <a:rPr lang="en-US" b="1" dirty="0">
                <a:solidFill>
                  <a:schemeClr val="tx1"/>
                </a:solidFill>
              </a:rPr>
              <a:t>collaborate to validate each </a:t>
            </a:r>
            <a:r>
              <a:rPr lang="en-US" b="1" dirty="0" smtClean="0">
                <a:solidFill>
                  <a:schemeClr val="tx1"/>
                </a:solidFill>
              </a:rPr>
              <a:t>teacher’s individual </a:t>
            </a:r>
            <a:r>
              <a:rPr lang="en-US" b="1" dirty="0">
                <a:solidFill>
                  <a:schemeClr val="tx1"/>
                </a:solidFill>
              </a:rPr>
              <a:t>syllabus — ensuring that </a:t>
            </a:r>
            <a:r>
              <a:rPr lang="en-US" b="1" dirty="0" smtClean="0">
                <a:solidFill>
                  <a:schemeClr val="tx1"/>
                </a:solidFill>
              </a:rPr>
              <a:t>teachers fully </a:t>
            </a:r>
            <a:r>
              <a:rPr lang="en-US" b="1" dirty="0">
                <a:solidFill>
                  <a:schemeClr val="tx1"/>
                </a:solidFill>
              </a:rPr>
              <a:t>understand the elements required for an </a:t>
            </a:r>
            <a:r>
              <a:rPr lang="en-US" b="1" dirty="0" smtClean="0">
                <a:solidFill>
                  <a:schemeClr val="tx1"/>
                </a:solidFill>
              </a:rPr>
              <a:t>AP course </a:t>
            </a:r>
            <a:r>
              <a:rPr lang="en-US" b="1" dirty="0">
                <a:solidFill>
                  <a:schemeClr val="tx1"/>
                </a:solidFill>
              </a:rPr>
              <a:t>to be considered college level. </a:t>
            </a:r>
            <a:endParaRPr lang="en-US" b="1" dirty="0" smtClean="0">
              <a:solidFill>
                <a:schemeClr val="tx1"/>
              </a:solidFill>
            </a:endParaRPr>
          </a:p>
          <a:p>
            <a:pPr marL="285750" indent="-285750">
              <a:spcBef>
                <a:spcPts val="0"/>
              </a:spcBef>
              <a:spcAft>
                <a:spcPts val="0"/>
              </a:spcAft>
              <a:buClr>
                <a:schemeClr val="accent6"/>
              </a:buClr>
              <a:buFont typeface="Arial" panose="020B0604020202020204" pitchFamily="34" charset="0"/>
              <a:buChar char="+"/>
            </a:pPr>
            <a:endParaRPr lang="en-US" sz="1000" b="1" dirty="0">
              <a:solidFill>
                <a:schemeClr val="tx1"/>
              </a:solidFill>
            </a:endParaRPr>
          </a:p>
          <a:p>
            <a:pPr marL="285750" indent="-285750">
              <a:spcBef>
                <a:spcPts val="0"/>
              </a:spcBef>
              <a:spcAft>
                <a:spcPts val="0"/>
              </a:spcAft>
              <a:buClr>
                <a:schemeClr val="accent6"/>
              </a:buClr>
              <a:buFont typeface="Arial" panose="020B0604020202020204" pitchFamily="34" charset="0"/>
              <a:buChar char="+"/>
            </a:pPr>
            <a:r>
              <a:rPr lang="en-US" b="1" dirty="0" smtClean="0">
                <a:solidFill>
                  <a:schemeClr val="tx1"/>
                </a:solidFill>
              </a:rPr>
              <a:t>Through high-quality </a:t>
            </a:r>
            <a:r>
              <a:rPr lang="en-US" b="1" dirty="0">
                <a:solidFill>
                  <a:schemeClr val="tx1"/>
                </a:solidFill>
              </a:rPr>
              <a:t>professional development and </a:t>
            </a:r>
            <a:r>
              <a:rPr lang="en-US" b="1" dirty="0" smtClean="0">
                <a:solidFill>
                  <a:schemeClr val="tx1"/>
                </a:solidFill>
              </a:rPr>
              <a:t>active teacher </a:t>
            </a:r>
            <a:r>
              <a:rPr lang="en-US" b="1" dirty="0">
                <a:solidFill>
                  <a:schemeClr val="tx1"/>
                </a:solidFill>
              </a:rPr>
              <a:t>participation in the online AP </a:t>
            </a:r>
            <a:r>
              <a:rPr lang="en-US" b="1" dirty="0" smtClean="0">
                <a:solidFill>
                  <a:schemeClr val="tx1"/>
                </a:solidFill>
              </a:rPr>
              <a:t>Teacher Community</a:t>
            </a:r>
            <a:r>
              <a:rPr lang="en-US" b="1" dirty="0">
                <a:solidFill>
                  <a:schemeClr val="tx1"/>
                </a:solidFill>
              </a:rPr>
              <a:t>, successful strategies are </a:t>
            </a:r>
            <a:r>
              <a:rPr lang="en-US" b="1" dirty="0" smtClean="0">
                <a:solidFill>
                  <a:schemeClr val="tx1"/>
                </a:solidFill>
              </a:rPr>
              <a:t>shared beyond </a:t>
            </a:r>
            <a:r>
              <a:rPr lang="en-US" b="1" dirty="0">
                <a:solidFill>
                  <a:schemeClr val="tx1"/>
                </a:solidFill>
              </a:rPr>
              <a:t>individual classrooms. </a:t>
            </a:r>
            <a:endParaRPr lang="en-US" b="1" dirty="0" smtClean="0">
              <a:solidFill>
                <a:schemeClr val="tx1"/>
              </a:solidFill>
            </a:endParaRPr>
          </a:p>
          <a:p>
            <a:pPr marL="285750" indent="-285750">
              <a:spcBef>
                <a:spcPts val="0"/>
              </a:spcBef>
              <a:spcAft>
                <a:spcPts val="0"/>
              </a:spcAft>
              <a:buClr>
                <a:schemeClr val="accent6"/>
              </a:buClr>
              <a:buFont typeface="Arial" panose="020B0604020202020204" pitchFamily="34" charset="0"/>
              <a:buChar char="+"/>
            </a:pPr>
            <a:endParaRPr lang="en-US" sz="1000" b="1" dirty="0">
              <a:solidFill>
                <a:schemeClr val="tx1"/>
              </a:solidFill>
            </a:endParaRPr>
          </a:p>
          <a:p>
            <a:pPr marL="285750" indent="-285750">
              <a:spcBef>
                <a:spcPts val="0"/>
              </a:spcBef>
              <a:spcAft>
                <a:spcPts val="0"/>
              </a:spcAft>
              <a:buClr>
                <a:schemeClr val="accent6"/>
              </a:buClr>
              <a:buFont typeface="Arial" panose="020B0604020202020204" pitchFamily="34" charset="0"/>
              <a:buChar char="+"/>
            </a:pPr>
            <a:r>
              <a:rPr lang="en-US" b="1" dirty="0" smtClean="0">
                <a:solidFill>
                  <a:schemeClr val="tx1"/>
                </a:solidFill>
              </a:rPr>
              <a:t>Finally</a:t>
            </a:r>
            <a:r>
              <a:rPr lang="en-US" b="1" dirty="0">
                <a:solidFill>
                  <a:schemeClr val="tx1"/>
                </a:solidFill>
              </a:rPr>
              <a:t>, </a:t>
            </a:r>
            <a:r>
              <a:rPr lang="en-US" b="1" dirty="0" smtClean="0">
                <a:solidFill>
                  <a:schemeClr val="tx1"/>
                </a:solidFill>
              </a:rPr>
              <a:t>these groups </a:t>
            </a:r>
            <a:r>
              <a:rPr lang="en-US" b="1" dirty="0">
                <a:solidFill>
                  <a:schemeClr val="tx1"/>
                </a:solidFill>
              </a:rPr>
              <a:t>come together to evaluate actual </a:t>
            </a:r>
            <a:r>
              <a:rPr lang="en-US" b="1" dirty="0" smtClean="0">
                <a:solidFill>
                  <a:schemeClr val="tx1"/>
                </a:solidFill>
              </a:rPr>
              <a:t>student work </a:t>
            </a:r>
            <a:r>
              <a:rPr lang="en-US" b="1" dirty="0">
                <a:solidFill>
                  <a:schemeClr val="tx1"/>
                </a:solidFill>
              </a:rPr>
              <a:t>— allowing themselves to be invested </a:t>
            </a:r>
            <a:r>
              <a:rPr lang="en-US" b="1" dirty="0" smtClean="0">
                <a:solidFill>
                  <a:schemeClr val="tx1"/>
                </a:solidFill>
              </a:rPr>
              <a:t>in this </a:t>
            </a:r>
            <a:r>
              <a:rPr lang="en-US" b="1" dirty="0">
                <a:solidFill>
                  <a:schemeClr val="tx1"/>
                </a:solidFill>
              </a:rPr>
              <a:t>process from the beginning to the end.</a:t>
            </a:r>
            <a:endParaRPr lang="en-US" b="1" dirty="0" smtClean="0">
              <a:solidFill>
                <a:schemeClr val="tx1"/>
              </a:solidFill>
            </a:endParaRPr>
          </a:p>
          <a:p>
            <a:pPr marL="3175" indent="0">
              <a:buNone/>
            </a:pPr>
            <a:endParaRPr lang="en-US" dirty="0"/>
          </a:p>
        </p:txBody>
      </p:sp>
    </p:spTree>
    <p:extLst>
      <p:ext uri="{BB962C8B-B14F-4D97-AF65-F5344CB8AC3E}">
        <p14:creationId xmlns:p14="http://schemas.microsoft.com/office/powerpoint/2010/main" val="2587607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Advanced Placement Courses and Exams</a:t>
            </a:r>
            <a:endParaRPr lang="en-US" dirty="0"/>
          </a:p>
        </p:txBody>
      </p:sp>
      <p:sp>
        <p:nvSpPr>
          <p:cNvPr id="3" name="Content Placeholder 2"/>
          <p:cNvSpPr>
            <a:spLocks noGrp="1"/>
          </p:cNvSpPr>
          <p:nvPr>
            <p:ph idx="1"/>
          </p:nvPr>
        </p:nvSpPr>
        <p:spPr>
          <a:xfrm>
            <a:off x="495300" y="1019176"/>
            <a:ext cx="8153400" cy="512742"/>
          </a:xfrm>
        </p:spPr>
        <p:txBody>
          <a:bodyPr/>
          <a:lstStyle/>
          <a:p>
            <a:pPr marL="3175" indent="0">
              <a:buNone/>
            </a:pPr>
            <a:r>
              <a:rPr lang="en-US" b="1" dirty="0" smtClean="0">
                <a:solidFill>
                  <a:schemeClr val="tx1"/>
                </a:solidFill>
              </a:rPr>
              <a:t>Offering 36 </a:t>
            </a:r>
            <a:r>
              <a:rPr lang="en-US" b="1" dirty="0">
                <a:solidFill>
                  <a:schemeClr val="tx1"/>
                </a:solidFill>
              </a:rPr>
              <a:t>subjects, </a:t>
            </a:r>
            <a:r>
              <a:rPr lang="en-US" b="1" dirty="0" smtClean="0">
                <a:solidFill>
                  <a:schemeClr val="tx1"/>
                </a:solidFill>
              </a:rPr>
              <a:t>AP courses and exams include:</a:t>
            </a:r>
            <a:endParaRPr lang="en-US" b="1" dirty="0">
              <a:solidFill>
                <a:schemeClr val="tx1"/>
              </a:solidFill>
            </a:endParaRPr>
          </a:p>
        </p:txBody>
      </p:sp>
      <p:sp>
        <p:nvSpPr>
          <p:cNvPr id="4" name="TextBox 3"/>
          <p:cNvSpPr txBox="1"/>
          <p:nvPr/>
        </p:nvSpPr>
        <p:spPr>
          <a:xfrm>
            <a:off x="653142" y="1567543"/>
            <a:ext cx="8027719" cy="8032968"/>
          </a:xfrm>
          <a:prstGeom prst="rect">
            <a:avLst/>
          </a:prstGeom>
          <a:noFill/>
        </p:spPr>
        <p:txBody>
          <a:bodyPr wrap="square" lIns="0" tIns="0" rIns="0" bIns="0" numCol="3" spcCol="91440" rtlCol="0">
            <a:spAutoFit/>
          </a:bodyPr>
          <a:lstStyle/>
          <a:p>
            <a:r>
              <a:rPr lang="en-US" sz="2000" b="1" dirty="0"/>
              <a:t>Arts: </a:t>
            </a:r>
            <a:endParaRPr lang="en-US" sz="2000" b="1" dirty="0" smtClean="0"/>
          </a:p>
          <a:p>
            <a:pPr marL="171450" indent="-171450">
              <a:buFont typeface="Arial" panose="020B0604020202020204" pitchFamily="34" charset="0"/>
              <a:buChar char="•"/>
            </a:pPr>
            <a:r>
              <a:rPr lang="en-US" sz="1200" b="1" dirty="0" smtClean="0">
                <a:solidFill>
                  <a:schemeClr val="bg2">
                    <a:lumMod val="75000"/>
                  </a:schemeClr>
                </a:solidFill>
                <a:hlinkClick r:id="rId2" action="ppaction://hlinkfile" tooltip="AP Art History Course Home Page"/>
              </a:rPr>
              <a:t>Art </a:t>
            </a:r>
            <a:r>
              <a:rPr lang="en-US" sz="1200" b="1" dirty="0">
                <a:solidFill>
                  <a:schemeClr val="bg2">
                    <a:lumMod val="75000"/>
                  </a:schemeClr>
                </a:solidFill>
                <a:hlinkClick r:id="rId2" action="ppaction://hlinkfile" tooltip="AP Art History Course Home Page"/>
              </a:rPr>
              <a:t>History</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3" action="ppaction://hlinkfile" tooltip="AP Music Theory Course Home Page"/>
              </a:rPr>
              <a:t>Music </a:t>
            </a:r>
            <a:r>
              <a:rPr lang="en-US" sz="1200" b="1" dirty="0">
                <a:solidFill>
                  <a:schemeClr val="bg2">
                    <a:lumMod val="75000"/>
                  </a:schemeClr>
                </a:solidFill>
                <a:hlinkClick r:id="rId3" action="ppaction://hlinkfile" tooltip="AP Music Theory Course Home Page"/>
              </a:rPr>
              <a:t>Theory</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4" action="ppaction://hlinkfile" tooltip="AP Studio Art: 2-D Design Course Home Page"/>
              </a:rPr>
              <a:t>Studio </a:t>
            </a:r>
            <a:r>
              <a:rPr lang="en-US" sz="1200" b="1" dirty="0">
                <a:solidFill>
                  <a:schemeClr val="bg2">
                    <a:lumMod val="75000"/>
                  </a:schemeClr>
                </a:solidFill>
                <a:hlinkClick r:id="rId4" action="ppaction://hlinkfile" tooltip="AP Studio Art: 2-D Design Course Home Page"/>
              </a:rPr>
              <a:t>Art: 2-D Design</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5" action="ppaction://hlinkfile" tooltip="AP Studio Art: 3-D Design Course Home Page"/>
              </a:rPr>
              <a:t>Studio </a:t>
            </a:r>
            <a:r>
              <a:rPr lang="en-US" sz="1200" b="1" dirty="0">
                <a:solidFill>
                  <a:schemeClr val="bg2">
                    <a:lumMod val="75000"/>
                  </a:schemeClr>
                </a:solidFill>
                <a:hlinkClick r:id="rId5" action="ppaction://hlinkfile" tooltip="AP Studio Art: 3-D Design Course Home Page"/>
              </a:rPr>
              <a:t>Art: 3-D Design</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6" action="ppaction://hlinkfile" tooltip="AP Studio Art: Drawing Course Home Page"/>
              </a:rPr>
              <a:t>Studio </a:t>
            </a:r>
            <a:r>
              <a:rPr lang="en-US" sz="1200" b="1" dirty="0">
                <a:solidFill>
                  <a:schemeClr val="bg2">
                    <a:lumMod val="75000"/>
                  </a:schemeClr>
                </a:solidFill>
                <a:hlinkClick r:id="rId6" action="ppaction://hlinkfile" tooltip="AP Studio Art: Drawing Course Home Page"/>
              </a:rPr>
              <a:t>Art: Drawing</a:t>
            </a:r>
            <a:endParaRPr lang="en-US" sz="1200" b="1" dirty="0">
              <a:solidFill>
                <a:schemeClr val="bg2">
                  <a:lumMod val="75000"/>
                </a:schemeClr>
              </a:solidFill>
            </a:endParaRPr>
          </a:p>
          <a:p>
            <a:endParaRPr lang="en-US" sz="1000" b="1" dirty="0" smtClean="0">
              <a:solidFill>
                <a:schemeClr val="bg2">
                  <a:lumMod val="75000"/>
                </a:schemeClr>
              </a:solidFill>
            </a:endParaRPr>
          </a:p>
          <a:p>
            <a:r>
              <a:rPr lang="en-US" sz="2000" b="1" dirty="0" smtClean="0"/>
              <a:t>English</a:t>
            </a:r>
            <a:r>
              <a:rPr lang="en-US" sz="2000" b="1" dirty="0"/>
              <a:t>: </a:t>
            </a:r>
            <a:endParaRPr lang="en-US" sz="2000" b="1" dirty="0" smtClean="0"/>
          </a:p>
          <a:p>
            <a:pPr marL="171450" indent="-171450">
              <a:buFont typeface="Arial" panose="020B0604020202020204" pitchFamily="34" charset="0"/>
              <a:buChar char="•"/>
            </a:pPr>
            <a:r>
              <a:rPr lang="en-US" sz="1200" b="1" dirty="0" smtClean="0">
                <a:solidFill>
                  <a:schemeClr val="bg2">
                    <a:lumMod val="75000"/>
                  </a:schemeClr>
                </a:solidFill>
                <a:hlinkClick r:id="rId7" action="ppaction://hlinkfile" tooltip="AP English Language and Composition Course Home Page"/>
              </a:rPr>
              <a:t>English </a:t>
            </a:r>
            <a:r>
              <a:rPr lang="en-US" sz="1200" b="1" dirty="0">
                <a:solidFill>
                  <a:schemeClr val="bg2">
                    <a:lumMod val="75000"/>
                  </a:schemeClr>
                </a:solidFill>
                <a:hlinkClick r:id="rId7" action="ppaction://hlinkfile" tooltip="AP English Language and Composition Course Home Page"/>
              </a:rPr>
              <a:t>Language and Composition</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8" action="ppaction://hlinkfile" tooltip="AP English Literature and Composition Course Home Page"/>
              </a:rPr>
              <a:t>English </a:t>
            </a:r>
            <a:r>
              <a:rPr lang="en-US" sz="1200" b="1" dirty="0">
                <a:solidFill>
                  <a:schemeClr val="bg2">
                    <a:lumMod val="75000"/>
                  </a:schemeClr>
                </a:solidFill>
                <a:hlinkClick r:id="rId8" action="ppaction://hlinkfile" tooltip="AP English Literature and Composition Course Home Page"/>
              </a:rPr>
              <a:t>Literature and </a:t>
            </a:r>
            <a:r>
              <a:rPr lang="en-US" sz="1200" b="1" dirty="0" smtClean="0">
                <a:solidFill>
                  <a:schemeClr val="bg2">
                    <a:lumMod val="75000"/>
                  </a:schemeClr>
                </a:solidFill>
                <a:hlinkClick r:id="rId8" action="ppaction://hlinkfile" tooltip="AP English Literature and Composition Course Home Page"/>
              </a:rPr>
              <a:t>Composition</a:t>
            </a:r>
            <a:endParaRPr lang="en-US" sz="1200" b="1" dirty="0" smtClean="0">
              <a:solidFill>
                <a:schemeClr val="bg2">
                  <a:lumMod val="75000"/>
                </a:schemeClr>
              </a:solidFill>
            </a:endParaRPr>
          </a:p>
          <a:p>
            <a:endParaRPr lang="en-US" sz="1200" b="1" dirty="0" smtClean="0">
              <a:solidFill>
                <a:schemeClr val="bg2">
                  <a:lumMod val="75000"/>
                </a:schemeClr>
              </a:solidFill>
            </a:endParaRPr>
          </a:p>
          <a:p>
            <a:r>
              <a:rPr lang="en-US" sz="2000" b="1" dirty="0"/>
              <a:t>Math &amp; Computer Science: </a:t>
            </a:r>
          </a:p>
          <a:p>
            <a:r>
              <a:rPr lang="en-US" sz="1200" b="1" dirty="0">
                <a:solidFill>
                  <a:schemeClr val="bg2">
                    <a:lumMod val="75000"/>
                  </a:schemeClr>
                </a:solidFill>
                <a:hlinkClick r:id="rId9" action="ppaction://hlinkfile" tooltip="AP Calculus AB Course Home Page"/>
              </a:rPr>
              <a:t>Calculus AB</a:t>
            </a:r>
            <a:r>
              <a:rPr lang="en-US" sz="1200" b="1" dirty="0">
                <a:solidFill>
                  <a:schemeClr val="bg2">
                    <a:lumMod val="75000"/>
                  </a:schemeClr>
                </a:solidFill>
              </a:rPr>
              <a:t>, </a:t>
            </a:r>
          </a:p>
          <a:p>
            <a:r>
              <a:rPr lang="en-US" sz="1200" b="1" dirty="0">
                <a:solidFill>
                  <a:schemeClr val="bg2">
                    <a:lumMod val="75000"/>
                  </a:schemeClr>
                </a:solidFill>
                <a:hlinkClick r:id="rId10" action="ppaction://hlinkfile" tooltip="AP Calculus BC Course Home Page"/>
              </a:rPr>
              <a:t>Calculus BC</a:t>
            </a:r>
            <a:r>
              <a:rPr lang="en-US" sz="1200" b="1" dirty="0">
                <a:solidFill>
                  <a:schemeClr val="bg2">
                    <a:lumMod val="75000"/>
                  </a:schemeClr>
                </a:solidFill>
              </a:rPr>
              <a:t>, </a:t>
            </a:r>
          </a:p>
          <a:p>
            <a:r>
              <a:rPr lang="en-US" sz="1200" b="1" dirty="0">
                <a:solidFill>
                  <a:schemeClr val="bg2">
                    <a:lumMod val="75000"/>
                  </a:schemeClr>
                </a:solidFill>
                <a:hlinkClick r:id="rId11" action="ppaction://hlinkfile" tooltip="AP Computer Science A Course Home Page"/>
              </a:rPr>
              <a:t>Computer Science A</a:t>
            </a:r>
            <a:r>
              <a:rPr lang="en-US" sz="1200" b="1" dirty="0">
                <a:solidFill>
                  <a:schemeClr val="bg2">
                    <a:lumMod val="75000"/>
                  </a:schemeClr>
                </a:solidFill>
              </a:rPr>
              <a:t>, </a:t>
            </a:r>
          </a:p>
          <a:p>
            <a:r>
              <a:rPr lang="en-US" sz="1200" b="1" dirty="0">
                <a:solidFill>
                  <a:schemeClr val="bg2">
                    <a:lumMod val="75000"/>
                  </a:schemeClr>
                </a:solidFill>
                <a:hlinkClick r:id="rId12" action="ppaction://hlinkfile" tooltip="AP Statistics Course Home Page"/>
              </a:rPr>
              <a:t>Statistics</a:t>
            </a:r>
            <a:endParaRPr lang="en-US" sz="1200" b="1" dirty="0">
              <a:solidFill>
                <a:schemeClr val="bg2">
                  <a:lumMod val="75000"/>
                </a:schemeClr>
              </a:solidFill>
            </a:endParaRPr>
          </a:p>
          <a:p>
            <a:endParaRPr lang="en-US" sz="1200" b="1" dirty="0" smtClean="0">
              <a:solidFill>
                <a:schemeClr val="bg2">
                  <a:lumMod val="75000"/>
                </a:schemeClr>
              </a:solidFill>
            </a:endParaRPr>
          </a:p>
          <a:p>
            <a:endParaRPr lang="en-US" sz="1200" b="1" dirty="0" smtClean="0">
              <a:solidFill>
                <a:schemeClr val="bg2">
                  <a:lumMod val="75000"/>
                </a:schemeClr>
              </a:solidFill>
            </a:endParaRPr>
          </a:p>
          <a:p>
            <a:endParaRPr lang="en-US" sz="1200" b="1" dirty="0">
              <a:solidFill>
                <a:schemeClr val="bg2">
                  <a:lumMod val="75000"/>
                </a:schemeClr>
              </a:solidFill>
            </a:endParaRPr>
          </a:p>
          <a:p>
            <a:endParaRPr lang="en-US" sz="1200" b="1" dirty="0" smtClean="0">
              <a:solidFill>
                <a:schemeClr val="bg2">
                  <a:lumMod val="75000"/>
                </a:schemeClr>
              </a:solidFill>
            </a:endParaRPr>
          </a:p>
          <a:p>
            <a:endParaRPr lang="en-US" sz="1200" b="1" dirty="0">
              <a:solidFill>
                <a:schemeClr val="bg2">
                  <a:lumMod val="75000"/>
                </a:schemeClr>
              </a:solidFill>
            </a:endParaRPr>
          </a:p>
          <a:p>
            <a:endParaRPr lang="en-US" sz="1200" b="1" dirty="0" smtClean="0">
              <a:solidFill>
                <a:schemeClr val="bg2">
                  <a:lumMod val="75000"/>
                </a:schemeClr>
              </a:solidFill>
            </a:endParaRPr>
          </a:p>
          <a:p>
            <a:endParaRPr lang="en-US" sz="1200" b="1" dirty="0">
              <a:solidFill>
                <a:schemeClr val="bg2">
                  <a:lumMod val="75000"/>
                </a:schemeClr>
              </a:solidFill>
            </a:endParaRPr>
          </a:p>
          <a:p>
            <a:endParaRPr lang="en-US" sz="1200" b="1" dirty="0" smtClean="0">
              <a:solidFill>
                <a:schemeClr val="bg2">
                  <a:lumMod val="75000"/>
                </a:schemeClr>
              </a:solidFill>
            </a:endParaRPr>
          </a:p>
          <a:p>
            <a:endParaRPr lang="en-US" sz="1200" b="1" dirty="0">
              <a:solidFill>
                <a:schemeClr val="bg2">
                  <a:lumMod val="75000"/>
                </a:schemeClr>
              </a:solidFill>
            </a:endParaRPr>
          </a:p>
          <a:p>
            <a:endParaRPr lang="en-US" sz="1200" b="1" dirty="0" smtClean="0">
              <a:solidFill>
                <a:schemeClr val="bg2">
                  <a:lumMod val="75000"/>
                </a:schemeClr>
              </a:solidFill>
            </a:endParaRPr>
          </a:p>
          <a:p>
            <a:endParaRPr lang="en-US" sz="1200" b="1" dirty="0">
              <a:solidFill>
                <a:schemeClr val="bg2">
                  <a:lumMod val="75000"/>
                </a:schemeClr>
              </a:solidFill>
            </a:endParaRPr>
          </a:p>
          <a:p>
            <a:endParaRPr lang="en-US" sz="1200" b="1" dirty="0" smtClean="0">
              <a:solidFill>
                <a:schemeClr val="bg2">
                  <a:lumMod val="75000"/>
                </a:schemeClr>
              </a:solidFill>
            </a:endParaRPr>
          </a:p>
          <a:p>
            <a:endParaRPr lang="en-US" sz="1200" b="1" dirty="0">
              <a:solidFill>
                <a:schemeClr val="bg2">
                  <a:lumMod val="75000"/>
                </a:schemeClr>
              </a:solidFill>
            </a:endParaRPr>
          </a:p>
          <a:p>
            <a:endParaRPr lang="en-US" sz="1200" b="1" dirty="0" smtClean="0">
              <a:solidFill>
                <a:schemeClr val="bg2">
                  <a:lumMod val="75000"/>
                </a:schemeClr>
              </a:solidFill>
            </a:endParaRPr>
          </a:p>
          <a:p>
            <a:endParaRPr lang="en-US" sz="1200" b="1" dirty="0">
              <a:solidFill>
                <a:schemeClr val="bg2">
                  <a:lumMod val="75000"/>
                </a:schemeClr>
              </a:solidFill>
            </a:endParaRPr>
          </a:p>
          <a:p>
            <a:endParaRPr lang="en-US" sz="1200" b="1" dirty="0" smtClean="0">
              <a:solidFill>
                <a:schemeClr val="bg2">
                  <a:lumMod val="75000"/>
                </a:schemeClr>
              </a:solidFill>
            </a:endParaRPr>
          </a:p>
          <a:p>
            <a:endParaRPr lang="en-US" sz="1200" b="1" dirty="0">
              <a:solidFill>
                <a:schemeClr val="bg2">
                  <a:lumMod val="75000"/>
                </a:schemeClr>
              </a:solidFill>
            </a:endParaRPr>
          </a:p>
          <a:p>
            <a:endParaRPr lang="en-US" sz="1200" b="1" dirty="0" smtClean="0">
              <a:solidFill>
                <a:schemeClr val="bg2">
                  <a:lumMod val="75000"/>
                </a:schemeClr>
              </a:solidFill>
            </a:endParaRPr>
          </a:p>
          <a:p>
            <a:endParaRPr lang="en-US" sz="1200" b="1" dirty="0">
              <a:solidFill>
                <a:schemeClr val="bg2">
                  <a:lumMod val="75000"/>
                </a:schemeClr>
              </a:solidFill>
            </a:endParaRPr>
          </a:p>
          <a:p>
            <a:endParaRPr lang="en-US" sz="1200" b="1" dirty="0" smtClean="0">
              <a:solidFill>
                <a:schemeClr val="bg2">
                  <a:lumMod val="75000"/>
                </a:schemeClr>
              </a:solidFill>
            </a:endParaRPr>
          </a:p>
          <a:p>
            <a:endParaRPr lang="en-US" sz="1200" b="1" dirty="0">
              <a:solidFill>
                <a:schemeClr val="bg2">
                  <a:lumMod val="75000"/>
                </a:schemeClr>
              </a:solidFill>
            </a:endParaRPr>
          </a:p>
          <a:p>
            <a:endParaRPr lang="en-US" sz="1200" b="1" dirty="0" smtClean="0">
              <a:solidFill>
                <a:schemeClr val="bg2">
                  <a:lumMod val="75000"/>
                </a:schemeClr>
              </a:solidFill>
            </a:endParaRPr>
          </a:p>
          <a:p>
            <a:r>
              <a:rPr lang="en-US" sz="2000" b="1" dirty="0" smtClean="0"/>
              <a:t>History </a:t>
            </a:r>
            <a:r>
              <a:rPr lang="en-US" sz="2000" b="1" dirty="0"/>
              <a:t>&amp; Social Science: </a:t>
            </a:r>
            <a:endParaRPr lang="en-US" sz="2000" b="1" dirty="0" smtClean="0"/>
          </a:p>
          <a:p>
            <a:pPr marL="171450" indent="-171450">
              <a:buFont typeface="Arial" panose="020B0604020202020204" pitchFamily="34" charset="0"/>
              <a:buChar char="•"/>
            </a:pPr>
            <a:r>
              <a:rPr lang="en-US" sz="1200" b="1" dirty="0" smtClean="0">
                <a:solidFill>
                  <a:schemeClr val="bg2">
                    <a:lumMod val="75000"/>
                  </a:schemeClr>
                </a:solidFill>
                <a:hlinkClick r:id="rId13" action="ppaction://hlinkfile" tooltip="AP Comparative Government and Politics Course Home Page"/>
              </a:rPr>
              <a:t>Comparative </a:t>
            </a:r>
            <a:r>
              <a:rPr lang="en-US" sz="1200" b="1" dirty="0">
                <a:solidFill>
                  <a:schemeClr val="bg2">
                    <a:lumMod val="75000"/>
                  </a:schemeClr>
                </a:solidFill>
                <a:hlinkClick r:id="rId13" action="ppaction://hlinkfile" tooltip="AP Comparative Government and Politics Course Home Page"/>
              </a:rPr>
              <a:t>Government and Politics</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14" action="ppaction://hlinkfile" tooltip="AP European History Course Home Page"/>
              </a:rPr>
              <a:t>European </a:t>
            </a:r>
            <a:r>
              <a:rPr lang="en-US" sz="1200" b="1" dirty="0">
                <a:solidFill>
                  <a:schemeClr val="bg2">
                    <a:lumMod val="75000"/>
                  </a:schemeClr>
                </a:solidFill>
                <a:hlinkClick r:id="rId14" action="ppaction://hlinkfile" tooltip="AP European History Course Home Page"/>
              </a:rPr>
              <a:t>History</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15" action="ppaction://hlinkfile" tooltip="AP Human Geography Course Home Page"/>
              </a:rPr>
              <a:t>Human </a:t>
            </a:r>
            <a:r>
              <a:rPr lang="en-US" sz="1200" b="1" dirty="0">
                <a:solidFill>
                  <a:schemeClr val="bg2">
                    <a:lumMod val="75000"/>
                  </a:schemeClr>
                </a:solidFill>
                <a:hlinkClick r:id="rId15" action="ppaction://hlinkfile" tooltip="AP Human Geography Course Home Page"/>
              </a:rPr>
              <a:t>Geography</a:t>
            </a:r>
            <a:r>
              <a:rPr lang="en-US" sz="1200" b="1" dirty="0">
                <a:solidFill>
                  <a:schemeClr val="bg2">
                    <a:lumMod val="75000"/>
                  </a:schemeClr>
                </a:solidFill>
              </a:rPr>
              <a:t>, </a:t>
            </a:r>
            <a:r>
              <a:rPr lang="en-US" sz="1200" b="1" dirty="0">
                <a:solidFill>
                  <a:schemeClr val="bg2">
                    <a:lumMod val="75000"/>
                  </a:schemeClr>
                </a:solidFill>
                <a:hlinkClick r:id="rId16" action="ppaction://hlinkfile" tooltip="AP Macroeconomics Course Home Page"/>
              </a:rPr>
              <a:t>Macroeconomics</a:t>
            </a:r>
            <a:r>
              <a:rPr lang="en-US" sz="1200" b="1" dirty="0">
                <a:solidFill>
                  <a:schemeClr val="bg2">
                    <a:lumMod val="75000"/>
                  </a:schemeClr>
                </a:solidFill>
              </a:rPr>
              <a:t>, </a:t>
            </a:r>
            <a:r>
              <a:rPr lang="en-US" sz="1200" b="1" dirty="0">
                <a:solidFill>
                  <a:schemeClr val="bg2">
                    <a:lumMod val="75000"/>
                  </a:schemeClr>
                </a:solidFill>
                <a:hlinkClick r:id="rId17" action="ppaction://hlinkfile" tooltip="AP Microeconomics Course Home Page"/>
              </a:rPr>
              <a:t>Microeconomics</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18" action="ppaction://hlinkfile" tooltip="AP Psychology Course Home Page"/>
              </a:rPr>
              <a:t>Psychology</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19" action="ppaction://hlinkfile" tooltip="AP United States Government and Politics Course Home Page"/>
              </a:rPr>
              <a:t>US Government </a:t>
            </a:r>
            <a:r>
              <a:rPr lang="en-US" sz="1200" b="1" dirty="0">
                <a:solidFill>
                  <a:schemeClr val="bg2">
                    <a:lumMod val="75000"/>
                  </a:schemeClr>
                </a:solidFill>
                <a:hlinkClick r:id="rId19" action="ppaction://hlinkfile" tooltip="AP United States Government and Politics Course Home Page"/>
              </a:rPr>
              <a:t>and Politics</a:t>
            </a:r>
            <a:r>
              <a:rPr lang="en-US" sz="1200" b="1" dirty="0" smtClean="0">
                <a:solidFill>
                  <a:schemeClr val="bg2">
                    <a:lumMod val="75000"/>
                  </a:schemeClr>
                </a:solidFill>
              </a:rPr>
              <a:t>,</a:t>
            </a:r>
          </a:p>
          <a:p>
            <a:pPr marL="171450" indent="-171450">
              <a:buFont typeface="Arial" panose="020B0604020202020204" pitchFamily="34" charset="0"/>
              <a:buChar char="•"/>
            </a:pPr>
            <a:r>
              <a:rPr lang="en-US" sz="1200" b="1" dirty="0" smtClean="0">
                <a:solidFill>
                  <a:schemeClr val="bg2">
                    <a:lumMod val="75000"/>
                  </a:schemeClr>
                </a:solidFill>
                <a:hlinkClick r:id="rId20" action="ppaction://hlinkfile" tooltip="AP United States History Course Home Page"/>
              </a:rPr>
              <a:t>United </a:t>
            </a:r>
            <a:r>
              <a:rPr lang="en-US" sz="1200" b="1" dirty="0">
                <a:solidFill>
                  <a:schemeClr val="bg2">
                    <a:lumMod val="75000"/>
                  </a:schemeClr>
                </a:solidFill>
                <a:hlinkClick r:id="rId20" action="ppaction://hlinkfile" tooltip="AP United States History Course Home Page"/>
              </a:rPr>
              <a:t>States History</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21" action="ppaction://hlinkfile" tooltip="AP World History Course Home Page"/>
              </a:rPr>
              <a:t>World </a:t>
            </a:r>
            <a:r>
              <a:rPr lang="en-US" sz="1200" b="1" dirty="0">
                <a:solidFill>
                  <a:schemeClr val="bg2">
                    <a:lumMod val="75000"/>
                  </a:schemeClr>
                </a:solidFill>
                <a:hlinkClick r:id="rId21" action="ppaction://hlinkfile" tooltip="AP World History Course Home Page"/>
              </a:rPr>
              <a:t>History</a:t>
            </a:r>
            <a:endParaRPr lang="en-US" sz="1200" b="1" dirty="0">
              <a:solidFill>
                <a:schemeClr val="bg2">
                  <a:lumMod val="75000"/>
                </a:schemeClr>
              </a:solidFill>
            </a:endParaRPr>
          </a:p>
          <a:p>
            <a:endParaRPr lang="en-US" sz="2000" b="1" dirty="0" smtClean="0">
              <a:solidFill>
                <a:schemeClr val="bg2">
                  <a:lumMod val="75000"/>
                </a:schemeClr>
              </a:solidFill>
            </a:endParaRPr>
          </a:p>
          <a:p>
            <a:r>
              <a:rPr lang="en-US" sz="2000" b="1" dirty="0" smtClean="0"/>
              <a:t>Sciences</a:t>
            </a:r>
            <a:r>
              <a:rPr lang="en-US" sz="2000" b="1" dirty="0"/>
              <a:t>: </a:t>
            </a:r>
            <a:endParaRPr lang="en-US" sz="2000" b="1" dirty="0" smtClean="0"/>
          </a:p>
          <a:p>
            <a:pPr marL="171450" indent="-171450">
              <a:buFont typeface="Arial" panose="020B0604020202020204" pitchFamily="34" charset="0"/>
              <a:buChar char="•"/>
            </a:pPr>
            <a:r>
              <a:rPr lang="en-US" sz="1200" b="1" dirty="0" smtClean="0">
                <a:solidFill>
                  <a:schemeClr val="bg2">
                    <a:lumMod val="75000"/>
                  </a:schemeClr>
                </a:solidFill>
                <a:hlinkClick r:id="rId22" action="ppaction://hlinkfile" tooltip="AP Biology Course Home Page"/>
              </a:rPr>
              <a:t>Biology</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23" action="ppaction://hlinkfile" tooltip="AP Chemistry Course Home Page"/>
              </a:rPr>
              <a:t>Chemistry</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24" action="ppaction://hlinkfile" tooltip="AP Environmental Science Course Home Page"/>
              </a:rPr>
              <a:t>Environmental </a:t>
            </a:r>
            <a:r>
              <a:rPr lang="en-US" sz="1200" b="1" dirty="0">
                <a:solidFill>
                  <a:schemeClr val="bg2">
                    <a:lumMod val="75000"/>
                  </a:schemeClr>
                </a:solidFill>
                <a:hlinkClick r:id="rId24" action="ppaction://hlinkfile" tooltip="AP Environmental Science Course Home Page"/>
              </a:rPr>
              <a:t>Science</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25" action="ppaction://hlinkfile" tooltip="AP Physics C: Electricity and Magnetism Course Home Page"/>
              </a:rPr>
              <a:t>Physics </a:t>
            </a:r>
            <a:r>
              <a:rPr lang="en-US" sz="1200" b="1" dirty="0">
                <a:solidFill>
                  <a:schemeClr val="bg2">
                    <a:lumMod val="75000"/>
                  </a:schemeClr>
                </a:solidFill>
                <a:hlinkClick r:id="rId25" action="ppaction://hlinkfile" tooltip="AP Physics C: Electricity and Magnetism Course Home Page"/>
              </a:rPr>
              <a:t>C: Electricity and Magnetism</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26" action="ppaction://hlinkfile" tooltip="AP Physics C: Mechanics Course Home Page"/>
              </a:rPr>
              <a:t>Physics </a:t>
            </a:r>
            <a:r>
              <a:rPr lang="en-US" sz="1200" b="1" dirty="0">
                <a:solidFill>
                  <a:schemeClr val="bg2">
                    <a:lumMod val="75000"/>
                  </a:schemeClr>
                </a:solidFill>
                <a:hlinkClick r:id="rId26" action="ppaction://hlinkfile" tooltip="AP Physics C: Mechanics Course Home Page"/>
              </a:rPr>
              <a:t>C: Mechanics</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27" action="ppaction://hlinkfile" tooltip="AP Physics 1: Algebra-Based Course Home Page"/>
              </a:rPr>
              <a:t>Physics </a:t>
            </a:r>
            <a:r>
              <a:rPr lang="en-US" sz="1200" b="1" dirty="0">
                <a:solidFill>
                  <a:schemeClr val="bg2">
                    <a:lumMod val="75000"/>
                  </a:schemeClr>
                </a:solidFill>
                <a:hlinkClick r:id="rId27" action="ppaction://hlinkfile" tooltip="AP Physics 1: Algebra-Based Course Home Page"/>
              </a:rPr>
              <a:t>1: Algebra-Based</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28" action="ppaction://hlinkfile" tooltip="AP Physics 2: Algebra-Based Course Home Page"/>
              </a:rPr>
              <a:t>Physics </a:t>
            </a:r>
            <a:r>
              <a:rPr lang="en-US" sz="1200" b="1" dirty="0">
                <a:solidFill>
                  <a:schemeClr val="bg2">
                    <a:lumMod val="75000"/>
                  </a:schemeClr>
                </a:solidFill>
                <a:hlinkClick r:id="rId28" action="ppaction://hlinkfile" tooltip="AP Physics 2: Algebra-Based Course Home Page"/>
              </a:rPr>
              <a:t>2: Algebra-Based</a:t>
            </a:r>
            <a:endParaRPr lang="en-US" sz="1200" b="1" dirty="0">
              <a:solidFill>
                <a:schemeClr val="bg2">
                  <a:lumMod val="75000"/>
                </a:schemeClr>
              </a:solidFill>
            </a:endParaRPr>
          </a:p>
          <a:p>
            <a:endParaRPr lang="en-US" sz="2000" b="1" dirty="0" smtClean="0">
              <a:solidFill>
                <a:schemeClr val="bg2">
                  <a:lumMod val="75000"/>
                </a:schemeClr>
              </a:solidFill>
            </a:endParaRPr>
          </a:p>
          <a:p>
            <a:endParaRPr lang="en-US" sz="2000" b="1" dirty="0" smtClean="0">
              <a:solidFill>
                <a:schemeClr val="bg2">
                  <a:lumMod val="75000"/>
                </a:schemeClr>
              </a:solidFill>
            </a:endParaRPr>
          </a:p>
          <a:p>
            <a:endParaRPr lang="en-US" sz="2000" b="1" dirty="0" smtClean="0">
              <a:solidFill>
                <a:schemeClr val="bg2">
                  <a:lumMod val="75000"/>
                </a:schemeClr>
              </a:solidFill>
            </a:endParaRPr>
          </a:p>
          <a:p>
            <a:endParaRPr lang="en-US" sz="2000" b="1" dirty="0">
              <a:solidFill>
                <a:schemeClr val="bg2">
                  <a:lumMod val="75000"/>
                </a:schemeClr>
              </a:solidFill>
            </a:endParaRPr>
          </a:p>
          <a:p>
            <a:endParaRPr lang="en-US" sz="2000" b="1" dirty="0" smtClean="0">
              <a:solidFill>
                <a:schemeClr val="bg2">
                  <a:lumMod val="75000"/>
                </a:schemeClr>
              </a:solidFill>
            </a:endParaRPr>
          </a:p>
          <a:p>
            <a:endParaRPr lang="en-US" sz="2000" b="1" dirty="0">
              <a:solidFill>
                <a:schemeClr val="bg2">
                  <a:lumMod val="75000"/>
                </a:schemeClr>
              </a:solidFill>
            </a:endParaRPr>
          </a:p>
          <a:p>
            <a:endParaRPr lang="en-US" sz="2000" b="1" dirty="0" smtClean="0">
              <a:solidFill>
                <a:schemeClr val="bg2">
                  <a:lumMod val="75000"/>
                </a:schemeClr>
              </a:solidFill>
            </a:endParaRPr>
          </a:p>
          <a:p>
            <a:endParaRPr lang="en-US" sz="2000" b="1" dirty="0">
              <a:solidFill>
                <a:schemeClr val="bg2">
                  <a:lumMod val="75000"/>
                </a:schemeClr>
              </a:solidFill>
            </a:endParaRPr>
          </a:p>
          <a:p>
            <a:endParaRPr lang="en-US" sz="2000" b="1" dirty="0" smtClean="0">
              <a:solidFill>
                <a:schemeClr val="bg2">
                  <a:lumMod val="75000"/>
                </a:schemeClr>
              </a:solidFill>
            </a:endParaRPr>
          </a:p>
          <a:p>
            <a:endParaRPr lang="en-US" sz="2000" b="1" dirty="0">
              <a:solidFill>
                <a:schemeClr val="bg2">
                  <a:lumMod val="75000"/>
                </a:schemeClr>
              </a:solidFill>
            </a:endParaRPr>
          </a:p>
          <a:p>
            <a:endParaRPr lang="en-US" sz="2000" b="1" dirty="0" smtClean="0">
              <a:solidFill>
                <a:schemeClr val="bg2">
                  <a:lumMod val="75000"/>
                </a:schemeClr>
              </a:solidFill>
            </a:endParaRPr>
          </a:p>
          <a:p>
            <a:r>
              <a:rPr lang="en-US" sz="2000" b="1" dirty="0" smtClean="0"/>
              <a:t>World </a:t>
            </a:r>
            <a:r>
              <a:rPr lang="en-US" sz="2000" b="1" dirty="0"/>
              <a:t>Languages &amp; Cultures: </a:t>
            </a:r>
            <a:endParaRPr lang="en-US" sz="2000" b="1" dirty="0" smtClean="0"/>
          </a:p>
          <a:p>
            <a:pPr marL="171450" indent="-171450">
              <a:buFont typeface="Arial" panose="020B0604020202020204" pitchFamily="34" charset="0"/>
              <a:buChar char="•"/>
            </a:pPr>
            <a:r>
              <a:rPr lang="en-US" sz="1200" b="1" dirty="0" smtClean="0">
                <a:solidFill>
                  <a:schemeClr val="bg2">
                    <a:lumMod val="75000"/>
                  </a:schemeClr>
                </a:solidFill>
                <a:hlinkClick r:id="rId29" action="ppaction://hlinkfile" tooltip="AP Chinese Language and Culture Course Home Page"/>
              </a:rPr>
              <a:t>Chinese </a:t>
            </a:r>
            <a:r>
              <a:rPr lang="en-US" sz="1200" b="1" dirty="0">
                <a:solidFill>
                  <a:schemeClr val="bg2">
                    <a:lumMod val="75000"/>
                  </a:schemeClr>
                </a:solidFill>
                <a:hlinkClick r:id="rId29" action="ppaction://hlinkfile" tooltip="AP Chinese Language and Culture Course Home Page"/>
              </a:rPr>
              <a:t>Language and Culture</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a:solidFill>
                  <a:schemeClr val="bg2">
                    <a:lumMod val="75000"/>
                  </a:schemeClr>
                </a:solidFill>
                <a:hlinkClick r:id="rId30" action="ppaction://hlinkfile" tooltip="AP French Language and Culture Course Home Page"/>
              </a:rPr>
              <a:t>F</a:t>
            </a:r>
            <a:r>
              <a:rPr lang="en-US" sz="1200" b="1" dirty="0" smtClean="0">
                <a:solidFill>
                  <a:schemeClr val="bg2">
                    <a:lumMod val="75000"/>
                  </a:schemeClr>
                </a:solidFill>
                <a:hlinkClick r:id="rId30" action="ppaction://hlinkfile" tooltip="AP French Language and Culture Course Home Page"/>
              </a:rPr>
              <a:t>rench </a:t>
            </a:r>
            <a:r>
              <a:rPr lang="en-US" sz="1200" b="1" dirty="0">
                <a:solidFill>
                  <a:schemeClr val="bg2">
                    <a:lumMod val="75000"/>
                  </a:schemeClr>
                </a:solidFill>
                <a:hlinkClick r:id="rId30" action="ppaction://hlinkfile" tooltip="AP French Language and Culture Course Home Page"/>
              </a:rPr>
              <a:t>Language and </a:t>
            </a:r>
            <a:r>
              <a:rPr lang="en-US" sz="1200" b="1" dirty="0" smtClean="0">
                <a:solidFill>
                  <a:schemeClr val="bg2">
                    <a:lumMod val="75000"/>
                  </a:schemeClr>
                </a:solidFill>
                <a:hlinkClick r:id="rId30" action="ppaction://hlinkfile" tooltip="AP French Language and Culture Course Home Page"/>
              </a:rPr>
              <a:t>Culture</a:t>
            </a:r>
            <a:r>
              <a:rPr lang="en-US" sz="1200" b="1" dirty="0" smtClean="0">
                <a:solidFill>
                  <a:schemeClr val="bg2">
                    <a:lumMod val="75000"/>
                  </a:schemeClr>
                </a:solidFill>
              </a:rPr>
              <a:t>,</a:t>
            </a:r>
          </a:p>
          <a:p>
            <a:pPr marL="171450" indent="-171450">
              <a:buFont typeface="Arial" panose="020B0604020202020204" pitchFamily="34" charset="0"/>
              <a:buChar char="•"/>
            </a:pPr>
            <a:r>
              <a:rPr lang="en-US" sz="1200" b="1" dirty="0" smtClean="0">
                <a:solidFill>
                  <a:schemeClr val="bg2">
                    <a:lumMod val="75000"/>
                  </a:schemeClr>
                </a:solidFill>
                <a:hlinkClick r:id="rId31" action="ppaction://hlinkfile" tooltip="AP German Language and Culture Course Home Page"/>
              </a:rPr>
              <a:t>German </a:t>
            </a:r>
            <a:r>
              <a:rPr lang="en-US" sz="1200" b="1" dirty="0">
                <a:solidFill>
                  <a:schemeClr val="bg2">
                    <a:lumMod val="75000"/>
                  </a:schemeClr>
                </a:solidFill>
                <a:hlinkClick r:id="rId31" action="ppaction://hlinkfile" tooltip="AP German Language and Culture Course Home Page"/>
              </a:rPr>
              <a:t>Language and </a:t>
            </a:r>
            <a:r>
              <a:rPr lang="en-US" sz="1200" b="1" dirty="0" smtClean="0">
                <a:solidFill>
                  <a:schemeClr val="bg2">
                    <a:lumMod val="75000"/>
                  </a:schemeClr>
                </a:solidFill>
                <a:hlinkClick r:id="rId31" action="ppaction://hlinkfile" tooltip="AP German Language and Culture Course Home Page"/>
              </a:rPr>
              <a:t>Culture</a:t>
            </a:r>
            <a:r>
              <a:rPr lang="en-US" sz="1200" b="1" dirty="0" smtClean="0">
                <a:solidFill>
                  <a:schemeClr val="bg2">
                    <a:lumMod val="75000"/>
                  </a:schemeClr>
                </a:solidFill>
              </a:rPr>
              <a:t>,</a:t>
            </a:r>
          </a:p>
          <a:p>
            <a:pPr marL="171450" indent="-171450">
              <a:buFont typeface="Arial" panose="020B0604020202020204" pitchFamily="34" charset="0"/>
              <a:buChar char="•"/>
            </a:pPr>
            <a:r>
              <a:rPr lang="en-US" sz="1200" b="1" dirty="0" smtClean="0">
                <a:solidFill>
                  <a:schemeClr val="bg2">
                    <a:lumMod val="75000"/>
                  </a:schemeClr>
                </a:solidFill>
                <a:hlinkClick r:id="rId32" action="ppaction://hlinkfile" tooltip="AP Italian Language and Culture Course Home Page"/>
              </a:rPr>
              <a:t>Italian </a:t>
            </a:r>
            <a:r>
              <a:rPr lang="en-US" sz="1200" b="1" dirty="0">
                <a:solidFill>
                  <a:schemeClr val="bg2">
                    <a:lumMod val="75000"/>
                  </a:schemeClr>
                </a:solidFill>
                <a:hlinkClick r:id="rId32" action="ppaction://hlinkfile" tooltip="AP Italian Language and Culture Course Home Page"/>
              </a:rPr>
              <a:t>Language and </a:t>
            </a:r>
            <a:r>
              <a:rPr lang="en-US" sz="1200" b="1" dirty="0" smtClean="0">
                <a:solidFill>
                  <a:schemeClr val="bg2">
                    <a:lumMod val="75000"/>
                  </a:schemeClr>
                </a:solidFill>
                <a:hlinkClick r:id="rId32" action="ppaction://hlinkfile" tooltip="AP Italian Language and Culture Course Home Page"/>
              </a:rPr>
              <a:t>Culture</a:t>
            </a:r>
            <a:r>
              <a:rPr lang="en-US" sz="1200" b="1" dirty="0" smtClean="0">
                <a:solidFill>
                  <a:schemeClr val="bg2">
                    <a:lumMod val="75000"/>
                  </a:schemeClr>
                </a:solidFill>
              </a:rPr>
              <a:t>,</a:t>
            </a:r>
          </a:p>
          <a:p>
            <a:pPr marL="171450" indent="-171450">
              <a:buFont typeface="Arial" panose="020B0604020202020204" pitchFamily="34" charset="0"/>
              <a:buChar char="•"/>
            </a:pPr>
            <a:r>
              <a:rPr lang="en-US" sz="1200" b="1" dirty="0" smtClean="0">
                <a:solidFill>
                  <a:schemeClr val="bg2">
                    <a:lumMod val="75000"/>
                  </a:schemeClr>
                </a:solidFill>
                <a:hlinkClick r:id="rId33" action="ppaction://hlinkfile" tooltip="AP Japanese Language and Culture Course Home Page"/>
              </a:rPr>
              <a:t>Japanese </a:t>
            </a:r>
            <a:r>
              <a:rPr lang="en-US" sz="1200" b="1" dirty="0">
                <a:solidFill>
                  <a:schemeClr val="bg2">
                    <a:lumMod val="75000"/>
                  </a:schemeClr>
                </a:solidFill>
                <a:hlinkClick r:id="rId33" action="ppaction://hlinkfile" tooltip="AP Japanese Language and Culture Course Home Page"/>
              </a:rPr>
              <a:t>Language and </a:t>
            </a:r>
            <a:r>
              <a:rPr lang="en-US" sz="1200" b="1" dirty="0" smtClean="0">
                <a:solidFill>
                  <a:schemeClr val="bg2">
                    <a:lumMod val="75000"/>
                  </a:schemeClr>
                </a:solidFill>
                <a:hlinkClick r:id="rId33" action="ppaction://hlinkfile" tooltip="AP Japanese Language and Culture Course Home Page"/>
              </a:rPr>
              <a:t>Culture</a:t>
            </a:r>
            <a:r>
              <a:rPr lang="en-US" sz="1200" b="1" dirty="0" smtClean="0">
                <a:solidFill>
                  <a:schemeClr val="bg2">
                    <a:lumMod val="75000"/>
                  </a:schemeClr>
                </a:solidFill>
              </a:rPr>
              <a:t>,</a:t>
            </a:r>
          </a:p>
          <a:p>
            <a:pPr marL="171450" indent="-171450">
              <a:buFont typeface="Arial" panose="020B0604020202020204" pitchFamily="34" charset="0"/>
              <a:buChar char="•"/>
            </a:pPr>
            <a:r>
              <a:rPr lang="en-US" sz="1200" b="1" dirty="0" smtClean="0">
                <a:solidFill>
                  <a:schemeClr val="bg2">
                    <a:lumMod val="75000"/>
                  </a:schemeClr>
                </a:solidFill>
                <a:hlinkClick r:id="rId34" action="ppaction://hlinkfile" tooltip="AP Latin Course Home Page"/>
              </a:rPr>
              <a:t>Latin</a:t>
            </a:r>
            <a:r>
              <a:rPr lang="en-US" sz="1200" b="1" dirty="0">
                <a:solidFill>
                  <a:schemeClr val="bg2">
                    <a:lumMod val="75000"/>
                  </a:schemeClr>
                </a:solidFill>
              </a:rPr>
              <a:t>, </a:t>
            </a:r>
            <a:endParaRPr lang="en-US" sz="1200" b="1" dirty="0" smtClean="0">
              <a:solidFill>
                <a:schemeClr val="bg2">
                  <a:lumMod val="75000"/>
                </a:schemeClr>
              </a:solidFill>
            </a:endParaRPr>
          </a:p>
          <a:p>
            <a:pPr marL="171450" indent="-171450">
              <a:buFont typeface="Arial" panose="020B0604020202020204" pitchFamily="34" charset="0"/>
              <a:buChar char="•"/>
            </a:pPr>
            <a:r>
              <a:rPr lang="en-US" sz="1200" b="1" dirty="0" smtClean="0">
                <a:solidFill>
                  <a:schemeClr val="bg2">
                    <a:lumMod val="75000"/>
                  </a:schemeClr>
                </a:solidFill>
                <a:hlinkClick r:id="rId35" action="ppaction://hlinkfile" tooltip="AP Spanish Language and Culture Course Home Page"/>
              </a:rPr>
              <a:t>Spanish </a:t>
            </a:r>
            <a:r>
              <a:rPr lang="en-US" sz="1200" b="1" dirty="0">
                <a:solidFill>
                  <a:schemeClr val="bg2">
                    <a:lumMod val="75000"/>
                  </a:schemeClr>
                </a:solidFill>
                <a:hlinkClick r:id="rId35" action="ppaction://hlinkfile" tooltip="AP Spanish Language and Culture Course Home Page"/>
              </a:rPr>
              <a:t>Language and </a:t>
            </a:r>
            <a:r>
              <a:rPr lang="en-US" sz="1200" b="1" dirty="0" smtClean="0">
                <a:solidFill>
                  <a:schemeClr val="bg2">
                    <a:lumMod val="75000"/>
                  </a:schemeClr>
                </a:solidFill>
                <a:hlinkClick r:id="rId35" action="ppaction://hlinkfile" tooltip="AP Spanish Language and Culture Course Home Page"/>
              </a:rPr>
              <a:t>Culture</a:t>
            </a:r>
            <a:r>
              <a:rPr lang="en-US" sz="1200" b="1" dirty="0" smtClean="0">
                <a:solidFill>
                  <a:schemeClr val="bg2">
                    <a:lumMod val="75000"/>
                  </a:schemeClr>
                </a:solidFill>
              </a:rPr>
              <a:t>,</a:t>
            </a:r>
          </a:p>
          <a:p>
            <a:pPr marL="171450" indent="-171450">
              <a:buFont typeface="Arial" panose="020B0604020202020204" pitchFamily="34" charset="0"/>
              <a:buChar char="•"/>
            </a:pPr>
            <a:r>
              <a:rPr lang="en-US" sz="1200" b="1" dirty="0" smtClean="0">
                <a:solidFill>
                  <a:schemeClr val="bg2">
                    <a:lumMod val="75000"/>
                  </a:schemeClr>
                </a:solidFill>
                <a:hlinkClick r:id="rId36" action="ppaction://hlinkfile" tooltip="AP Spanish Literature and Culture Course Home Page"/>
              </a:rPr>
              <a:t>Spanish </a:t>
            </a:r>
            <a:r>
              <a:rPr lang="en-US" sz="1200" b="1" dirty="0">
                <a:solidFill>
                  <a:schemeClr val="bg2">
                    <a:lumMod val="75000"/>
                  </a:schemeClr>
                </a:solidFill>
                <a:hlinkClick r:id="rId36" action="ppaction://hlinkfile" tooltip="AP Spanish Literature and Culture Course Home Page"/>
              </a:rPr>
              <a:t>Literature and </a:t>
            </a:r>
            <a:r>
              <a:rPr lang="en-US" sz="1200" b="1" dirty="0" smtClean="0">
                <a:solidFill>
                  <a:schemeClr val="bg2">
                    <a:lumMod val="75000"/>
                  </a:schemeClr>
                </a:solidFill>
                <a:hlinkClick r:id="rId36" action="ppaction://hlinkfile" tooltip="AP Spanish Literature and Culture Course Home Page"/>
              </a:rPr>
              <a:t>Culture</a:t>
            </a:r>
            <a:endParaRPr lang="en-US" sz="1200" b="1" dirty="0" smtClean="0">
              <a:solidFill>
                <a:schemeClr val="bg2">
                  <a:lumMod val="75000"/>
                </a:schemeClr>
              </a:solidFill>
            </a:endParaRPr>
          </a:p>
          <a:p>
            <a:pPr marL="171450" indent="-171450">
              <a:buFont typeface="Arial" panose="020B0604020202020204" pitchFamily="34" charset="0"/>
              <a:buChar char="•"/>
            </a:pPr>
            <a:endParaRPr lang="en-US" sz="1200" b="1" dirty="0">
              <a:solidFill>
                <a:schemeClr val="bg2">
                  <a:lumMod val="75000"/>
                </a:schemeClr>
              </a:solidFill>
            </a:endParaRPr>
          </a:p>
          <a:p>
            <a:endParaRPr lang="en-US" b="1" dirty="0" smtClean="0">
              <a:solidFill>
                <a:schemeClr val="bg2">
                  <a:lumMod val="75000"/>
                </a:schemeClr>
              </a:solidFill>
            </a:endParaRPr>
          </a:p>
          <a:p>
            <a:r>
              <a:rPr lang="en-US" b="1" dirty="0" smtClean="0"/>
              <a:t>AP Capstone</a:t>
            </a:r>
            <a:endParaRPr lang="en-US" b="1" dirty="0"/>
          </a:p>
          <a:p>
            <a:pPr marL="171450" indent="-171450">
              <a:buFont typeface="Arial" panose="020B0604020202020204" pitchFamily="34" charset="0"/>
              <a:buChar char="•"/>
            </a:pPr>
            <a:r>
              <a:rPr lang="en-US" sz="1200" b="1" dirty="0" smtClean="0">
                <a:solidFill>
                  <a:schemeClr val="bg2">
                    <a:lumMod val="75000"/>
                  </a:schemeClr>
                </a:solidFill>
                <a:hlinkClick r:id="rId37"/>
              </a:rPr>
              <a:t>AP Seminar</a:t>
            </a:r>
            <a:endParaRPr lang="en-US" sz="1200" b="1" dirty="0">
              <a:solidFill>
                <a:schemeClr val="bg2">
                  <a:lumMod val="75000"/>
                </a:schemeClr>
              </a:solidFill>
            </a:endParaRPr>
          </a:p>
          <a:p>
            <a:endParaRPr lang="en-US" dirty="0" smtClean="0">
              <a:solidFill>
                <a:schemeClr val="tx2"/>
              </a:solidFill>
            </a:endParaRPr>
          </a:p>
        </p:txBody>
      </p:sp>
    </p:spTree>
    <p:extLst>
      <p:ext uri="{BB962C8B-B14F-4D97-AF65-F5344CB8AC3E}">
        <p14:creationId xmlns:p14="http://schemas.microsoft.com/office/powerpoint/2010/main" val="33450719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Scoring Scale for AP Exams</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36420" y="1019175"/>
            <a:ext cx="8069591" cy="47403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212874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Why</a:t>
            </a:r>
            <a:r>
              <a:rPr lang="en-US" dirty="0" smtClean="0"/>
              <a:t> Do Students Take AP Courses and Exams?</a:t>
            </a:r>
            <a:endParaRPr lang="en-US" dirty="0"/>
          </a:p>
        </p:txBody>
      </p:sp>
      <p:sp>
        <p:nvSpPr>
          <p:cNvPr id="3" name="Content Placeholder 2"/>
          <p:cNvSpPr>
            <a:spLocks noGrp="1"/>
          </p:cNvSpPr>
          <p:nvPr>
            <p:ph idx="1"/>
          </p:nvPr>
        </p:nvSpPr>
        <p:spPr>
          <a:xfrm>
            <a:off x="495300" y="952499"/>
            <a:ext cx="8153400" cy="5229225"/>
          </a:xfrm>
        </p:spPr>
        <p:txBody>
          <a:bodyPr/>
          <a:lstStyle/>
          <a:p>
            <a:r>
              <a:rPr lang="en-US" dirty="0">
                <a:solidFill>
                  <a:schemeClr val="tx1"/>
                </a:solidFill>
              </a:rPr>
              <a:t>Stand Out in College Admissions</a:t>
            </a:r>
          </a:p>
          <a:p>
            <a:pPr lvl="1"/>
            <a:r>
              <a:rPr lang="en-US" b="1" dirty="0" smtClean="0">
                <a:solidFill>
                  <a:schemeClr val="tx1"/>
                </a:solidFill>
              </a:rPr>
              <a:t>When </a:t>
            </a:r>
            <a:r>
              <a:rPr lang="en-US" b="1" dirty="0">
                <a:solidFill>
                  <a:schemeClr val="tx1"/>
                </a:solidFill>
              </a:rPr>
              <a:t>admissions officers see “AP” on </a:t>
            </a:r>
            <a:r>
              <a:rPr lang="en-US" b="1" dirty="0" smtClean="0">
                <a:solidFill>
                  <a:schemeClr val="tx1"/>
                </a:solidFill>
              </a:rPr>
              <a:t>a transcript</a:t>
            </a:r>
            <a:r>
              <a:rPr lang="en-US" b="1" dirty="0">
                <a:solidFill>
                  <a:schemeClr val="tx1"/>
                </a:solidFill>
              </a:rPr>
              <a:t>, they know </a:t>
            </a:r>
            <a:r>
              <a:rPr lang="en-US" b="1" dirty="0" smtClean="0">
                <a:solidFill>
                  <a:schemeClr val="tx1"/>
                </a:solidFill>
              </a:rPr>
              <a:t>that the student experienced the most rigorous classes their high school has to offer and is ready for the challenges of college.</a:t>
            </a:r>
          </a:p>
          <a:p>
            <a:pPr marL="398462" lvl="1" indent="0">
              <a:buNone/>
            </a:pPr>
            <a:endParaRPr lang="en-US" sz="800" b="1" dirty="0">
              <a:solidFill>
                <a:schemeClr val="tx1"/>
              </a:solidFill>
            </a:endParaRPr>
          </a:p>
          <a:p>
            <a:r>
              <a:rPr lang="en-US" dirty="0">
                <a:solidFill>
                  <a:schemeClr val="tx1"/>
                </a:solidFill>
              </a:rPr>
              <a:t>Earn College Credits</a:t>
            </a:r>
          </a:p>
          <a:p>
            <a:pPr lvl="1"/>
            <a:r>
              <a:rPr lang="en-US" b="1" dirty="0">
                <a:solidFill>
                  <a:schemeClr val="tx1"/>
                </a:solidFill>
              </a:rPr>
              <a:t>By taking an AP course and scoring successfully on the related AP Exam, </a:t>
            </a:r>
            <a:r>
              <a:rPr lang="en-US" b="1" dirty="0" smtClean="0">
                <a:solidFill>
                  <a:schemeClr val="tx1"/>
                </a:solidFill>
              </a:rPr>
              <a:t>a student </a:t>
            </a:r>
            <a:r>
              <a:rPr lang="en-US" b="1" dirty="0">
                <a:solidFill>
                  <a:schemeClr val="tx1"/>
                </a:solidFill>
              </a:rPr>
              <a:t>can save on college expenses: most colleges and universities nationwide offer college credit, advanced placement, or both, for qualifying AP Exam scores</a:t>
            </a:r>
            <a:r>
              <a:rPr lang="en-US" b="1" dirty="0" smtClean="0">
                <a:solidFill>
                  <a:schemeClr val="tx1"/>
                </a:solidFill>
              </a:rPr>
              <a:t>.  </a:t>
            </a:r>
            <a:r>
              <a:rPr lang="en-US" b="1" i="1" dirty="0" smtClean="0">
                <a:solidFill>
                  <a:srgbClr val="FF0000"/>
                </a:solidFill>
              </a:rPr>
              <a:t>(see OH policy)</a:t>
            </a:r>
          </a:p>
          <a:p>
            <a:pPr marL="398462" lvl="1" indent="0">
              <a:buNone/>
            </a:pPr>
            <a:endParaRPr lang="en-US" sz="800" b="1" i="1" dirty="0">
              <a:solidFill>
                <a:srgbClr val="FF0000"/>
              </a:solidFill>
            </a:endParaRPr>
          </a:p>
          <a:p>
            <a:r>
              <a:rPr lang="en-US" dirty="0">
                <a:solidFill>
                  <a:schemeClr val="tx1"/>
                </a:solidFill>
              </a:rPr>
              <a:t>Build College Skills</a:t>
            </a:r>
          </a:p>
          <a:p>
            <a:pPr lvl="1"/>
            <a:r>
              <a:rPr lang="en-US" b="1" dirty="0">
                <a:solidFill>
                  <a:schemeClr val="tx1"/>
                </a:solidFill>
              </a:rPr>
              <a:t>Taking an AP course builds the skills </a:t>
            </a:r>
            <a:r>
              <a:rPr lang="en-US" b="1" dirty="0" smtClean="0">
                <a:solidFill>
                  <a:schemeClr val="tx1"/>
                </a:solidFill>
              </a:rPr>
              <a:t>a student needs throughout their </a:t>
            </a:r>
            <a:r>
              <a:rPr lang="en-US" b="1" dirty="0">
                <a:solidFill>
                  <a:schemeClr val="tx1"/>
                </a:solidFill>
              </a:rPr>
              <a:t>college years. </a:t>
            </a:r>
            <a:r>
              <a:rPr lang="en-US" b="1" dirty="0" smtClean="0">
                <a:solidFill>
                  <a:schemeClr val="tx1"/>
                </a:solidFill>
              </a:rPr>
              <a:t>It gives a student’s </a:t>
            </a:r>
            <a:r>
              <a:rPr lang="en-US" b="1" dirty="0">
                <a:solidFill>
                  <a:schemeClr val="tx1"/>
                </a:solidFill>
              </a:rPr>
              <a:t>mind a rigorous workout while polishing up </a:t>
            </a:r>
            <a:r>
              <a:rPr lang="en-US" b="1" dirty="0" smtClean="0">
                <a:solidFill>
                  <a:schemeClr val="tx1"/>
                </a:solidFill>
              </a:rPr>
              <a:t>their </a:t>
            </a:r>
            <a:r>
              <a:rPr lang="en-US" b="1" dirty="0">
                <a:solidFill>
                  <a:schemeClr val="tx1"/>
                </a:solidFill>
              </a:rPr>
              <a:t>time management and study skills</a:t>
            </a:r>
            <a:r>
              <a:rPr lang="en-US" b="1" dirty="0" smtClean="0">
                <a:solidFill>
                  <a:schemeClr val="tx1"/>
                </a:solidFill>
              </a:rPr>
              <a:t>.</a:t>
            </a:r>
            <a:endParaRPr lang="en-US" b="1" dirty="0">
              <a:solidFill>
                <a:schemeClr val="tx1"/>
              </a:solidFill>
            </a:endParaRPr>
          </a:p>
          <a:p>
            <a:pPr marL="3175" indent="0">
              <a:buNone/>
            </a:pPr>
            <a:endParaRPr lang="en-US" dirty="0"/>
          </a:p>
        </p:txBody>
      </p:sp>
    </p:spTree>
    <p:extLst>
      <p:ext uri="{BB962C8B-B14F-4D97-AF65-F5344CB8AC3E}">
        <p14:creationId xmlns:p14="http://schemas.microsoft.com/office/powerpoint/2010/main" val="4190319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333375"/>
            <a:ext cx="8149936" cy="616651"/>
          </a:xfrm>
        </p:spPr>
        <p:txBody>
          <a:bodyPr/>
          <a:lstStyle/>
          <a:p>
            <a:r>
              <a:rPr lang="en-US" dirty="0" smtClean="0"/>
              <a:t>Potential Cost Savings for Ohio Students and Families</a:t>
            </a:r>
            <a:endParaRPr lang="en-US"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90550" y="1181101"/>
            <a:ext cx="8020051" cy="48863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98618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Ohio’s</a:t>
            </a:r>
            <a:r>
              <a:rPr lang="en-US" dirty="0" smtClean="0"/>
              <a:t> Statewide AP Credit-by-Exam Policy</a:t>
            </a:r>
            <a:endParaRPr lang="en-US" dirty="0"/>
          </a:p>
        </p:txBody>
      </p:sp>
      <p:sp>
        <p:nvSpPr>
          <p:cNvPr id="3" name="Content Placeholder 2"/>
          <p:cNvSpPr>
            <a:spLocks noGrp="1"/>
          </p:cNvSpPr>
          <p:nvPr>
            <p:ph idx="1"/>
          </p:nvPr>
        </p:nvSpPr>
        <p:spPr/>
        <p:txBody>
          <a:bodyPr/>
          <a:lstStyle/>
          <a:p>
            <a:r>
              <a:rPr lang="en-US" b="1" dirty="0" smtClean="0">
                <a:solidFill>
                  <a:schemeClr val="tx1"/>
                </a:solidFill>
              </a:rPr>
              <a:t>“Beginning </a:t>
            </a:r>
            <a:r>
              <a:rPr lang="en-US" b="1" dirty="0">
                <a:solidFill>
                  <a:schemeClr val="tx1"/>
                </a:solidFill>
              </a:rPr>
              <a:t>in 2009, students in Ohio who take a College Board Advanced Placement examination and score at least a '3' are guaranteed college credit, usually towards their general education curriculum, upon entering an Ohio Public Institution of Higher </a:t>
            </a:r>
            <a:r>
              <a:rPr lang="en-US" b="1" dirty="0" smtClean="0">
                <a:solidFill>
                  <a:schemeClr val="tx1"/>
                </a:solidFill>
              </a:rPr>
              <a:t>Education.”</a:t>
            </a:r>
          </a:p>
          <a:p>
            <a:endParaRPr lang="en-US" b="1" dirty="0">
              <a:solidFill>
                <a:schemeClr val="bg2">
                  <a:lumMod val="75000"/>
                </a:schemeClr>
              </a:solidFill>
            </a:endParaRPr>
          </a:p>
          <a:p>
            <a:r>
              <a:rPr lang="en-US" b="1" dirty="0" smtClean="0">
                <a:solidFill>
                  <a:schemeClr val="tx1"/>
                </a:solidFill>
              </a:rPr>
              <a:t>Is the policy good for students and universities?</a:t>
            </a:r>
          </a:p>
          <a:p>
            <a:pPr lvl="1"/>
            <a:r>
              <a:rPr lang="en-US" b="1" dirty="0" smtClean="0">
                <a:solidFill>
                  <a:schemeClr val="tx1"/>
                </a:solidFill>
              </a:rPr>
              <a:t>According to the 4-year study by the Ohio Board of Regents – </a:t>
            </a:r>
            <a:r>
              <a:rPr lang="en-US" b="1" dirty="0" smtClean="0">
                <a:solidFill>
                  <a:srgbClr val="FF0000"/>
                </a:solidFill>
              </a:rPr>
              <a:t>Yes</a:t>
            </a:r>
          </a:p>
          <a:p>
            <a:pPr lvl="2"/>
            <a:r>
              <a:rPr lang="en-US" b="1" dirty="0" smtClean="0">
                <a:solidFill>
                  <a:schemeClr val="tx1"/>
                </a:solidFill>
              </a:rPr>
              <a:t>Their summary findings and those of other states that completed similar validation studies of this standard AP Credit-by-Exam policy are found on the next slide.</a:t>
            </a:r>
          </a:p>
          <a:p>
            <a:pPr lvl="2"/>
            <a:endParaRPr lang="en-US" b="1" dirty="0">
              <a:solidFill>
                <a:schemeClr val="tx1"/>
              </a:solidFill>
            </a:endParaRPr>
          </a:p>
          <a:p>
            <a:r>
              <a:rPr lang="en-US" b="1" dirty="0" smtClean="0">
                <a:solidFill>
                  <a:schemeClr val="tx1"/>
                </a:solidFill>
              </a:rPr>
              <a:t>The full policy may be seen here: </a:t>
            </a:r>
            <a:r>
              <a:rPr lang="en-US" b="1" dirty="0">
                <a:solidFill>
                  <a:schemeClr val="bg2">
                    <a:lumMod val="75000"/>
                  </a:schemeClr>
                </a:solidFill>
                <a:hlinkClick r:id="rId2"/>
              </a:rPr>
              <a:t>https://www.ohiohighered.org/transfer/advancedplacement</a:t>
            </a:r>
            <a:r>
              <a:rPr lang="en-US" b="1" dirty="0">
                <a:solidFill>
                  <a:schemeClr val="bg2">
                    <a:lumMod val="75000"/>
                  </a:schemeClr>
                </a:solidFill>
              </a:rPr>
              <a:t> </a:t>
            </a:r>
          </a:p>
          <a:p>
            <a:pPr lvl="2"/>
            <a:endParaRPr lang="en-US" b="1" dirty="0">
              <a:solidFill>
                <a:schemeClr val="tx1"/>
              </a:solidFill>
            </a:endParaRPr>
          </a:p>
        </p:txBody>
      </p:sp>
    </p:spTree>
    <p:extLst>
      <p:ext uri="{BB962C8B-B14F-4D97-AF65-F5344CB8AC3E}">
        <p14:creationId xmlns:p14="http://schemas.microsoft.com/office/powerpoint/2010/main" val="4234528544"/>
      </p:ext>
    </p:extLst>
  </p:cSld>
  <p:clrMapOvr>
    <a:masterClrMapping/>
  </p:clrMapOvr>
  <p:timing>
    <p:tnLst>
      <p:par>
        <p:cTn id="1" dur="indefinite" restart="never" nodeType="tmRoot"/>
      </p:par>
    </p:tnLst>
  </p:timing>
</p:sld>
</file>

<file path=ppt/theme/theme1.xml><?xml version="1.0" encoding="utf-8"?>
<a:theme xmlns:a="http://schemas.openxmlformats.org/drawingml/2006/main" name="CBO011_Laptop_Template_071112_6c">
  <a:themeElements>
    <a:clrScheme name="College Board Colors">
      <a:dk1>
        <a:sysClr val="windowText" lastClr="000000"/>
      </a:dk1>
      <a:lt1>
        <a:sysClr val="window" lastClr="FFFFFF"/>
      </a:lt1>
      <a:dk2>
        <a:srgbClr val="002776"/>
      </a:dk2>
      <a:lt2>
        <a:srgbClr val="7E8B7A"/>
      </a:lt2>
      <a:accent1>
        <a:srgbClr val="00ADEE"/>
      </a:accent1>
      <a:accent2>
        <a:srgbClr val="9BA602"/>
      </a:accent2>
      <a:accent3>
        <a:srgbClr val="B4C0BA"/>
      </a:accent3>
      <a:accent4>
        <a:srgbClr val="5F0023"/>
      </a:accent4>
      <a:accent5>
        <a:srgbClr val="FC4128"/>
      </a:accent5>
      <a:accent6>
        <a:srgbClr val="ED8500"/>
      </a:accent6>
      <a:hlink>
        <a:srgbClr val="5F0023"/>
      </a:hlink>
      <a:folHlink>
        <a:srgbClr val="7E8B7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dirty="0" err="1" smtClean="0">
            <a:solidFill>
              <a:schemeClr val="tx2"/>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3258</TotalTime>
  <Words>1886</Words>
  <Application>Microsoft Office PowerPoint</Application>
  <PresentationFormat>On-screen Show (4:3)</PresentationFormat>
  <Paragraphs>198</Paragraphs>
  <Slides>22</Slides>
  <Notes>4</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CBO011_Laptop_Template_071112_6c</vt:lpstr>
      <vt:lpstr>Advanced Placement (AP) Trends in Ohio</vt:lpstr>
      <vt:lpstr>About the College Board</vt:lpstr>
      <vt:lpstr>About the Advanced Placement (AP) Program</vt:lpstr>
      <vt:lpstr>How Does AP Happen?</vt:lpstr>
      <vt:lpstr>Advanced Placement Courses and Exams</vt:lpstr>
      <vt:lpstr>Scoring Scale for AP Exams</vt:lpstr>
      <vt:lpstr>Why Do Students Take AP Courses and Exams?</vt:lpstr>
      <vt:lpstr>Potential Cost Savings for Ohio Students and Families</vt:lpstr>
      <vt:lpstr>Ohio’s Statewide AP Credit-by-Exam Policy</vt:lpstr>
      <vt:lpstr>Validation Studies of AP Credit-by-Exam Policies</vt:lpstr>
      <vt:lpstr>Other Research on AP’s Effectiveness</vt:lpstr>
      <vt:lpstr>Time to Degree: AP vs Dual Credit</vt:lpstr>
      <vt:lpstr>AP students have higher average college GPAs than dual enrollment students. </vt:lpstr>
      <vt:lpstr>Ohio Board of Regents research on AP vs. non-AP </vt:lpstr>
      <vt:lpstr>Advanced Placement (AP) Trends in Ohio</vt:lpstr>
      <vt:lpstr>Ohio AP Trends: 2004 Graduating Cohort Results </vt:lpstr>
      <vt:lpstr>Ohio AP Trends: 2014 Graduating Cohort Results </vt:lpstr>
      <vt:lpstr>Current AP policies in Ohio</vt:lpstr>
      <vt:lpstr>Three-Pronged Approach to Increase AP Success</vt:lpstr>
      <vt:lpstr>Start-Up &amp; Ramp-Up competitive grants for districts</vt:lpstr>
      <vt:lpstr>Rewards for Top AP Performers by District Typology</vt:lpstr>
      <vt:lpstr>Advanced Placement (AP) Trends in Ohio</vt:lpstr>
    </vt:vector>
  </TitlesOfParts>
  <Company>The College Board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Laptop Conference Room Format</dc:title>
  <dc:creator>kfoley</dc:creator>
  <cp:lastModifiedBy>Speranza, Umberto</cp:lastModifiedBy>
  <cp:revision>165</cp:revision>
  <cp:lastPrinted>2013-12-11T16:18:49Z</cp:lastPrinted>
  <dcterms:created xsi:type="dcterms:W3CDTF">2012-09-18T19:35:30Z</dcterms:created>
  <dcterms:modified xsi:type="dcterms:W3CDTF">2015-05-07T12:43:58Z</dcterms:modified>
</cp:coreProperties>
</file>