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8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9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ags/tag10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ags/tag11.xml" ContentType="application/vnd.openxmlformats-officedocument.presentationml.tags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ags/tag12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ags/tag13.xml" ContentType="application/vnd.openxmlformats-officedocument.presentationml.tags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ags/tag14.xml" ContentType="application/vnd.openxmlformats-officedocument.presentationml.tags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ags/tag15.xml" ContentType="application/vnd.openxmlformats-officedocument.presentationml.tags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ags/tag16.xml" ContentType="application/vnd.openxmlformats-officedocument.presentationml.tags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10" r:id="rId1"/>
    <p:sldMasterId id="2147484458" r:id="rId2"/>
    <p:sldMasterId id="2147484494" r:id="rId3"/>
    <p:sldMasterId id="2147484506" r:id="rId4"/>
    <p:sldMasterId id="2147484518" r:id="rId5"/>
    <p:sldMasterId id="2147484530" r:id="rId6"/>
    <p:sldMasterId id="2147484542" r:id="rId7"/>
    <p:sldMasterId id="2147484554" r:id="rId8"/>
    <p:sldMasterId id="2147484566" r:id="rId9"/>
    <p:sldMasterId id="2147484578" r:id="rId10"/>
    <p:sldMasterId id="2147484662" r:id="rId11"/>
    <p:sldMasterId id="2147484686" r:id="rId12"/>
    <p:sldMasterId id="2147484830" r:id="rId13"/>
    <p:sldMasterId id="2147484866" r:id="rId14"/>
    <p:sldMasterId id="2147484890" r:id="rId15"/>
    <p:sldMasterId id="2147484926" r:id="rId16"/>
  </p:sldMasterIdLst>
  <p:notesMasterIdLst>
    <p:notesMasterId r:id="rId58"/>
  </p:notesMasterIdLst>
  <p:handoutMasterIdLst>
    <p:handoutMasterId r:id="rId59"/>
  </p:handoutMasterIdLst>
  <p:sldIdLst>
    <p:sldId id="1428" r:id="rId17"/>
    <p:sldId id="1430" r:id="rId18"/>
    <p:sldId id="1436" r:id="rId19"/>
    <p:sldId id="1478" r:id="rId20"/>
    <p:sldId id="1479" r:id="rId21"/>
    <p:sldId id="1516" r:id="rId22"/>
    <p:sldId id="1507" r:id="rId23"/>
    <p:sldId id="1506" r:id="rId24"/>
    <p:sldId id="1491" r:id="rId25"/>
    <p:sldId id="1469" r:id="rId26"/>
    <p:sldId id="1443" r:id="rId27"/>
    <p:sldId id="1444" r:id="rId28"/>
    <p:sldId id="1494" r:id="rId29"/>
    <p:sldId id="1514" r:id="rId30"/>
    <p:sldId id="1441" r:id="rId31"/>
    <p:sldId id="1442" r:id="rId32"/>
    <p:sldId id="1470" r:id="rId33"/>
    <p:sldId id="1450" r:id="rId34"/>
    <p:sldId id="1440" r:id="rId35"/>
    <p:sldId id="1451" r:id="rId36"/>
    <p:sldId id="1452" r:id="rId37"/>
    <p:sldId id="1471" r:id="rId38"/>
    <p:sldId id="1448" r:id="rId39"/>
    <p:sldId id="1449" r:id="rId40"/>
    <p:sldId id="1472" r:id="rId41"/>
    <p:sldId id="1446" r:id="rId42"/>
    <p:sldId id="1445" r:id="rId43"/>
    <p:sldId id="1455" r:id="rId44"/>
    <p:sldId id="1473" r:id="rId45"/>
    <p:sldId id="1453" r:id="rId46"/>
    <p:sldId id="1456" r:id="rId47"/>
    <p:sldId id="1457" r:id="rId48"/>
    <p:sldId id="1475" r:id="rId49"/>
    <p:sldId id="1461" r:id="rId50"/>
    <p:sldId id="1460" r:id="rId51"/>
    <p:sldId id="1499" r:id="rId52"/>
    <p:sldId id="1459" r:id="rId53"/>
    <p:sldId id="1500" r:id="rId54"/>
    <p:sldId id="1501" r:id="rId55"/>
    <p:sldId id="1496" r:id="rId56"/>
    <p:sldId id="1515" r:id="rId57"/>
  </p:sldIdLst>
  <p:sldSz cx="9144000" cy="6858000" type="screen4x3"/>
  <p:notesSz cx="7010400" cy="9296400"/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odyClark" initials="M" lastIdx="1" clrIdx="0"/>
  <p:cmAuthor id="1" name="Crooks, Aaron" initials="CA" lastIdx="4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8114"/>
    <a:srgbClr val="0000FF"/>
    <a:srgbClr val="5F5F5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205" autoAdjust="0"/>
    <p:restoredTop sz="87389" autoAdjust="0"/>
  </p:normalViewPr>
  <p:slideViewPr>
    <p:cSldViewPr>
      <p:cViewPr>
        <p:scale>
          <a:sx n="97" d="100"/>
          <a:sy n="97" d="100"/>
        </p:scale>
        <p:origin x="-114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notesViewPr>
    <p:cSldViewPr>
      <p:cViewPr varScale="1">
        <p:scale>
          <a:sx n="97" d="100"/>
          <a:sy n="97" d="100"/>
        </p:scale>
        <p:origin x="-285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commentAuthors" Target="commentAuthors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tags" Target="tags/tag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FY2012 (Actual)</c:v>
                </c:pt>
                <c:pt idx="1">
                  <c:v>FY2013 (Actual)</c:v>
                </c:pt>
                <c:pt idx="2">
                  <c:v>FY2014 (Actual)</c:v>
                </c:pt>
                <c:pt idx="3">
                  <c:v>FY2015 (Appropriation)</c:v>
                </c:pt>
                <c:pt idx="4">
                  <c:v>FY2016 (Executive)</c:v>
                </c:pt>
                <c:pt idx="5">
                  <c:v>FY2017 (Executive)</c:v>
                </c:pt>
              </c:strCache>
            </c:str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4.9400000000000004</c:v>
                </c:pt>
                <c:pt idx="1">
                  <c:v>5.12</c:v>
                </c:pt>
                <c:pt idx="2">
                  <c:v>5.35</c:v>
                </c:pt>
                <c:pt idx="3">
                  <c:v>6.11</c:v>
                </c:pt>
                <c:pt idx="4">
                  <c:v>5.9</c:v>
                </c:pt>
                <c:pt idx="5">
                  <c:v>6.16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93"/>
        <c:axId val="98619392"/>
        <c:axId val="32738112"/>
      </c:barChart>
      <c:catAx>
        <c:axId val="9861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38112"/>
        <c:crosses val="autoZero"/>
        <c:auto val="1"/>
        <c:lblAlgn val="ctr"/>
        <c:lblOffset val="100"/>
        <c:noMultiLvlLbl val="0"/>
      </c:catAx>
      <c:valAx>
        <c:axId val="3273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_);[Red]\(&quot;$&quot;#,##0.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1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HCBS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0913800248653154E-2"/>
                  <c:y val="3.2949839603382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9451811944559559E-2"/>
                  <c:y val="3.2949839603382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7989823640465992E-2"/>
                  <c:y val="3.5595342248885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375788552746693E-2"/>
                  <c:y val="3.8240844894388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3569668922963683E-2"/>
                  <c:y val="-3.4277175642504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 Est.</c:v>
                </c:pt>
                <c:pt idx="10">
                  <c:v>2016 Est.</c:v>
                </c:pt>
                <c:pt idx="11">
                  <c:v>2017 Est.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46965</c:v>
                </c:pt>
                <c:pt idx="1">
                  <c:v>52745</c:v>
                </c:pt>
                <c:pt idx="2">
                  <c:v>56011</c:v>
                </c:pt>
                <c:pt idx="3">
                  <c:v>59979</c:v>
                </c:pt>
                <c:pt idx="4">
                  <c:v>66111</c:v>
                </c:pt>
                <c:pt idx="5">
                  <c:v>72057</c:v>
                </c:pt>
                <c:pt idx="6">
                  <c:v>77064</c:v>
                </c:pt>
                <c:pt idx="7">
                  <c:v>80464</c:v>
                </c:pt>
                <c:pt idx="8">
                  <c:v>83377</c:v>
                </c:pt>
                <c:pt idx="9">
                  <c:v>86577</c:v>
                </c:pt>
                <c:pt idx="10">
                  <c:v>90850</c:v>
                </c:pt>
                <c:pt idx="11">
                  <c:v>96291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Institution</c:v>
                </c:pt>
              </c:strCache>
            </c:strRef>
          </c:tx>
          <c:spPr>
            <a:ln w="762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0913800248653154E-2"/>
                  <c:y val="-3.2949631296087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9451811944559559E-2"/>
                  <c:y val="-3.82406365870932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7989823640465992E-2"/>
                  <c:y val="-4.61771445236013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375788552746693E-2"/>
                  <c:y val="-2.7658626005082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 Est.</c:v>
                </c:pt>
                <c:pt idx="10">
                  <c:v>2016 Est.</c:v>
                </c:pt>
                <c:pt idx="11">
                  <c:v>2017 Est.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64782</c:v>
                </c:pt>
                <c:pt idx="1">
                  <c:v>64913</c:v>
                </c:pt>
                <c:pt idx="2">
                  <c:v>63939</c:v>
                </c:pt>
                <c:pt idx="3">
                  <c:v>63355</c:v>
                </c:pt>
                <c:pt idx="4">
                  <c:v>60651</c:v>
                </c:pt>
                <c:pt idx="5">
                  <c:v>59666</c:v>
                </c:pt>
                <c:pt idx="6">
                  <c:v>59388</c:v>
                </c:pt>
                <c:pt idx="7">
                  <c:v>58400</c:v>
                </c:pt>
                <c:pt idx="8">
                  <c:v>57362</c:v>
                </c:pt>
                <c:pt idx="9">
                  <c:v>56593</c:v>
                </c:pt>
                <c:pt idx="10">
                  <c:v>56030</c:v>
                </c:pt>
                <c:pt idx="11">
                  <c:v>55305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769024"/>
        <c:axId val="99645632"/>
      </c:lineChart>
      <c:catAx>
        <c:axId val="10476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645632"/>
        <c:crosses val="autoZero"/>
        <c:auto val="1"/>
        <c:lblAlgn val="ctr"/>
        <c:lblOffset val="100"/>
        <c:noMultiLvlLbl val="0"/>
      </c:catAx>
      <c:valAx>
        <c:axId val="99645632"/>
        <c:scaling>
          <c:orientation val="minMax"/>
          <c:max val="100000"/>
          <c:min val="40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104769024"/>
        <c:crosses val="autoZero"/>
        <c:crossBetween val="between"/>
        <c:majorUnit val="2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pattFill prst="wdUpDiag">
                <a:fgClr>
                  <a:srgbClr val="C00000"/>
                </a:fgClr>
                <a:bgClr>
                  <a:srgbClr val="002060"/>
                </a:bgClr>
              </a:pattFill>
            </c:spPr>
          </c:dPt>
          <c:cat>
            <c:strRef>
              <c:f>Sheet1!$A$2:$A$4</c:f>
              <c:strCache>
                <c:ptCount val="3"/>
                <c:pt idx="0">
                  <c:v>Agency</c:v>
                </c:pt>
                <c:pt idx="1">
                  <c:v>Both</c:v>
                </c:pt>
                <c:pt idx="2">
                  <c:v>Non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84.13</c:v>
                </c:pt>
                <c:pt idx="1">
                  <c:v>10.76</c:v>
                </c:pt>
                <c:pt idx="2">
                  <c:v>5.1100000000000003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143535824681799E-2"/>
          <c:y val="3.4083244919892022E-2"/>
          <c:w val="0.85265240356433525"/>
          <c:h val="0.89156775583798209"/>
        </c:manualLayout>
      </c:layout>
      <c:area3D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MHAS</c:v>
                </c:pt>
              </c:strCache>
            </c:strRef>
          </c:tx>
          <c:spPr>
            <a:solidFill>
              <a:srgbClr val="0070C0"/>
            </a:solidFill>
            <a:ln w="38100">
              <a:noFill/>
              <a:prstDash val="sysDash"/>
            </a:ln>
            <a:scene3d>
              <a:camera prst="orthographicFront"/>
              <a:lightRig rig="threePt" dir="t"/>
            </a:scene3d>
          </c:spPr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571</c:v>
                </c:pt>
                <c:pt idx="1">
                  <c:v>538</c:v>
                </c:pt>
                <c:pt idx="2">
                  <c:v>607</c:v>
                </c:pt>
                <c:pt idx="3">
                  <c:v>684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Medicaid</c:v>
                </c:pt>
              </c:strCache>
            </c:strRef>
          </c:tx>
          <c:spPr>
            <a:solidFill>
              <a:srgbClr val="00B050"/>
            </a:solidFill>
            <a:ln w="63500" cap="rnd">
              <a:noFill/>
              <a:round/>
            </a:ln>
            <a:scene3d>
              <a:camera prst="orthographicFront"/>
              <a:lightRig rig="threePt" dir="t"/>
            </a:scene3d>
            <a:sp3d prstMaterial="dkEdge"/>
          </c:spPr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1308</c:v>
                </c:pt>
                <c:pt idx="1">
                  <c:v>1400</c:v>
                </c:pt>
                <c:pt idx="2">
                  <c:v>1476</c:v>
                </c:pt>
                <c:pt idx="3">
                  <c:v>1972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185"/>
        <c:axId val="105053696"/>
        <c:axId val="106666752"/>
        <c:axId val="0"/>
      </c:area3DChart>
      <c:catAx>
        <c:axId val="10505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666752"/>
        <c:crosses val="autoZero"/>
        <c:auto val="1"/>
        <c:lblAlgn val="ctr"/>
        <c:lblOffset val="100"/>
        <c:noMultiLvlLbl val="0"/>
      </c:catAx>
      <c:valAx>
        <c:axId val="106666752"/>
        <c:scaling>
          <c:orientation val="minMax"/>
          <c:max val="3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105053696"/>
        <c:crosses val="autoZero"/>
        <c:crossBetween val="midCat"/>
        <c:majorUnit val="500"/>
      </c:valAx>
      <c:spPr>
        <a:scene3d>
          <a:camera prst="orthographicFront"/>
          <a:lightRig rig="threePt" dir="t"/>
        </a:scene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dLbl>
              <c:idx val="18"/>
              <c:layout>
                <c:manualLayout>
                  <c:x val="-1.1551155115511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5.6105610561056105E-2"/>
                  <c:y val="8.708976433147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7</c:v>
                </c:pt>
                <c:pt idx="9">
                  <c:v>9</c:v>
                </c:pt>
                <c:pt idx="10">
                  <c:v>12</c:v>
                </c:pt>
                <c:pt idx="11">
                  <c:v>15</c:v>
                </c:pt>
                <c:pt idx="12">
                  <c:v>20</c:v>
                </c:pt>
                <c:pt idx="13">
                  <c:v>28</c:v>
                </c:pt>
                <c:pt idx="14">
                  <c:v>37</c:v>
                </c:pt>
                <c:pt idx="15">
                  <c:v>52</c:v>
                </c:pt>
                <c:pt idx="16">
                  <c:v>73</c:v>
                </c:pt>
                <c:pt idx="17">
                  <c:v>107</c:v>
                </c:pt>
                <c:pt idx="18">
                  <c:v>169</c:v>
                </c:pt>
                <c:pt idx="19">
                  <c:v>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0"/>
        <c:axId val="116235264"/>
        <c:axId val="106686720"/>
      </c:barChart>
      <c:catAx>
        <c:axId val="116235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6686720"/>
        <c:crosses val="autoZero"/>
        <c:auto val="1"/>
        <c:lblAlgn val="ctr"/>
        <c:lblOffset val="100"/>
        <c:noMultiLvlLbl val="0"/>
      </c:catAx>
      <c:valAx>
        <c:axId val="106686720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23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466881-9E61-4847-878A-78DA70B1A87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F6C395-CFA5-42EA-B7DC-4455399A7508}">
      <dgm:prSet phldrT="[Text]"/>
      <dgm:spPr/>
      <dgm:t>
        <a:bodyPr/>
        <a:lstStyle/>
        <a:p>
          <a:r>
            <a:rPr lang="en-US" b="1" dirty="0" smtClean="0"/>
            <a:t>State Developmental Centers</a:t>
          </a:r>
          <a:endParaRPr lang="en-US" b="1" dirty="0"/>
        </a:p>
      </dgm:t>
    </dgm:pt>
    <dgm:pt modelId="{A6B39C6A-2BC8-4127-9267-52BD8D484D02}" type="parTrans" cxnId="{1E6335AA-2D7F-4D8A-B0B4-35A8E9DAF0C7}">
      <dgm:prSet/>
      <dgm:spPr/>
      <dgm:t>
        <a:bodyPr/>
        <a:lstStyle/>
        <a:p>
          <a:endParaRPr lang="en-US"/>
        </a:p>
      </dgm:t>
    </dgm:pt>
    <dgm:pt modelId="{6472D1D3-0FD5-4488-A8A5-2DD56AD30DA9}" type="sibTrans" cxnId="{1E6335AA-2D7F-4D8A-B0B4-35A8E9DAF0C7}">
      <dgm:prSet/>
      <dgm:spPr/>
      <dgm:t>
        <a:bodyPr/>
        <a:lstStyle/>
        <a:p>
          <a:endParaRPr lang="en-US"/>
        </a:p>
      </dgm:t>
    </dgm:pt>
    <dgm:pt modelId="{B02A096A-5D16-4690-8B4B-1576CA4F0A3F}">
      <dgm:prSet phldrT="[Text]" custT="1"/>
      <dgm:spPr/>
      <dgm:t>
        <a:bodyPr/>
        <a:lstStyle/>
        <a:p>
          <a:r>
            <a:rPr lang="en-US" sz="1400" b="1" dirty="0" smtClean="0"/>
            <a:t>2014 – 923 residents</a:t>
          </a:r>
          <a:endParaRPr lang="en-US" sz="1400" b="1" dirty="0"/>
        </a:p>
      </dgm:t>
    </dgm:pt>
    <dgm:pt modelId="{E748E102-BD7F-4F94-9114-909B636D0EC7}" type="parTrans" cxnId="{35134E8D-B13F-442F-B8C2-09ED45DFE7E9}">
      <dgm:prSet/>
      <dgm:spPr/>
      <dgm:t>
        <a:bodyPr/>
        <a:lstStyle/>
        <a:p>
          <a:endParaRPr lang="en-US"/>
        </a:p>
      </dgm:t>
    </dgm:pt>
    <dgm:pt modelId="{CBB431F6-4D19-403A-BE86-30EC2F4DC7B8}" type="sibTrans" cxnId="{35134E8D-B13F-442F-B8C2-09ED45DFE7E9}">
      <dgm:prSet/>
      <dgm:spPr/>
      <dgm:t>
        <a:bodyPr/>
        <a:lstStyle/>
        <a:p>
          <a:endParaRPr lang="en-US"/>
        </a:p>
      </dgm:t>
    </dgm:pt>
    <dgm:pt modelId="{E01F99AB-3503-4510-A11E-C6D2680F7497}">
      <dgm:prSet phldrT="[Text]" custT="1"/>
      <dgm:spPr/>
      <dgm:t>
        <a:bodyPr/>
        <a:lstStyle/>
        <a:p>
          <a:r>
            <a:rPr lang="en-US" sz="1400" b="1" dirty="0" smtClean="0"/>
            <a:t>2017 – 698 residents</a:t>
          </a:r>
          <a:endParaRPr lang="en-US" sz="1400" b="1" dirty="0"/>
        </a:p>
      </dgm:t>
    </dgm:pt>
    <dgm:pt modelId="{FFEB4C7B-9A93-405E-8A94-90918648C7C0}" type="parTrans" cxnId="{12C3AF98-516B-4476-8861-AEE247E1C9D7}">
      <dgm:prSet/>
      <dgm:spPr/>
      <dgm:t>
        <a:bodyPr/>
        <a:lstStyle/>
        <a:p>
          <a:endParaRPr lang="en-US"/>
        </a:p>
      </dgm:t>
    </dgm:pt>
    <dgm:pt modelId="{3527CC7A-ADA3-4FB3-AABE-B9734AB82C44}" type="sibTrans" cxnId="{12C3AF98-516B-4476-8861-AEE247E1C9D7}">
      <dgm:prSet/>
      <dgm:spPr/>
      <dgm:t>
        <a:bodyPr/>
        <a:lstStyle/>
        <a:p>
          <a:endParaRPr lang="en-US"/>
        </a:p>
      </dgm:t>
    </dgm:pt>
    <dgm:pt modelId="{6B74318A-A027-4622-9A26-811864491E75}">
      <dgm:prSet phldrT="[Text]"/>
      <dgm:spPr/>
      <dgm:t>
        <a:bodyPr/>
        <a:lstStyle/>
        <a:p>
          <a:r>
            <a:rPr lang="en-US" b="1" dirty="0" smtClean="0"/>
            <a:t>Temporary Transition (TDD) Waiver</a:t>
          </a:r>
          <a:endParaRPr lang="en-US" b="1" dirty="0"/>
        </a:p>
      </dgm:t>
    </dgm:pt>
    <dgm:pt modelId="{BD5F4CAC-0F73-46A7-AD54-E8C09C4E4FC0}" type="parTrans" cxnId="{6DA8E4DE-EF9B-448F-AC01-366690C91364}">
      <dgm:prSet/>
      <dgm:spPr/>
      <dgm:t>
        <a:bodyPr/>
        <a:lstStyle/>
        <a:p>
          <a:endParaRPr lang="en-US"/>
        </a:p>
      </dgm:t>
    </dgm:pt>
    <dgm:pt modelId="{EC3510CB-EC0E-44C1-958B-43FE3D8189CC}" type="sibTrans" cxnId="{6DA8E4DE-EF9B-448F-AC01-366690C91364}">
      <dgm:prSet/>
      <dgm:spPr/>
      <dgm:t>
        <a:bodyPr/>
        <a:lstStyle/>
        <a:p>
          <a:endParaRPr lang="en-US"/>
        </a:p>
      </dgm:t>
    </dgm:pt>
    <dgm:pt modelId="{2807DCE7-F489-46B2-B740-2E5D1B7256E2}">
      <dgm:prSet phldrT="[Text]" custT="1"/>
      <dgm:spPr/>
      <dgm:t>
        <a:bodyPr/>
        <a:lstStyle/>
        <a:p>
          <a:r>
            <a:rPr lang="en-US" sz="1400" b="1" dirty="0" smtClean="0"/>
            <a:t>2014 – 2,890 individuals</a:t>
          </a:r>
          <a:endParaRPr lang="en-US" sz="1400" b="1" dirty="0"/>
        </a:p>
      </dgm:t>
    </dgm:pt>
    <dgm:pt modelId="{5061B949-2076-496F-8B90-A9B4670AE7EF}" type="parTrans" cxnId="{66684489-A4D2-4411-8A09-051E8653A201}">
      <dgm:prSet/>
      <dgm:spPr/>
      <dgm:t>
        <a:bodyPr/>
        <a:lstStyle/>
        <a:p>
          <a:endParaRPr lang="en-US"/>
        </a:p>
      </dgm:t>
    </dgm:pt>
    <dgm:pt modelId="{A3A9595E-966B-4BFC-9813-3909831746A2}" type="sibTrans" cxnId="{66684489-A4D2-4411-8A09-051E8653A201}">
      <dgm:prSet/>
      <dgm:spPr/>
      <dgm:t>
        <a:bodyPr/>
        <a:lstStyle/>
        <a:p>
          <a:endParaRPr lang="en-US"/>
        </a:p>
      </dgm:t>
    </dgm:pt>
    <dgm:pt modelId="{60A162C9-1B49-4594-B7A5-1AEFDA936729}">
      <dgm:prSet phldrT="[Text]" custT="1"/>
      <dgm:spPr/>
      <dgm:t>
        <a:bodyPr/>
        <a:lstStyle/>
        <a:p>
          <a:r>
            <a:rPr lang="en-US" sz="1400" b="1" dirty="0" smtClean="0"/>
            <a:t>2017 – 0 individuals</a:t>
          </a:r>
          <a:endParaRPr lang="en-US" sz="1400" b="1" dirty="0"/>
        </a:p>
      </dgm:t>
    </dgm:pt>
    <dgm:pt modelId="{5652B7CC-E3FE-4461-AE64-3910DA14DCF9}" type="parTrans" cxnId="{6F81A218-8638-4BFD-B34B-25F87E5625F2}">
      <dgm:prSet/>
      <dgm:spPr/>
      <dgm:t>
        <a:bodyPr/>
        <a:lstStyle/>
        <a:p>
          <a:endParaRPr lang="en-US"/>
        </a:p>
      </dgm:t>
    </dgm:pt>
    <dgm:pt modelId="{8FEEAF56-FF16-4692-9FFC-8B8D1E1BE98F}" type="sibTrans" cxnId="{6F81A218-8638-4BFD-B34B-25F87E5625F2}">
      <dgm:prSet/>
      <dgm:spPr/>
      <dgm:t>
        <a:bodyPr/>
        <a:lstStyle/>
        <a:p>
          <a:endParaRPr lang="en-US"/>
        </a:p>
      </dgm:t>
    </dgm:pt>
    <dgm:pt modelId="{F12C53FC-758C-48FC-A975-94A9AF4904BA}">
      <dgm:prSet phldrT="[Text]"/>
      <dgm:spPr/>
      <dgm:t>
        <a:bodyPr/>
        <a:lstStyle/>
        <a:p>
          <a:r>
            <a:rPr lang="en-US" b="1" dirty="0" smtClean="0"/>
            <a:t>Private ICFs</a:t>
          </a:r>
          <a:endParaRPr lang="en-US" b="1" dirty="0"/>
        </a:p>
      </dgm:t>
    </dgm:pt>
    <dgm:pt modelId="{9DFBDFF5-BADF-4829-9061-9A2B91F288DF}" type="parTrans" cxnId="{46533CC5-CE34-4F11-9BA8-1D6B87321696}">
      <dgm:prSet/>
      <dgm:spPr/>
      <dgm:t>
        <a:bodyPr/>
        <a:lstStyle/>
        <a:p>
          <a:endParaRPr lang="en-US"/>
        </a:p>
      </dgm:t>
    </dgm:pt>
    <dgm:pt modelId="{CA5F2E51-237D-45D9-9870-60F83AEB542E}" type="sibTrans" cxnId="{46533CC5-CE34-4F11-9BA8-1D6B87321696}">
      <dgm:prSet/>
      <dgm:spPr/>
      <dgm:t>
        <a:bodyPr/>
        <a:lstStyle/>
        <a:p>
          <a:endParaRPr lang="en-US"/>
        </a:p>
      </dgm:t>
    </dgm:pt>
    <dgm:pt modelId="{4DD951B9-1A08-4908-8163-6825375BD192}">
      <dgm:prSet phldrT="[Text]"/>
      <dgm:spPr/>
      <dgm:t>
        <a:bodyPr/>
        <a:lstStyle/>
        <a:p>
          <a:r>
            <a:rPr lang="en-US" b="1" dirty="0" smtClean="0"/>
            <a:t>2014 – 5,598 residents</a:t>
          </a:r>
          <a:endParaRPr lang="en-US" dirty="0"/>
        </a:p>
      </dgm:t>
    </dgm:pt>
    <dgm:pt modelId="{904E3DDC-576A-4886-923C-5D672A4B6CA4}" type="parTrans" cxnId="{E0C15F47-80B4-4940-B4E1-B2309E1551F3}">
      <dgm:prSet/>
      <dgm:spPr/>
      <dgm:t>
        <a:bodyPr/>
        <a:lstStyle/>
        <a:p>
          <a:endParaRPr lang="en-US"/>
        </a:p>
      </dgm:t>
    </dgm:pt>
    <dgm:pt modelId="{C71E1896-18AC-4E5B-9055-00AAC16C9F5F}" type="sibTrans" cxnId="{E0C15F47-80B4-4940-B4E1-B2309E1551F3}">
      <dgm:prSet/>
      <dgm:spPr/>
      <dgm:t>
        <a:bodyPr/>
        <a:lstStyle/>
        <a:p>
          <a:endParaRPr lang="en-US"/>
        </a:p>
      </dgm:t>
    </dgm:pt>
    <dgm:pt modelId="{E57CAC41-F9C3-43E2-B420-B98A6F77B5DA}">
      <dgm:prSet phldrT="[Text]"/>
      <dgm:spPr/>
      <dgm:t>
        <a:bodyPr/>
        <a:lstStyle/>
        <a:p>
          <a:r>
            <a:rPr lang="en-US" b="1" dirty="0" smtClean="0"/>
            <a:t>Workshops and Facility-Based Day</a:t>
          </a:r>
          <a:endParaRPr lang="en-US" b="1" dirty="0"/>
        </a:p>
      </dgm:t>
    </dgm:pt>
    <dgm:pt modelId="{A10F0C6E-425D-4372-87DC-F2F979EA460C}" type="parTrans" cxnId="{8153C648-D468-47DD-AC42-7AC3540250F3}">
      <dgm:prSet/>
      <dgm:spPr/>
      <dgm:t>
        <a:bodyPr/>
        <a:lstStyle/>
        <a:p>
          <a:endParaRPr lang="en-US"/>
        </a:p>
      </dgm:t>
    </dgm:pt>
    <dgm:pt modelId="{7D78EF40-7835-43FB-8C65-912CC816FCEC}" type="sibTrans" cxnId="{8153C648-D468-47DD-AC42-7AC3540250F3}">
      <dgm:prSet/>
      <dgm:spPr/>
      <dgm:t>
        <a:bodyPr/>
        <a:lstStyle/>
        <a:p>
          <a:endParaRPr lang="en-US"/>
        </a:p>
      </dgm:t>
    </dgm:pt>
    <dgm:pt modelId="{3D114181-8C42-462E-BEC8-77968B9F0191}">
      <dgm:prSet phldrT="[Text]" custT="1"/>
      <dgm:spPr/>
      <dgm:t>
        <a:bodyPr/>
        <a:lstStyle/>
        <a:p>
          <a:r>
            <a:rPr lang="en-US" sz="1400" b="1" dirty="0" smtClean="0"/>
            <a:t>2014 – 23,300 individuals</a:t>
          </a:r>
          <a:endParaRPr lang="en-US" sz="1400" b="1" dirty="0"/>
        </a:p>
      </dgm:t>
    </dgm:pt>
    <dgm:pt modelId="{D8FC2BF8-2C72-4D8D-9A3E-9BEBE903E85D}" type="parTrans" cxnId="{05FE01D5-D0B7-4578-B3E4-3E7F6CB4903E}">
      <dgm:prSet/>
      <dgm:spPr/>
      <dgm:t>
        <a:bodyPr/>
        <a:lstStyle/>
        <a:p>
          <a:endParaRPr lang="en-US"/>
        </a:p>
      </dgm:t>
    </dgm:pt>
    <dgm:pt modelId="{A7233317-E836-4155-8F71-669F0F1303C7}" type="sibTrans" cxnId="{05FE01D5-D0B7-4578-B3E4-3E7F6CB4903E}">
      <dgm:prSet/>
      <dgm:spPr/>
      <dgm:t>
        <a:bodyPr/>
        <a:lstStyle/>
        <a:p>
          <a:endParaRPr lang="en-US"/>
        </a:p>
      </dgm:t>
    </dgm:pt>
    <dgm:pt modelId="{70A7BEE2-4A6B-4997-BC35-DD8ED3857057}">
      <dgm:prSet phldrT="[Text]" custT="1"/>
      <dgm:spPr/>
      <dgm:t>
        <a:bodyPr/>
        <a:lstStyle/>
        <a:p>
          <a:r>
            <a:rPr lang="en-US" sz="1400" b="1" dirty="0" smtClean="0"/>
            <a:t>2017 – 19,805 individuals</a:t>
          </a:r>
          <a:endParaRPr lang="en-US" sz="1400" b="1" dirty="0"/>
        </a:p>
      </dgm:t>
    </dgm:pt>
    <dgm:pt modelId="{19EF42C9-6C89-4E7E-B0BB-3382B2A1686E}" type="parTrans" cxnId="{E25033E5-0C57-46A4-B81E-2FC76A4A8B62}">
      <dgm:prSet/>
      <dgm:spPr/>
      <dgm:t>
        <a:bodyPr/>
        <a:lstStyle/>
        <a:p>
          <a:endParaRPr lang="en-US"/>
        </a:p>
      </dgm:t>
    </dgm:pt>
    <dgm:pt modelId="{DA1BD63D-343D-4AEC-8F4E-B9DE05C523EE}" type="sibTrans" cxnId="{E25033E5-0C57-46A4-B81E-2FC76A4A8B62}">
      <dgm:prSet/>
      <dgm:spPr/>
      <dgm:t>
        <a:bodyPr/>
        <a:lstStyle/>
        <a:p>
          <a:endParaRPr lang="en-US"/>
        </a:p>
      </dgm:t>
    </dgm:pt>
    <dgm:pt modelId="{477250FD-8587-45F2-9259-DEB831537774}">
      <dgm:prSet/>
      <dgm:spPr/>
      <dgm:t>
        <a:bodyPr/>
        <a:lstStyle/>
        <a:p>
          <a:r>
            <a:rPr lang="en-US" b="1" dirty="0" smtClean="0"/>
            <a:t>2017 – 5,300 residents</a:t>
          </a:r>
          <a:endParaRPr lang="en-US" b="1" dirty="0"/>
        </a:p>
      </dgm:t>
    </dgm:pt>
    <dgm:pt modelId="{556A7493-3CCF-47FF-B859-C15928EF30BD}" type="parTrans" cxnId="{91D579F7-2598-4A6C-8852-FB1B94343B33}">
      <dgm:prSet/>
      <dgm:spPr/>
      <dgm:t>
        <a:bodyPr/>
        <a:lstStyle/>
        <a:p>
          <a:endParaRPr lang="en-US"/>
        </a:p>
      </dgm:t>
    </dgm:pt>
    <dgm:pt modelId="{82D87C81-BB80-404B-986E-D1449594CFE8}" type="sibTrans" cxnId="{91D579F7-2598-4A6C-8852-FB1B94343B33}">
      <dgm:prSet/>
      <dgm:spPr/>
      <dgm:t>
        <a:bodyPr/>
        <a:lstStyle/>
        <a:p>
          <a:endParaRPr lang="en-US"/>
        </a:p>
      </dgm:t>
    </dgm:pt>
    <dgm:pt modelId="{B429368E-C697-4964-8274-1B15D47959E7}" type="pres">
      <dgm:prSet presAssocID="{1C466881-9E61-4847-878A-78DA70B1A8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D7880F-5E8C-4F43-BA5F-41952BAAD909}" type="pres">
      <dgm:prSet presAssocID="{29F6C395-CFA5-42EA-B7DC-4455399A7508}" presName="linNode" presStyleCnt="0"/>
      <dgm:spPr/>
    </dgm:pt>
    <dgm:pt modelId="{48BD546D-5A1E-43A9-9AEB-47B73043AAA7}" type="pres">
      <dgm:prSet presAssocID="{29F6C395-CFA5-42EA-B7DC-4455399A7508}" presName="parentText" presStyleLbl="node1" presStyleIdx="0" presStyleCnt="4" custScaleX="1422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C062E-CEB0-4F8B-8E42-9435D75A6F83}" type="pres">
      <dgm:prSet presAssocID="{29F6C395-CFA5-42EA-B7DC-4455399A7508}" presName="descendantText" presStyleLbl="alignAccFollowNode1" presStyleIdx="0" presStyleCnt="4" custScaleX="86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264EA-30A7-419F-BE05-C770E20E3273}" type="pres">
      <dgm:prSet presAssocID="{6472D1D3-0FD5-4488-A8A5-2DD56AD30DA9}" presName="sp" presStyleCnt="0"/>
      <dgm:spPr/>
    </dgm:pt>
    <dgm:pt modelId="{EB3AA436-92E2-4F76-B688-C3E6A11CD3A6}" type="pres">
      <dgm:prSet presAssocID="{6B74318A-A027-4622-9A26-811864491E75}" presName="linNode" presStyleCnt="0"/>
      <dgm:spPr/>
    </dgm:pt>
    <dgm:pt modelId="{02FDC364-F651-4A15-9472-C143EE67A3C7}" type="pres">
      <dgm:prSet presAssocID="{6B74318A-A027-4622-9A26-811864491E75}" presName="parentText" presStyleLbl="node1" presStyleIdx="1" presStyleCnt="4" custScaleX="1422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83ACE-2A8E-4ACC-BD7F-452D32A871CA}" type="pres">
      <dgm:prSet presAssocID="{6B74318A-A027-4622-9A26-811864491E75}" presName="descendantText" presStyleLbl="alignAccFollowNode1" presStyleIdx="1" presStyleCnt="4" custScaleX="86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B5BE2-096F-49B0-8956-BF26EC43CD40}" type="pres">
      <dgm:prSet presAssocID="{EC3510CB-EC0E-44C1-958B-43FE3D8189CC}" presName="sp" presStyleCnt="0"/>
      <dgm:spPr/>
    </dgm:pt>
    <dgm:pt modelId="{CA142026-C83D-4A4F-A47A-04E71611F665}" type="pres">
      <dgm:prSet presAssocID="{F12C53FC-758C-48FC-A975-94A9AF4904BA}" presName="linNode" presStyleCnt="0"/>
      <dgm:spPr/>
    </dgm:pt>
    <dgm:pt modelId="{F2801621-3BEA-40C6-AC65-89F46F8AC5BC}" type="pres">
      <dgm:prSet presAssocID="{F12C53FC-758C-48FC-A975-94A9AF4904BA}" presName="parentText" presStyleLbl="node1" presStyleIdx="2" presStyleCnt="4" custScaleX="1422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D5616-F9AF-464D-8598-3F8580963C52}" type="pres">
      <dgm:prSet presAssocID="{F12C53FC-758C-48FC-A975-94A9AF4904BA}" presName="descendantText" presStyleLbl="alignAccFollowNode1" presStyleIdx="2" presStyleCnt="4" custScaleX="86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66F0C-18A7-4B8D-889B-61D28E4351D1}" type="pres">
      <dgm:prSet presAssocID="{CA5F2E51-237D-45D9-9870-60F83AEB542E}" presName="sp" presStyleCnt="0"/>
      <dgm:spPr/>
    </dgm:pt>
    <dgm:pt modelId="{C3185E00-CDD4-401A-AF4B-626744E99D99}" type="pres">
      <dgm:prSet presAssocID="{E57CAC41-F9C3-43E2-B420-B98A6F77B5DA}" presName="linNode" presStyleCnt="0"/>
      <dgm:spPr/>
    </dgm:pt>
    <dgm:pt modelId="{F7952A83-FB9A-4921-B37F-4417E31006B6}" type="pres">
      <dgm:prSet presAssocID="{E57CAC41-F9C3-43E2-B420-B98A6F77B5DA}" presName="parentText" presStyleLbl="node1" presStyleIdx="3" presStyleCnt="4" custScaleX="1422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E5BC1-03D5-4E81-89A8-AB5EDA9D5080}" type="pres">
      <dgm:prSet presAssocID="{E57CAC41-F9C3-43E2-B420-B98A6F77B5DA}" presName="descendantText" presStyleLbl="alignAccFollowNode1" presStyleIdx="3" presStyleCnt="4" custScaleX="86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637414-1F5E-4540-AB6F-1075BB7E10F1}" type="presOf" srcId="{6B74318A-A027-4622-9A26-811864491E75}" destId="{02FDC364-F651-4A15-9472-C143EE67A3C7}" srcOrd="0" destOrd="0" presId="urn:microsoft.com/office/officeart/2005/8/layout/vList5"/>
    <dgm:cxn modelId="{D90AF653-3F7F-4BF8-9336-96AD802564C5}" type="presOf" srcId="{29F6C395-CFA5-42EA-B7DC-4455399A7508}" destId="{48BD546D-5A1E-43A9-9AEB-47B73043AAA7}" srcOrd="0" destOrd="0" presId="urn:microsoft.com/office/officeart/2005/8/layout/vList5"/>
    <dgm:cxn modelId="{1E6335AA-2D7F-4D8A-B0B4-35A8E9DAF0C7}" srcId="{1C466881-9E61-4847-878A-78DA70B1A877}" destId="{29F6C395-CFA5-42EA-B7DC-4455399A7508}" srcOrd="0" destOrd="0" parTransId="{A6B39C6A-2BC8-4127-9267-52BD8D484D02}" sibTransId="{6472D1D3-0FD5-4488-A8A5-2DD56AD30DA9}"/>
    <dgm:cxn modelId="{266615A0-0BA8-41DB-BD9C-CC3BD44BB3AC}" type="presOf" srcId="{477250FD-8587-45F2-9259-DEB831537774}" destId="{350D5616-F9AF-464D-8598-3F8580963C52}" srcOrd="0" destOrd="1" presId="urn:microsoft.com/office/officeart/2005/8/layout/vList5"/>
    <dgm:cxn modelId="{12C3AF98-516B-4476-8861-AEE247E1C9D7}" srcId="{29F6C395-CFA5-42EA-B7DC-4455399A7508}" destId="{E01F99AB-3503-4510-A11E-C6D2680F7497}" srcOrd="1" destOrd="0" parTransId="{FFEB4C7B-9A93-405E-8A94-90918648C7C0}" sibTransId="{3527CC7A-ADA3-4FB3-AABE-B9734AB82C44}"/>
    <dgm:cxn modelId="{8153C648-D468-47DD-AC42-7AC3540250F3}" srcId="{1C466881-9E61-4847-878A-78DA70B1A877}" destId="{E57CAC41-F9C3-43E2-B420-B98A6F77B5DA}" srcOrd="3" destOrd="0" parTransId="{A10F0C6E-425D-4372-87DC-F2F979EA460C}" sibTransId="{7D78EF40-7835-43FB-8C65-912CC816FCEC}"/>
    <dgm:cxn modelId="{E25033E5-0C57-46A4-B81E-2FC76A4A8B62}" srcId="{E57CAC41-F9C3-43E2-B420-B98A6F77B5DA}" destId="{70A7BEE2-4A6B-4997-BC35-DD8ED3857057}" srcOrd="1" destOrd="0" parTransId="{19EF42C9-6C89-4E7E-B0BB-3382B2A1686E}" sibTransId="{DA1BD63D-343D-4AEC-8F4E-B9DE05C523EE}"/>
    <dgm:cxn modelId="{76D74C50-8424-4779-8A12-582D7ACA8BB7}" type="presOf" srcId="{1C466881-9E61-4847-878A-78DA70B1A877}" destId="{B429368E-C697-4964-8274-1B15D47959E7}" srcOrd="0" destOrd="0" presId="urn:microsoft.com/office/officeart/2005/8/layout/vList5"/>
    <dgm:cxn modelId="{6F81A218-8638-4BFD-B34B-25F87E5625F2}" srcId="{6B74318A-A027-4622-9A26-811864491E75}" destId="{60A162C9-1B49-4594-B7A5-1AEFDA936729}" srcOrd="1" destOrd="0" parTransId="{5652B7CC-E3FE-4461-AE64-3910DA14DCF9}" sibTransId="{8FEEAF56-FF16-4692-9FFC-8B8D1E1BE98F}"/>
    <dgm:cxn modelId="{67F8064D-A9B9-4DB1-AA89-EC8235A09499}" type="presOf" srcId="{2807DCE7-F489-46B2-B740-2E5D1B7256E2}" destId="{E8283ACE-2A8E-4ACC-BD7F-452D32A871CA}" srcOrd="0" destOrd="0" presId="urn:microsoft.com/office/officeart/2005/8/layout/vList5"/>
    <dgm:cxn modelId="{E99674B6-E3CD-492A-8041-49827EB64216}" type="presOf" srcId="{60A162C9-1B49-4594-B7A5-1AEFDA936729}" destId="{E8283ACE-2A8E-4ACC-BD7F-452D32A871CA}" srcOrd="0" destOrd="1" presId="urn:microsoft.com/office/officeart/2005/8/layout/vList5"/>
    <dgm:cxn modelId="{46533CC5-CE34-4F11-9BA8-1D6B87321696}" srcId="{1C466881-9E61-4847-878A-78DA70B1A877}" destId="{F12C53FC-758C-48FC-A975-94A9AF4904BA}" srcOrd="2" destOrd="0" parTransId="{9DFBDFF5-BADF-4829-9061-9A2B91F288DF}" sibTransId="{CA5F2E51-237D-45D9-9870-60F83AEB542E}"/>
    <dgm:cxn modelId="{6993E785-EAB2-4D37-900C-978564BB2D17}" type="presOf" srcId="{E57CAC41-F9C3-43E2-B420-B98A6F77B5DA}" destId="{F7952A83-FB9A-4921-B37F-4417E31006B6}" srcOrd="0" destOrd="0" presId="urn:microsoft.com/office/officeart/2005/8/layout/vList5"/>
    <dgm:cxn modelId="{E0C15F47-80B4-4940-B4E1-B2309E1551F3}" srcId="{F12C53FC-758C-48FC-A975-94A9AF4904BA}" destId="{4DD951B9-1A08-4908-8163-6825375BD192}" srcOrd="0" destOrd="0" parTransId="{904E3DDC-576A-4886-923C-5D672A4B6CA4}" sibTransId="{C71E1896-18AC-4E5B-9055-00AAC16C9F5F}"/>
    <dgm:cxn modelId="{35134E8D-B13F-442F-B8C2-09ED45DFE7E9}" srcId="{29F6C395-CFA5-42EA-B7DC-4455399A7508}" destId="{B02A096A-5D16-4690-8B4B-1576CA4F0A3F}" srcOrd="0" destOrd="0" parTransId="{E748E102-BD7F-4F94-9114-909B636D0EC7}" sibTransId="{CBB431F6-4D19-403A-BE86-30EC2F4DC7B8}"/>
    <dgm:cxn modelId="{05FE01D5-D0B7-4578-B3E4-3E7F6CB4903E}" srcId="{E57CAC41-F9C3-43E2-B420-B98A6F77B5DA}" destId="{3D114181-8C42-462E-BEC8-77968B9F0191}" srcOrd="0" destOrd="0" parTransId="{D8FC2BF8-2C72-4D8D-9A3E-9BEBE903E85D}" sibTransId="{A7233317-E836-4155-8F71-669F0F1303C7}"/>
    <dgm:cxn modelId="{2EF24D39-ED5D-4AC1-A810-ACF405C2FFD6}" type="presOf" srcId="{B02A096A-5D16-4690-8B4B-1576CA4F0A3F}" destId="{781C062E-CEB0-4F8B-8E42-9435D75A6F83}" srcOrd="0" destOrd="0" presId="urn:microsoft.com/office/officeart/2005/8/layout/vList5"/>
    <dgm:cxn modelId="{66684489-A4D2-4411-8A09-051E8653A201}" srcId="{6B74318A-A027-4622-9A26-811864491E75}" destId="{2807DCE7-F489-46B2-B740-2E5D1B7256E2}" srcOrd="0" destOrd="0" parTransId="{5061B949-2076-496F-8B90-A9B4670AE7EF}" sibTransId="{A3A9595E-966B-4BFC-9813-3909831746A2}"/>
    <dgm:cxn modelId="{8D0EEB6F-B27A-4B15-8417-60C60BE5C0C0}" type="presOf" srcId="{4DD951B9-1A08-4908-8163-6825375BD192}" destId="{350D5616-F9AF-464D-8598-3F8580963C52}" srcOrd="0" destOrd="0" presId="urn:microsoft.com/office/officeart/2005/8/layout/vList5"/>
    <dgm:cxn modelId="{FEB3C8F3-F743-4A0B-8D69-7B4762D4041C}" type="presOf" srcId="{70A7BEE2-4A6B-4997-BC35-DD8ED3857057}" destId="{FFDE5BC1-03D5-4E81-89A8-AB5EDA9D5080}" srcOrd="0" destOrd="1" presId="urn:microsoft.com/office/officeart/2005/8/layout/vList5"/>
    <dgm:cxn modelId="{6DA8E4DE-EF9B-448F-AC01-366690C91364}" srcId="{1C466881-9E61-4847-878A-78DA70B1A877}" destId="{6B74318A-A027-4622-9A26-811864491E75}" srcOrd="1" destOrd="0" parTransId="{BD5F4CAC-0F73-46A7-AD54-E8C09C4E4FC0}" sibTransId="{EC3510CB-EC0E-44C1-958B-43FE3D8189CC}"/>
    <dgm:cxn modelId="{55040BD1-220F-4E09-9776-E4811B67C81B}" type="presOf" srcId="{F12C53FC-758C-48FC-A975-94A9AF4904BA}" destId="{F2801621-3BEA-40C6-AC65-89F46F8AC5BC}" srcOrd="0" destOrd="0" presId="urn:microsoft.com/office/officeart/2005/8/layout/vList5"/>
    <dgm:cxn modelId="{086C130B-A926-4BE9-8E0E-1B9EAE16833C}" type="presOf" srcId="{E01F99AB-3503-4510-A11E-C6D2680F7497}" destId="{781C062E-CEB0-4F8B-8E42-9435D75A6F83}" srcOrd="0" destOrd="1" presId="urn:microsoft.com/office/officeart/2005/8/layout/vList5"/>
    <dgm:cxn modelId="{91D579F7-2598-4A6C-8852-FB1B94343B33}" srcId="{F12C53FC-758C-48FC-A975-94A9AF4904BA}" destId="{477250FD-8587-45F2-9259-DEB831537774}" srcOrd="1" destOrd="0" parTransId="{556A7493-3CCF-47FF-B859-C15928EF30BD}" sibTransId="{82D87C81-BB80-404B-986E-D1449594CFE8}"/>
    <dgm:cxn modelId="{08BDB8BF-ED2F-47CD-B003-EC50463B604B}" type="presOf" srcId="{3D114181-8C42-462E-BEC8-77968B9F0191}" destId="{FFDE5BC1-03D5-4E81-89A8-AB5EDA9D5080}" srcOrd="0" destOrd="0" presId="urn:microsoft.com/office/officeart/2005/8/layout/vList5"/>
    <dgm:cxn modelId="{A796A234-585E-404A-902E-04E56BBBC6D5}" type="presParOf" srcId="{B429368E-C697-4964-8274-1B15D47959E7}" destId="{77D7880F-5E8C-4F43-BA5F-41952BAAD909}" srcOrd="0" destOrd="0" presId="urn:microsoft.com/office/officeart/2005/8/layout/vList5"/>
    <dgm:cxn modelId="{DEC3D863-204E-423F-826C-3E61776EB93C}" type="presParOf" srcId="{77D7880F-5E8C-4F43-BA5F-41952BAAD909}" destId="{48BD546D-5A1E-43A9-9AEB-47B73043AAA7}" srcOrd="0" destOrd="0" presId="urn:microsoft.com/office/officeart/2005/8/layout/vList5"/>
    <dgm:cxn modelId="{5A361AE6-0BA5-4C71-92C7-6EF7DC7D9D44}" type="presParOf" srcId="{77D7880F-5E8C-4F43-BA5F-41952BAAD909}" destId="{781C062E-CEB0-4F8B-8E42-9435D75A6F83}" srcOrd="1" destOrd="0" presId="urn:microsoft.com/office/officeart/2005/8/layout/vList5"/>
    <dgm:cxn modelId="{2384B74E-9223-4376-B450-68D3064C2DD1}" type="presParOf" srcId="{B429368E-C697-4964-8274-1B15D47959E7}" destId="{A85264EA-30A7-419F-BE05-C770E20E3273}" srcOrd="1" destOrd="0" presId="urn:microsoft.com/office/officeart/2005/8/layout/vList5"/>
    <dgm:cxn modelId="{FE2D7D5C-3128-4388-AA20-78F4ACB9EF5D}" type="presParOf" srcId="{B429368E-C697-4964-8274-1B15D47959E7}" destId="{EB3AA436-92E2-4F76-B688-C3E6A11CD3A6}" srcOrd="2" destOrd="0" presId="urn:microsoft.com/office/officeart/2005/8/layout/vList5"/>
    <dgm:cxn modelId="{D98E7212-E400-487C-9A84-E721D1BC9049}" type="presParOf" srcId="{EB3AA436-92E2-4F76-B688-C3E6A11CD3A6}" destId="{02FDC364-F651-4A15-9472-C143EE67A3C7}" srcOrd="0" destOrd="0" presId="urn:microsoft.com/office/officeart/2005/8/layout/vList5"/>
    <dgm:cxn modelId="{0C962953-24C3-4A34-9061-63FAC95CEFD5}" type="presParOf" srcId="{EB3AA436-92E2-4F76-B688-C3E6A11CD3A6}" destId="{E8283ACE-2A8E-4ACC-BD7F-452D32A871CA}" srcOrd="1" destOrd="0" presId="urn:microsoft.com/office/officeart/2005/8/layout/vList5"/>
    <dgm:cxn modelId="{8C610058-AD21-4822-81E0-84199714BC89}" type="presParOf" srcId="{B429368E-C697-4964-8274-1B15D47959E7}" destId="{64AB5BE2-096F-49B0-8956-BF26EC43CD40}" srcOrd="3" destOrd="0" presId="urn:microsoft.com/office/officeart/2005/8/layout/vList5"/>
    <dgm:cxn modelId="{3381D9DE-7DAD-4E7A-9511-D601F82E06C4}" type="presParOf" srcId="{B429368E-C697-4964-8274-1B15D47959E7}" destId="{CA142026-C83D-4A4F-A47A-04E71611F665}" srcOrd="4" destOrd="0" presId="urn:microsoft.com/office/officeart/2005/8/layout/vList5"/>
    <dgm:cxn modelId="{4C20DAD8-C19F-4EDA-845B-0DBF59DA1714}" type="presParOf" srcId="{CA142026-C83D-4A4F-A47A-04E71611F665}" destId="{F2801621-3BEA-40C6-AC65-89F46F8AC5BC}" srcOrd="0" destOrd="0" presId="urn:microsoft.com/office/officeart/2005/8/layout/vList5"/>
    <dgm:cxn modelId="{4FA4E188-71D5-4804-B6DA-C9A67FE2236D}" type="presParOf" srcId="{CA142026-C83D-4A4F-A47A-04E71611F665}" destId="{350D5616-F9AF-464D-8598-3F8580963C52}" srcOrd="1" destOrd="0" presId="urn:microsoft.com/office/officeart/2005/8/layout/vList5"/>
    <dgm:cxn modelId="{EB0F8B12-799B-46A8-8F8E-EFD39758C083}" type="presParOf" srcId="{B429368E-C697-4964-8274-1B15D47959E7}" destId="{F0766F0C-18A7-4B8D-889B-61D28E4351D1}" srcOrd="5" destOrd="0" presId="urn:microsoft.com/office/officeart/2005/8/layout/vList5"/>
    <dgm:cxn modelId="{50CBB8F2-56F5-49A6-84AB-8FBA019629C2}" type="presParOf" srcId="{B429368E-C697-4964-8274-1B15D47959E7}" destId="{C3185E00-CDD4-401A-AF4B-626744E99D99}" srcOrd="6" destOrd="0" presId="urn:microsoft.com/office/officeart/2005/8/layout/vList5"/>
    <dgm:cxn modelId="{BEC98BDA-B3AB-47F3-A784-AF41A1C6173F}" type="presParOf" srcId="{C3185E00-CDD4-401A-AF4B-626744E99D99}" destId="{F7952A83-FB9A-4921-B37F-4417E31006B6}" srcOrd="0" destOrd="0" presId="urn:microsoft.com/office/officeart/2005/8/layout/vList5"/>
    <dgm:cxn modelId="{3EAEA159-6ACB-4650-83CB-72E58EBC2802}" type="presParOf" srcId="{C3185E00-CDD4-401A-AF4B-626744E99D99}" destId="{FFDE5BC1-03D5-4E81-89A8-AB5EDA9D50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466881-9E61-4847-878A-78DA70B1A87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F6C395-CFA5-42EA-B7DC-4455399A7508}">
      <dgm:prSet phldrT="[Text]"/>
      <dgm:spPr/>
      <dgm:t>
        <a:bodyPr/>
        <a:lstStyle/>
        <a:p>
          <a:r>
            <a:rPr lang="en-US" b="1" dirty="0" smtClean="0"/>
            <a:t>Supported Employment/ Integrated Day Services</a:t>
          </a:r>
          <a:endParaRPr lang="en-US" b="1" dirty="0"/>
        </a:p>
      </dgm:t>
    </dgm:pt>
    <dgm:pt modelId="{A6B39C6A-2BC8-4127-9267-52BD8D484D02}" type="parTrans" cxnId="{1E6335AA-2D7F-4D8A-B0B4-35A8E9DAF0C7}">
      <dgm:prSet/>
      <dgm:spPr/>
      <dgm:t>
        <a:bodyPr/>
        <a:lstStyle/>
        <a:p>
          <a:endParaRPr lang="en-US"/>
        </a:p>
      </dgm:t>
    </dgm:pt>
    <dgm:pt modelId="{6472D1D3-0FD5-4488-A8A5-2DD56AD30DA9}" type="sibTrans" cxnId="{1E6335AA-2D7F-4D8A-B0B4-35A8E9DAF0C7}">
      <dgm:prSet/>
      <dgm:spPr/>
      <dgm:t>
        <a:bodyPr/>
        <a:lstStyle/>
        <a:p>
          <a:endParaRPr lang="en-US"/>
        </a:p>
      </dgm:t>
    </dgm:pt>
    <dgm:pt modelId="{B02A096A-5D16-4690-8B4B-1576CA4F0A3F}">
      <dgm:prSet phldrT="[Text]" custT="1"/>
      <dgm:spPr/>
      <dgm:t>
        <a:bodyPr/>
        <a:lstStyle/>
        <a:p>
          <a:r>
            <a:rPr lang="en-US" sz="1400" b="1" dirty="0" smtClean="0"/>
            <a:t>2014 – 8,100 individuals</a:t>
          </a:r>
          <a:endParaRPr lang="en-US" sz="1400" b="1" dirty="0"/>
        </a:p>
      </dgm:t>
    </dgm:pt>
    <dgm:pt modelId="{E748E102-BD7F-4F94-9114-909B636D0EC7}" type="parTrans" cxnId="{35134E8D-B13F-442F-B8C2-09ED45DFE7E9}">
      <dgm:prSet/>
      <dgm:spPr/>
      <dgm:t>
        <a:bodyPr/>
        <a:lstStyle/>
        <a:p>
          <a:endParaRPr lang="en-US"/>
        </a:p>
      </dgm:t>
    </dgm:pt>
    <dgm:pt modelId="{CBB431F6-4D19-403A-BE86-30EC2F4DC7B8}" type="sibTrans" cxnId="{35134E8D-B13F-442F-B8C2-09ED45DFE7E9}">
      <dgm:prSet/>
      <dgm:spPr/>
      <dgm:t>
        <a:bodyPr/>
        <a:lstStyle/>
        <a:p>
          <a:endParaRPr lang="en-US"/>
        </a:p>
      </dgm:t>
    </dgm:pt>
    <dgm:pt modelId="{E01F99AB-3503-4510-A11E-C6D2680F7497}">
      <dgm:prSet phldrT="[Text]" custT="1"/>
      <dgm:spPr/>
      <dgm:t>
        <a:bodyPr/>
        <a:lstStyle/>
        <a:p>
          <a:r>
            <a:rPr lang="en-US" sz="1400" b="1" dirty="0" smtClean="0"/>
            <a:t>2017 – 14,195 individuals</a:t>
          </a:r>
          <a:endParaRPr lang="en-US" sz="1400" b="1" dirty="0"/>
        </a:p>
      </dgm:t>
    </dgm:pt>
    <dgm:pt modelId="{FFEB4C7B-9A93-405E-8A94-90918648C7C0}" type="parTrans" cxnId="{12C3AF98-516B-4476-8861-AEE247E1C9D7}">
      <dgm:prSet/>
      <dgm:spPr/>
      <dgm:t>
        <a:bodyPr/>
        <a:lstStyle/>
        <a:p>
          <a:endParaRPr lang="en-US"/>
        </a:p>
      </dgm:t>
    </dgm:pt>
    <dgm:pt modelId="{3527CC7A-ADA3-4FB3-AABE-B9734AB82C44}" type="sibTrans" cxnId="{12C3AF98-516B-4476-8861-AEE247E1C9D7}">
      <dgm:prSet/>
      <dgm:spPr/>
      <dgm:t>
        <a:bodyPr/>
        <a:lstStyle/>
        <a:p>
          <a:endParaRPr lang="en-US"/>
        </a:p>
      </dgm:t>
    </dgm:pt>
    <dgm:pt modelId="{F12C53FC-758C-48FC-A975-94A9AF4904BA}">
      <dgm:prSet phldrT="[Text]"/>
      <dgm:spPr/>
      <dgm:t>
        <a:bodyPr/>
        <a:lstStyle/>
        <a:p>
          <a:r>
            <a:rPr lang="en-US" b="1" dirty="0" smtClean="0"/>
            <a:t>Comprehensive Individual Options (IO) Waiver</a:t>
          </a:r>
          <a:endParaRPr lang="en-US" b="1" dirty="0"/>
        </a:p>
      </dgm:t>
    </dgm:pt>
    <dgm:pt modelId="{9DFBDFF5-BADF-4829-9061-9A2B91F288DF}" type="parTrans" cxnId="{46533CC5-CE34-4F11-9BA8-1D6B87321696}">
      <dgm:prSet/>
      <dgm:spPr/>
      <dgm:t>
        <a:bodyPr/>
        <a:lstStyle/>
        <a:p>
          <a:endParaRPr lang="en-US"/>
        </a:p>
      </dgm:t>
    </dgm:pt>
    <dgm:pt modelId="{CA5F2E51-237D-45D9-9870-60F83AEB542E}" type="sibTrans" cxnId="{46533CC5-CE34-4F11-9BA8-1D6B87321696}">
      <dgm:prSet/>
      <dgm:spPr/>
      <dgm:t>
        <a:bodyPr/>
        <a:lstStyle/>
        <a:p>
          <a:endParaRPr lang="en-US"/>
        </a:p>
      </dgm:t>
    </dgm:pt>
    <dgm:pt modelId="{4DD951B9-1A08-4908-8163-6825375BD192}">
      <dgm:prSet phldrT="[Text]"/>
      <dgm:spPr/>
      <dgm:t>
        <a:bodyPr/>
        <a:lstStyle/>
        <a:p>
          <a:r>
            <a:rPr lang="en-US" b="1" dirty="0" smtClean="0"/>
            <a:t>2014 – 18,900 individuals</a:t>
          </a:r>
          <a:endParaRPr lang="en-US" dirty="0"/>
        </a:p>
      </dgm:t>
    </dgm:pt>
    <dgm:pt modelId="{904E3DDC-576A-4886-923C-5D672A4B6CA4}" type="parTrans" cxnId="{E0C15F47-80B4-4940-B4E1-B2309E1551F3}">
      <dgm:prSet/>
      <dgm:spPr/>
      <dgm:t>
        <a:bodyPr/>
        <a:lstStyle/>
        <a:p>
          <a:endParaRPr lang="en-US"/>
        </a:p>
      </dgm:t>
    </dgm:pt>
    <dgm:pt modelId="{C71E1896-18AC-4E5B-9055-00AAC16C9F5F}" type="sibTrans" cxnId="{E0C15F47-80B4-4940-B4E1-B2309E1551F3}">
      <dgm:prSet/>
      <dgm:spPr/>
      <dgm:t>
        <a:bodyPr/>
        <a:lstStyle/>
        <a:p>
          <a:endParaRPr lang="en-US"/>
        </a:p>
      </dgm:t>
    </dgm:pt>
    <dgm:pt modelId="{E57CAC41-F9C3-43E2-B420-B98A6F77B5DA}">
      <dgm:prSet phldrT="[Text]"/>
      <dgm:spPr/>
      <dgm:t>
        <a:bodyPr/>
        <a:lstStyle/>
        <a:p>
          <a:r>
            <a:rPr lang="en-US" b="1" dirty="0" smtClean="0"/>
            <a:t>State-Funded SELF Waiver</a:t>
          </a:r>
          <a:endParaRPr lang="en-US" b="1" dirty="0"/>
        </a:p>
      </dgm:t>
    </dgm:pt>
    <dgm:pt modelId="{A10F0C6E-425D-4372-87DC-F2F979EA460C}" type="parTrans" cxnId="{8153C648-D468-47DD-AC42-7AC3540250F3}">
      <dgm:prSet/>
      <dgm:spPr/>
      <dgm:t>
        <a:bodyPr/>
        <a:lstStyle/>
        <a:p>
          <a:endParaRPr lang="en-US"/>
        </a:p>
      </dgm:t>
    </dgm:pt>
    <dgm:pt modelId="{7D78EF40-7835-43FB-8C65-912CC816FCEC}" type="sibTrans" cxnId="{8153C648-D468-47DD-AC42-7AC3540250F3}">
      <dgm:prSet/>
      <dgm:spPr/>
      <dgm:t>
        <a:bodyPr/>
        <a:lstStyle/>
        <a:p>
          <a:endParaRPr lang="en-US"/>
        </a:p>
      </dgm:t>
    </dgm:pt>
    <dgm:pt modelId="{3D114181-8C42-462E-BEC8-77968B9F0191}">
      <dgm:prSet phldrT="[Text]" custT="1"/>
      <dgm:spPr/>
      <dgm:t>
        <a:bodyPr/>
        <a:lstStyle/>
        <a:p>
          <a:r>
            <a:rPr lang="en-US" sz="1400" b="1" dirty="0" smtClean="0"/>
            <a:t>2014 – 400 individuals</a:t>
          </a:r>
          <a:endParaRPr lang="en-US" sz="1400" b="1" dirty="0"/>
        </a:p>
      </dgm:t>
    </dgm:pt>
    <dgm:pt modelId="{D8FC2BF8-2C72-4D8D-9A3E-9BEBE903E85D}" type="parTrans" cxnId="{05FE01D5-D0B7-4578-B3E4-3E7F6CB4903E}">
      <dgm:prSet/>
      <dgm:spPr/>
      <dgm:t>
        <a:bodyPr/>
        <a:lstStyle/>
        <a:p>
          <a:endParaRPr lang="en-US"/>
        </a:p>
      </dgm:t>
    </dgm:pt>
    <dgm:pt modelId="{A7233317-E836-4155-8F71-669F0F1303C7}" type="sibTrans" cxnId="{05FE01D5-D0B7-4578-B3E4-3E7F6CB4903E}">
      <dgm:prSet/>
      <dgm:spPr/>
      <dgm:t>
        <a:bodyPr/>
        <a:lstStyle/>
        <a:p>
          <a:endParaRPr lang="en-US"/>
        </a:p>
      </dgm:t>
    </dgm:pt>
    <dgm:pt modelId="{70A7BEE2-4A6B-4997-BC35-DD8ED3857057}">
      <dgm:prSet phldrT="[Text]" custT="1"/>
      <dgm:spPr/>
      <dgm:t>
        <a:bodyPr/>
        <a:lstStyle/>
        <a:p>
          <a:r>
            <a:rPr lang="en-US" sz="1400" b="1" dirty="0" smtClean="0"/>
            <a:t>2017 – 1,400 individuals</a:t>
          </a:r>
          <a:endParaRPr lang="en-US" sz="1400" b="1" dirty="0"/>
        </a:p>
      </dgm:t>
    </dgm:pt>
    <dgm:pt modelId="{19EF42C9-6C89-4E7E-B0BB-3382B2A1686E}" type="parTrans" cxnId="{E25033E5-0C57-46A4-B81E-2FC76A4A8B62}">
      <dgm:prSet/>
      <dgm:spPr/>
      <dgm:t>
        <a:bodyPr/>
        <a:lstStyle/>
        <a:p>
          <a:endParaRPr lang="en-US"/>
        </a:p>
      </dgm:t>
    </dgm:pt>
    <dgm:pt modelId="{DA1BD63D-343D-4AEC-8F4E-B9DE05C523EE}" type="sibTrans" cxnId="{E25033E5-0C57-46A4-B81E-2FC76A4A8B62}">
      <dgm:prSet/>
      <dgm:spPr/>
      <dgm:t>
        <a:bodyPr/>
        <a:lstStyle/>
        <a:p>
          <a:endParaRPr lang="en-US"/>
        </a:p>
      </dgm:t>
    </dgm:pt>
    <dgm:pt modelId="{477250FD-8587-45F2-9259-DEB831537774}">
      <dgm:prSet/>
      <dgm:spPr/>
      <dgm:t>
        <a:bodyPr/>
        <a:lstStyle/>
        <a:p>
          <a:r>
            <a:rPr lang="en-US" b="1" dirty="0" smtClean="0"/>
            <a:t>2017 – 23,790 individuals</a:t>
          </a:r>
          <a:endParaRPr lang="en-US" b="1" dirty="0"/>
        </a:p>
      </dgm:t>
    </dgm:pt>
    <dgm:pt modelId="{556A7493-3CCF-47FF-B859-C15928EF30BD}" type="parTrans" cxnId="{91D579F7-2598-4A6C-8852-FB1B94343B33}">
      <dgm:prSet/>
      <dgm:spPr/>
      <dgm:t>
        <a:bodyPr/>
        <a:lstStyle/>
        <a:p>
          <a:endParaRPr lang="en-US"/>
        </a:p>
      </dgm:t>
    </dgm:pt>
    <dgm:pt modelId="{82D87C81-BB80-404B-986E-D1449594CFE8}" type="sibTrans" cxnId="{91D579F7-2598-4A6C-8852-FB1B94343B33}">
      <dgm:prSet/>
      <dgm:spPr/>
      <dgm:t>
        <a:bodyPr/>
        <a:lstStyle/>
        <a:p>
          <a:endParaRPr lang="en-US"/>
        </a:p>
      </dgm:t>
    </dgm:pt>
    <dgm:pt modelId="{B429368E-C697-4964-8274-1B15D47959E7}" type="pres">
      <dgm:prSet presAssocID="{1C466881-9E61-4847-878A-78DA70B1A8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D7880F-5E8C-4F43-BA5F-41952BAAD909}" type="pres">
      <dgm:prSet presAssocID="{29F6C395-CFA5-42EA-B7DC-4455399A7508}" presName="linNode" presStyleCnt="0"/>
      <dgm:spPr/>
    </dgm:pt>
    <dgm:pt modelId="{48BD546D-5A1E-43A9-9AEB-47B73043AAA7}" type="pres">
      <dgm:prSet presAssocID="{29F6C395-CFA5-42EA-B7DC-4455399A7508}" presName="parentText" presStyleLbl="node1" presStyleIdx="0" presStyleCnt="3" custScaleX="1422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C062E-CEB0-4F8B-8E42-9435D75A6F83}" type="pres">
      <dgm:prSet presAssocID="{29F6C395-CFA5-42EA-B7DC-4455399A7508}" presName="descendantText" presStyleLbl="alignAccFollowNode1" presStyleIdx="0" presStyleCnt="3" custScaleX="86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264EA-30A7-419F-BE05-C770E20E3273}" type="pres">
      <dgm:prSet presAssocID="{6472D1D3-0FD5-4488-A8A5-2DD56AD30DA9}" presName="sp" presStyleCnt="0"/>
      <dgm:spPr/>
    </dgm:pt>
    <dgm:pt modelId="{CA142026-C83D-4A4F-A47A-04E71611F665}" type="pres">
      <dgm:prSet presAssocID="{F12C53FC-758C-48FC-A975-94A9AF4904BA}" presName="linNode" presStyleCnt="0"/>
      <dgm:spPr/>
    </dgm:pt>
    <dgm:pt modelId="{F2801621-3BEA-40C6-AC65-89F46F8AC5BC}" type="pres">
      <dgm:prSet presAssocID="{F12C53FC-758C-48FC-A975-94A9AF4904BA}" presName="parentText" presStyleLbl="node1" presStyleIdx="1" presStyleCnt="3" custScaleX="1422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D5616-F9AF-464D-8598-3F8580963C52}" type="pres">
      <dgm:prSet presAssocID="{F12C53FC-758C-48FC-A975-94A9AF4904BA}" presName="descendantText" presStyleLbl="alignAccFollowNode1" presStyleIdx="1" presStyleCnt="3" custScaleX="86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66F0C-18A7-4B8D-889B-61D28E4351D1}" type="pres">
      <dgm:prSet presAssocID="{CA5F2E51-237D-45D9-9870-60F83AEB542E}" presName="sp" presStyleCnt="0"/>
      <dgm:spPr/>
    </dgm:pt>
    <dgm:pt modelId="{C3185E00-CDD4-401A-AF4B-626744E99D99}" type="pres">
      <dgm:prSet presAssocID="{E57CAC41-F9C3-43E2-B420-B98A6F77B5DA}" presName="linNode" presStyleCnt="0"/>
      <dgm:spPr/>
    </dgm:pt>
    <dgm:pt modelId="{F7952A83-FB9A-4921-B37F-4417E31006B6}" type="pres">
      <dgm:prSet presAssocID="{E57CAC41-F9C3-43E2-B420-B98A6F77B5DA}" presName="parentText" presStyleLbl="node1" presStyleIdx="2" presStyleCnt="3" custScaleX="1422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E5BC1-03D5-4E81-89A8-AB5EDA9D5080}" type="pres">
      <dgm:prSet presAssocID="{E57CAC41-F9C3-43E2-B420-B98A6F77B5DA}" presName="descendantText" presStyleLbl="alignAccFollowNode1" presStyleIdx="2" presStyleCnt="3" custScaleX="86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700901-2D2B-4A77-A0EA-0F9550072F8C}" type="presOf" srcId="{B02A096A-5D16-4690-8B4B-1576CA4F0A3F}" destId="{781C062E-CEB0-4F8B-8E42-9435D75A6F83}" srcOrd="0" destOrd="0" presId="urn:microsoft.com/office/officeart/2005/8/layout/vList5"/>
    <dgm:cxn modelId="{1E6335AA-2D7F-4D8A-B0B4-35A8E9DAF0C7}" srcId="{1C466881-9E61-4847-878A-78DA70B1A877}" destId="{29F6C395-CFA5-42EA-B7DC-4455399A7508}" srcOrd="0" destOrd="0" parTransId="{A6B39C6A-2BC8-4127-9267-52BD8D484D02}" sibTransId="{6472D1D3-0FD5-4488-A8A5-2DD56AD30DA9}"/>
    <dgm:cxn modelId="{12C3AF98-516B-4476-8861-AEE247E1C9D7}" srcId="{29F6C395-CFA5-42EA-B7DC-4455399A7508}" destId="{E01F99AB-3503-4510-A11E-C6D2680F7497}" srcOrd="1" destOrd="0" parTransId="{FFEB4C7B-9A93-405E-8A94-90918648C7C0}" sibTransId="{3527CC7A-ADA3-4FB3-AABE-B9734AB82C44}"/>
    <dgm:cxn modelId="{8153C648-D468-47DD-AC42-7AC3540250F3}" srcId="{1C466881-9E61-4847-878A-78DA70B1A877}" destId="{E57CAC41-F9C3-43E2-B420-B98A6F77B5DA}" srcOrd="2" destOrd="0" parTransId="{A10F0C6E-425D-4372-87DC-F2F979EA460C}" sibTransId="{7D78EF40-7835-43FB-8C65-912CC816FCEC}"/>
    <dgm:cxn modelId="{577C8481-5F48-4A6E-B794-59B72977AD94}" type="presOf" srcId="{4DD951B9-1A08-4908-8163-6825375BD192}" destId="{350D5616-F9AF-464D-8598-3F8580963C52}" srcOrd="0" destOrd="0" presId="urn:microsoft.com/office/officeart/2005/8/layout/vList5"/>
    <dgm:cxn modelId="{7F8560AD-573F-434D-A48B-835628FDCB67}" type="presOf" srcId="{3D114181-8C42-462E-BEC8-77968B9F0191}" destId="{FFDE5BC1-03D5-4E81-89A8-AB5EDA9D5080}" srcOrd="0" destOrd="0" presId="urn:microsoft.com/office/officeart/2005/8/layout/vList5"/>
    <dgm:cxn modelId="{E25033E5-0C57-46A4-B81E-2FC76A4A8B62}" srcId="{E57CAC41-F9C3-43E2-B420-B98A6F77B5DA}" destId="{70A7BEE2-4A6B-4997-BC35-DD8ED3857057}" srcOrd="1" destOrd="0" parTransId="{19EF42C9-6C89-4E7E-B0BB-3382B2A1686E}" sibTransId="{DA1BD63D-343D-4AEC-8F4E-B9DE05C523EE}"/>
    <dgm:cxn modelId="{91F3847E-6D41-4097-8B1F-341A58BD4D7E}" type="presOf" srcId="{477250FD-8587-45F2-9259-DEB831537774}" destId="{350D5616-F9AF-464D-8598-3F8580963C52}" srcOrd="0" destOrd="1" presId="urn:microsoft.com/office/officeart/2005/8/layout/vList5"/>
    <dgm:cxn modelId="{46533CC5-CE34-4F11-9BA8-1D6B87321696}" srcId="{1C466881-9E61-4847-878A-78DA70B1A877}" destId="{F12C53FC-758C-48FC-A975-94A9AF4904BA}" srcOrd="1" destOrd="0" parTransId="{9DFBDFF5-BADF-4829-9061-9A2B91F288DF}" sibTransId="{CA5F2E51-237D-45D9-9870-60F83AEB542E}"/>
    <dgm:cxn modelId="{E0C15F47-80B4-4940-B4E1-B2309E1551F3}" srcId="{F12C53FC-758C-48FC-A975-94A9AF4904BA}" destId="{4DD951B9-1A08-4908-8163-6825375BD192}" srcOrd="0" destOrd="0" parTransId="{904E3DDC-576A-4886-923C-5D672A4B6CA4}" sibTransId="{C71E1896-18AC-4E5B-9055-00AAC16C9F5F}"/>
    <dgm:cxn modelId="{35134E8D-B13F-442F-B8C2-09ED45DFE7E9}" srcId="{29F6C395-CFA5-42EA-B7DC-4455399A7508}" destId="{B02A096A-5D16-4690-8B4B-1576CA4F0A3F}" srcOrd="0" destOrd="0" parTransId="{E748E102-BD7F-4F94-9114-909B636D0EC7}" sibTransId="{CBB431F6-4D19-403A-BE86-30EC2F4DC7B8}"/>
    <dgm:cxn modelId="{05FE01D5-D0B7-4578-B3E4-3E7F6CB4903E}" srcId="{E57CAC41-F9C3-43E2-B420-B98A6F77B5DA}" destId="{3D114181-8C42-462E-BEC8-77968B9F0191}" srcOrd="0" destOrd="0" parTransId="{D8FC2BF8-2C72-4D8D-9A3E-9BEBE903E85D}" sibTransId="{A7233317-E836-4155-8F71-669F0F1303C7}"/>
    <dgm:cxn modelId="{62A20E3E-4280-4E67-BBB1-860AF9127F7D}" type="presOf" srcId="{70A7BEE2-4A6B-4997-BC35-DD8ED3857057}" destId="{FFDE5BC1-03D5-4E81-89A8-AB5EDA9D5080}" srcOrd="0" destOrd="1" presId="urn:microsoft.com/office/officeart/2005/8/layout/vList5"/>
    <dgm:cxn modelId="{022735D4-44D9-4890-9670-CF46AA0D0504}" type="presOf" srcId="{E01F99AB-3503-4510-A11E-C6D2680F7497}" destId="{781C062E-CEB0-4F8B-8E42-9435D75A6F83}" srcOrd="0" destOrd="1" presId="urn:microsoft.com/office/officeart/2005/8/layout/vList5"/>
    <dgm:cxn modelId="{2C0512E4-274A-4A49-A7B8-747C4D2F4BC7}" type="presOf" srcId="{29F6C395-CFA5-42EA-B7DC-4455399A7508}" destId="{48BD546D-5A1E-43A9-9AEB-47B73043AAA7}" srcOrd="0" destOrd="0" presId="urn:microsoft.com/office/officeart/2005/8/layout/vList5"/>
    <dgm:cxn modelId="{E3E607AC-7A72-405A-BF33-6EACE9B76469}" type="presOf" srcId="{1C466881-9E61-4847-878A-78DA70B1A877}" destId="{B429368E-C697-4964-8274-1B15D47959E7}" srcOrd="0" destOrd="0" presId="urn:microsoft.com/office/officeart/2005/8/layout/vList5"/>
    <dgm:cxn modelId="{9C5C301A-FB62-496C-B363-BCD2734306E8}" type="presOf" srcId="{F12C53FC-758C-48FC-A975-94A9AF4904BA}" destId="{F2801621-3BEA-40C6-AC65-89F46F8AC5BC}" srcOrd="0" destOrd="0" presId="urn:microsoft.com/office/officeart/2005/8/layout/vList5"/>
    <dgm:cxn modelId="{89F0EDDD-6AAE-4F89-AAD9-41D725A434A4}" type="presOf" srcId="{E57CAC41-F9C3-43E2-B420-B98A6F77B5DA}" destId="{F7952A83-FB9A-4921-B37F-4417E31006B6}" srcOrd="0" destOrd="0" presId="urn:microsoft.com/office/officeart/2005/8/layout/vList5"/>
    <dgm:cxn modelId="{91D579F7-2598-4A6C-8852-FB1B94343B33}" srcId="{F12C53FC-758C-48FC-A975-94A9AF4904BA}" destId="{477250FD-8587-45F2-9259-DEB831537774}" srcOrd="1" destOrd="0" parTransId="{556A7493-3CCF-47FF-B859-C15928EF30BD}" sibTransId="{82D87C81-BB80-404B-986E-D1449594CFE8}"/>
    <dgm:cxn modelId="{ED795C90-0A2F-491A-A433-848534FF1B03}" type="presParOf" srcId="{B429368E-C697-4964-8274-1B15D47959E7}" destId="{77D7880F-5E8C-4F43-BA5F-41952BAAD909}" srcOrd="0" destOrd="0" presId="urn:microsoft.com/office/officeart/2005/8/layout/vList5"/>
    <dgm:cxn modelId="{1FA4F81D-CF06-4A6D-8D6D-27B77C476D1A}" type="presParOf" srcId="{77D7880F-5E8C-4F43-BA5F-41952BAAD909}" destId="{48BD546D-5A1E-43A9-9AEB-47B73043AAA7}" srcOrd="0" destOrd="0" presId="urn:microsoft.com/office/officeart/2005/8/layout/vList5"/>
    <dgm:cxn modelId="{95ACEF1D-4322-45D8-BDC9-73DFD911A62E}" type="presParOf" srcId="{77D7880F-5E8C-4F43-BA5F-41952BAAD909}" destId="{781C062E-CEB0-4F8B-8E42-9435D75A6F83}" srcOrd="1" destOrd="0" presId="urn:microsoft.com/office/officeart/2005/8/layout/vList5"/>
    <dgm:cxn modelId="{37EE5F12-296F-4F39-9FF7-D5460540904D}" type="presParOf" srcId="{B429368E-C697-4964-8274-1B15D47959E7}" destId="{A85264EA-30A7-419F-BE05-C770E20E3273}" srcOrd="1" destOrd="0" presId="urn:microsoft.com/office/officeart/2005/8/layout/vList5"/>
    <dgm:cxn modelId="{D63B6892-3586-46CD-AC7D-58A40C7D1D24}" type="presParOf" srcId="{B429368E-C697-4964-8274-1B15D47959E7}" destId="{CA142026-C83D-4A4F-A47A-04E71611F665}" srcOrd="2" destOrd="0" presId="urn:microsoft.com/office/officeart/2005/8/layout/vList5"/>
    <dgm:cxn modelId="{1A811816-6735-4A9C-92B8-D93944FD513A}" type="presParOf" srcId="{CA142026-C83D-4A4F-A47A-04E71611F665}" destId="{F2801621-3BEA-40C6-AC65-89F46F8AC5BC}" srcOrd="0" destOrd="0" presId="urn:microsoft.com/office/officeart/2005/8/layout/vList5"/>
    <dgm:cxn modelId="{04E0C98A-79DF-4FD1-8458-FB6B6A058825}" type="presParOf" srcId="{CA142026-C83D-4A4F-A47A-04E71611F665}" destId="{350D5616-F9AF-464D-8598-3F8580963C52}" srcOrd="1" destOrd="0" presId="urn:microsoft.com/office/officeart/2005/8/layout/vList5"/>
    <dgm:cxn modelId="{1DD20203-3D7A-4779-82AC-EBC49ACE60F9}" type="presParOf" srcId="{B429368E-C697-4964-8274-1B15D47959E7}" destId="{F0766F0C-18A7-4B8D-889B-61D28E4351D1}" srcOrd="3" destOrd="0" presId="urn:microsoft.com/office/officeart/2005/8/layout/vList5"/>
    <dgm:cxn modelId="{6D8D2F27-E3E6-460D-8F96-A17BF9112854}" type="presParOf" srcId="{B429368E-C697-4964-8274-1B15D47959E7}" destId="{C3185E00-CDD4-401A-AF4B-626744E99D99}" srcOrd="4" destOrd="0" presId="urn:microsoft.com/office/officeart/2005/8/layout/vList5"/>
    <dgm:cxn modelId="{FF7E7198-1A0A-4FE4-90BE-A0B66707915C}" type="presParOf" srcId="{C3185E00-CDD4-401A-AF4B-626744E99D99}" destId="{F7952A83-FB9A-4921-B37F-4417E31006B6}" srcOrd="0" destOrd="0" presId="urn:microsoft.com/office/officeart/2005/8/layout/vList5"/>
    <dgm:cxn modelId="{56F2F07C-0AC3-438D-AB11-4EAD821105DC}" type="presParOf" srcId="{C3185E00-CDD4-401A-AF4B-626744E99D99}" destId="{FFDE5BC1-03D5-4E81-89A8-AB5EDA9D50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0.14912</cdr:x>
      <cdr:y>0.36467</cdr:y>
    </cdr:from>
    <cdr:to>
      <cdr:x>0.27193</cdr:x>
      <cdr:y>0.47829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5400" y="1830098"/>
          <a:ext cx="1066800" cy="570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>
              <a:solidFill>
                <a:srgbClr val="FF0000"/>
              </a:solidFill>
            </a:rPr>
            <a:t>58%</a:t>
          </a:r>
          <a:endParaRPr lang="en-US" sz="24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0.08183</cdr:x>
      <cdr:y>0.50084</cdr:y>
    </cdr:from>
    <cdr:to>
      <cdr:x>0.41019</cdr:x>
      <cdr:y>0.73188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7786" y="2147359"/>
          <a:ext cx="1676400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>
              <a:solidFill>
                <a:schemeClr val="bg1"/>
              </a:solidFill>
            </a:rPr>
            <a:t>Non-Agency Only </a:t>
          </a:r>
          <a:r>
            <a:rPr lang="en-US" sz="2400" b="1" dirty="0" smtClean="0">
              <a:solidFill>
                <a:schemeClr val="bg1"/>
              </a:solidFill>
            </a:rPr>
            <a:t>11%</a:t>
          </a:r>
          <a:endParaRPr lang="en-US" sz="2400" b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1" cy="464820"/>
          </a:xfrm>
          <a:prstGeom prst="rect">
            <a:avLst/>
          </a:prstGeom>
        </p:spPr>
        <p:txBody>
          <a:bodyPr vert="horz" lIns="94381" tIns="47191" rIns="94381" bIns="47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2"/>
            <a:ext cx="3037841" cy="464820"/>
          </a:xfrm>
          <a:prstGeom prst="rect">
            <a:avLst/>
          </a:prstGeom>
        </p:spPr>
        <p:txBody>
          <a:bodyPr vert="horz" lIns="94381" tIns="47191" rIns="94381" bIns="47191" rtlCol="0"/>
          <a:lstStyle>
            <a:lvl1pPr algn="r">
              <a:defRPr sz="1200"/>
            </a:lvl1pPr>
          </a:lstStyle>
          <a:p>
            <a:fld id="{DD797EBE-B6B5-42CD-98D1-CA979E8D8BBD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3037841" cy="464820"/>
          </a:xfrm>
          <a:prstGeom prst="rect">
            <a:avLst/>
          </a:prstGeom>
        </p:spPr>
        <p:txBody>
          <a:bodyPr vert="horz" lIns="94381" tIns="47191" rIns="94381" bIns="47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9"/>
            <a:ext cx="3037841" cy="464820"/>
          </a:xfrm>
          <a:prstGeom prst="rect">
            <a:avLst/>
          </a:prstGeom>
        </p:spPr>
        <p:txBody>
          <a:bodyPr vert="horz" lIns="94381" tIns="47191" rIns="94381" bIns="47191" rtlCol="0" anchor="b"/>
          <a:lstStyle>
            <a:lvl1pPr algn="r">
              <a:defRPr sz="1200"/>
            </a:lvl1pPr>
          </a:lstStyle>
          <a:p>
            <a:fld id="{A7AA1A91-6A6F-45EC-8A49-E8F1E0E92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56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1" cy="464820"/>
          </a:xfrm>
          <a:prstGeom prst="rect">
            <a:avLst/>
          </a:prstGeom>
        </p:spPr>
        <p:txBody>
          <a:bodyPr vert="horz" lIns="94381" tIns="47191" rIns="94381" bIns="47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2"/>
            <a:ext cx="3037841" cy="464820"/>
          </a:xfrm>
          <a:prstGeom prst="rect">
            <a:avLst/>
          </a:prstGeom>
        </p:spPr>
        <p:txBody>
          <a:bodyPr vert="horz" lIns="94381" tIns="47191" rIns="94381" bIns="47191" rtlCol="0"/>
          <a:lstStyle>
            <a:lvl1pPr algn="r">
              <a:defRPr sz="1200"/>
            </a:lvl1pPr>
          </a:lstStyle>
          <a:p>
            <a:fld id="{BBB39797-7448-4F04-BF50-5A3BE1275677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81" tIns="47191" rIns="94381" bIns="47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4381" tIns="47191" rIns="94381" bIns="47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3037841" cy="464820"/>
          </a:xfrm>
          <a:prstGeom prst="rect">
            <a:avLst/>
          </a:prstGeom>
        </p:spPr>
        <p:txBody>
          <a:bodyPr vert="horz" lIns="94381" tIns="47191" rIns="94381" bIns="47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1" cy="464820"/>
          </a:xfrm>
          <a:prstGeom prst="rect">
            <a:avLst/>
          </a:prstGeom>
        </p:spPr>
        <p:txBody>
          <a:bodyPr vert="horz" lIns="94381" tIns="47191" rIns="94381" bIns="47191" rtlCol="0" anchor="b"/>
          <a:lstStyle>
            <a:lvl1pPr algn="r">
              <a:defRPr sz="1200"/>
            </a:lvl1pPr>
          </a:lstStyle>
          <a:p>
            <a:fld id="{C09C2A1E-7C5B-4541-B473-51EDAF573A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82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8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49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40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16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40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49960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1500" dirty="0">
                <a:ea typeface="Calibri"/>
                <a:cs typeface="Times New Roman"/>
              </a:rPr>
              <a:t>The economics are simple: we get what we pay for.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1500" dirty="0">
                <a:ea typeface="Calibri"/>
                <a:cs typeface="Times New Roman"/>
              </a:rPr>
              <a:t>Our nation’s predominantly fee-for-service system financially rewards more volume and fragmentation with no assurance of quality. This is so bizarre that in some cases – avoidable hospital admissions are a good example – we actually pay a </a:t>
            </a:r>
            <a:r>
              <a:rPr lang="en-US" sz="1500" i="1" dirty="0">
                <a:ea typeface="Calibri"/>
                <a:cs typeface="Times New Roman"/>
              </a:rPr>
              <a:t>higher</a:t>
            </a:r>
            <a:r>
              <a:rPr lang="en-US" sz="1500" dirty="0">
                <a:ea typeface="Calibri"/>
                <a:cs typeface="Times New Roman"/>
              </a:rPr>
              <a:t> price for</a:t>
            </a:r>
            <a:r>
              <a:rPr lang="en-US" sz="1500" i="1" dirty="0">
                <a:ea typeface="Calibri"/>
                <a:cs typeface="Times New Roman"/>
              </a:rPr>
              <a:t> lower</a:t>
            </a:r>
            <a:r>
              <a:rPr lang="en-US" sz="1500" dirty="0">
                <a:ea typeface="Calibri"/>
                <a:cs typeface="Times New Roman"/>
              </a:rPr>
              <a:t> quality.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1500" dirty="0">
                <a:ea typeface="Calibri"/>
                <a:cs typeface="Times New Roman"/>
              </a:rPr>
              <a:t>The financial incentive is upside down and its killing us: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Calibri"/>
              <a:buChar char="–"/>
            </a:pPr>
            <a:r>
              <a:rPr lang="en-US" sz="1500" dirty="0">
                <a:ea typeface="Calibri"/>
                <a:cs typeface="Times New Roman"/>
              </a:rPr>
              <a:t>the US pays twice as much per person to rank last among 11 industrial nations related to deaths that are preventable with timely and effective care.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Calibri"/>
              <a:buChar char="–"/>
            </a:pPr>
            <a:r>
              <a:rPr lang="en-US" sz="1500" dirty="0">
                <a:ea typeface="Calibri"/>
                <a:cs typeface="Times New Roman"/>
              </a:rPr>
              <a:t>We pay twice as much to have more infant deaths.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1500" dirty="0">
                <a:ea typeface="Calibri"/>
                <a:cs typeface="Times New Roman"/>
              </a:rPr>
              <a:t>That is a jarring contradiction, and we have to sort this out.</a:t>
            </a:r>
          </a:p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11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40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40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49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31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40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49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50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40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49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40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47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49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408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408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408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4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497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408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408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408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497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408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408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026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408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887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95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8"/>
              </a:spcAft>
            </a:pPr>
            <a:r>
              <a:rPr lang="en-US" sz="1600" dirty="0">
                <a:solidFill>
                  <a:prstClr val="black"/>
                </a:solidFill>
              </a:rPr>
              <a:t>We went from this …</a:t>
            </a:r>
          </a:p>
          <a:p>
            <a:pPr>
              <a:spcAft>
                <a:spcPts val="608"/>
              </a:spcAft>
            </a:pPr>
            <a:r>
              <a:rPr lang="en-US" sz="1600" dirty="0">
                <a:solidFill>
                  <a:prstClr val="black"/>
                </a:solidFill>
              </a:rPr>
              <a:t>[CLICK]</a:t>
            </a:r>
          </a:p>
          <a:p>
            <a:pPr>
              <a:spcAft>
                <a:spcPts val="608"/>
              </a:spcAft>
            </a:pPr>
            <a:r>
              <a:rPr lang="en-US" sz="1600" dirty="0">
                <a:solidFill>
                  <a:prstClr val="black"/>
                </a:solidFill>
              </a:rPr>
              <a:t>… to this:</a:t>
            </a:r>
          </a:p>
          <a:p>
            <a:pPr>
              <a:spcAft>
                <a:spcPts val="608"/>
              </a:spcAft>
            </a:pPr>
            <a:r>
              <a:rPr lang="en-US" sz="1600" dirty="0">
                <a:solidFill>
                  <a:prstClr val="black"/>
                </a:solidFill>
              </a:rPr>
              <a:t>A balanced budget with $1.5 billion in the rainy day fund – and that, by the way, while reducing income taxes, cutting taxes on small businesses in half, and eliminating Ohio’s estate tax.</a:t>
            </a:r>
          </a:p>
          <a:p>
            <a:pPr>
              <a:spcAft>
                <a:spcPts val="608"/>
              </a:spcAft>
            </a:pPr>
            <a:r>
              <a:rPr lang="en-US" sz="1600" dirty="0">
                <a:solidFill>
                  <a:prstClr val="black"/>
                </a:solidFill>
              </a:rPr>
              <a:t>Today Ohio ranks first in the Midwest and 5</a:t>
            </a:r>
            <a:r>
              <a:rPr lang="en-US" sz="1600" baseline="30000" dirty="0">
                <a:solidFill>
                  <a:prstClr val="black"/>
                </a:solidFill>
              </a:rPr>
              <a:t>th</a:t>
            </a:r>
            <a:r>
              <a:rPr lang="en-US" sz="1600" dirty="0">
                <a:solidFill>
                  <a:prstClr val="black"/>
                </a:solidFill>
              </a:rPr>
              <a:t> in the nation in job creation.</a:t>
            </a:r>
          </a:p>
          <a:p>
            <a:pPr>
              <a:spcAft>
                <a:spcPts val="608"/>
              </a:spcAft>
            </a:pPr>
            <a:r>
              <a:rPr lang="en-US" sz="1600" dirty="0">
                <a:solidFill>
                  <a:prstClr val="black"/>
                </a:solidFill>
              </a:rPr>
              <a:t>We held Medicaid spending to 3 percent annually and closed our last Medicaid budget $950 million in the black.</a:t>
            </a:r>
          </a:p>
          <a:p>
            <a:pPr>
              <a:spcAft>
                <a:spcPts val="608"/>
              </a:spcAft>
            </a:pPr>
            <a:r>
              <a:rPr lang="en-US" sz="1600" dirty="0">
                <a:solidFill>
                  <a:prstClr val="black"/>
                </a:solidFill>
              </a:rPr>
              <a:t>From this position of strength, we were able to extend Medicaid coverage without breaking the bank.</a:t>
            </a:r>
          </a:p>
          <a:p>
            <a:pPr>
              <a:spcAft>
                <a:spcPts val="608"/>
              </a:spcAft>
            </a:pPr>
            <a:r>
              <a:rPr lang="en-US" sz="1600" dirty="0">
                <a:solidFill>
                  <a:prstClr val="black"/>
                </a:solidFill>
              </a:rPr>
              <a:t>Since October, nearly 200,000 uninsured Ohioans have received coverage as a result of our decision to expand Medicaid.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2939" indent="-2742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6829" indent="-21936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35559" indent="-21936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74293" indent="-21936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13025" indent="-2193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51755" indent="-2193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90486" indent="-2193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29217" indent="-2193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619016-BE79-4870-8D7A-0229EDFE2D5D}" type="slidenum">
              <a:rPr 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488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408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49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8"/>
              </a:spcAft>
            </a:pPr>
            <a:r>
              <a:rPr lang="en-US" sz="1600" dirty="0">
                <a:solidFill>
                  <a:prstClr val="black"/>
                </a:solidFill>
              </a:rPr>
              <a:t>We went from this …</a:t>
            </a:r>
          </a:p>
          <a:p>
            <a:pPr>
              <a:spcAft>
                <a:spcPts val="608"/>
              </a:spcAft>
            </a:pPr>
            <a:r>
              <a:rPr lang="en-US" sz="1600" dirty="0">
                <a:solidFill>
                  <a:prstClr val="black"/>
                </a:solidFill>
              </a:rPr>
              <a:t>[CLICK]</a:t>
            </a:r>
          </a:p>
          <a:p>
            <a:pPr>
              <a:spcAft>
                <a:spcPts val="608"/>
              </a:spcAft>
            </a:pPr>
            <a:r>
              <a:rPr lang="en-US" sz="1600" dirty="0">
                <a:solidFill>
                  <a:prstClr val="black"/>
                </a:solidFill>
              </a:rPr>
              <a:t>… to this:</a:t>
            </a:r>
          </a:p>
          <a:p>
            <a:pPr>
              <a:spcAft>
                <a:spcPts val="608"/>
              </a:spcAft>
            </a:pPr>
            <a:r>
              <a:rPr lang="en-US" sz="1600" dirty="0">
                <a:solidFill>
                  <a:prstClr val="black"/>
                </a:solidFill>
              </a:rPr>
              <a:t>A balanced budget with $1.5 billion in the rainy day fund – and that, by the way, while reducing income taxes, cutting taxes on small businesses in half, and eliminating Ohio’s estate tax.</a:t>
            </a:r>
          </a:p>
          <a:p>
            <a:pPr>
              <a:spcAft>
                <a:spcPts val="608"/>
              </a:spcAft>
            </a:pPr>
            <a:r>
              <a:rPr lang="en-US" sz="1600" dirty="0">
                <a:solidFill>
                  <a:prstClr val="black"/>
                </a:solidFill>
              </a:rPr>
              <a:t>Today Ohio ranks first in the Midwest and 5</a:t>
            </a:r>
            <a:r>
              <a:rPr lang="en-US" sz="1600" baseline="30000" dirty="0">
                <a:solidFill>
                  <a:prstClr val="black"/>
                </a:solidFill>
              </a:rPr>
              <a:t>th</a:t>
            </a:r>
            <a:r>
              <a:rPr lang="en-US" sz="1600" dirty="0">
                <a:solidFill>
                  <a:prstClr val="black"/>
                </a:solidFill>
              </a:rPr>
              <a:t> in the nation in job creation.</a:t>
            </a:r>
          </a:p>
          <a:p>
            <a:pPr>
              <a:spcAft>
                <a:spcPts val="608"/>
              </a:spcAft>
            </a:pPr>
            <a:r>
              <a:rPr lang="en-US" sz="1600" dirty="0">
                <a:solidFill>
                  <a:prstClr val="black"/>
                </a:solidFill>
              </a:rPr>
              <a:t>We held Medicaid spending to 3 percent annually and closed our last Medicaid budget $950 million in the black.</a:t>
            </a:r>
          </a:p>
          <a:p>
            <a:pPr>
              <a:spcAft>
                <a:spcPts val="608"/>
              </a:spcAft>
            </a:pPr>
            <a:r>
              <a:rPr lang="en-US" sz="1600" dirty="0">
                <a:solidFill>
                  <a:prstClr val="black"/>
                </a:solidFill>
              </a:rPr>
              <a:t>From this position of strength, we were able to extend Medicaid coverage without breaking the bank.</a:t>
            </a:r>
          </a:p>
          <a:p>
            <a:pPr>
              <a:spcAft>
                <a:spcPts val="608"/>
              </a:spcAft>
            </a:pPr>
            <a:r>
              <a:rPr lang="en-US" sz="1600" dirty="0">
                <a:solidFill>
                  <a:prstClr val="black"/>
                </a:solidFill>
              </a:rPr>
              <a:t>Since October, nearly 200,000 uninsured Ohioans have received coverage as a result of our decision to expand Medicaid.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2939" indent="-2742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6829" indent="-21936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35559" indent="-21936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74293" indent="-21936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13025" indent="-2193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51755" indent="-2193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90486" indent="-2193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29217" indent="-2193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619016-BE79-4870-8D7A-0229EDFE2D5D}" type="slidenum">
              <a:rPr 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07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37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83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87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40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31B1-B007-4210-AF08-428C0138DC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2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3DFA-E604-4F66-82BA-02ED888D51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4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31B1-B007-4210-AF08-428C0138DC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6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E941-6360-48D1-924D-9047D50F3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0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151-A95E-4ECE-B3D0-3E305A2CA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6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317-8032-449F-B9DC-C5C7675D94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1DE6-13E3-4607-810A-92592972A6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D8DF-AF3C-4F33-946F-A8B9FC07EE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1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413B-2903-4244-89B4-D3BAABF211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7121-5359-4E88-B621-A64B9D4391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5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BD5-797F-40DD-AF9E-8F85657893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3DFA-E604-4F66-82BA-02ED888D51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B224-90C3-411F-8B06-2DA5A78878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4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B224-90C3-411F-8B06-2DA5A78878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7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31B1-B007-4210-AF08-428C0138DC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4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E941-6360-48D1-924D-9047D50F3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6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151-A95E-4ECE-B3D0-3E305A2CA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317-8032-449F-B9DC-C5C7675D94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1DE6-13E3-4607-810A-92592972A6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D8DF-AF3C-4F33-946F-A8B9FC07EE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3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413B-2903-4244-89B4-D3BAABF211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0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7121-5359-4E88-B621-A64B9D4391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8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BD5-797F-40DD-AF9E-8F85657893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31B1-B007-4210-AF08-428C0138DC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5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3DFA-E604-4F66-82BA-02ED888D51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3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B224-90C3-411F-8B06-2DA5A78878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31B1-B007-4210-AF08-428C0138DC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8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E941-6360-48D1-924D-9047D50F3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151-A95E-4ECE-B3D0-3E305A2CA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4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317-8032-449F-B9DC-C5C7675D94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5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1DE6-13E3-4607-810A-92592972A6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1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D8DF-AF3C-4F33-946F-A8B9FC07EE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2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413B-2903-4244-89B4-D3BAABF211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7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7121-5359-4E88-B621-A64B9D4391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2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E941-6360-48D1-924D-9047D50F3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6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BD5-797F-40DD-AF9E-8F85657893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5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3DFA-E604-4F66-82BA-02ED888D51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6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B224-90C3-411F-8B06-2DA5A78878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6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31B1-B007-4210-AF08-428C0138DC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E941-6360-48D1-924D-9047D50F3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4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151-A95E-4ECE-B3D0-3E305A2CA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0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317-8032-449F-B9DC-C5C7675D94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1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1DE6-13E3-4607-810A-92592972A6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3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D8DF-AF3C-4F33-946F-A8B9FC07EE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413B-2903-4244-89B4-D3BAABF211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1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151-A95E-4ECE-B3D0-3E305A2CA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6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7121-5359-4E88-B621-A64B9D4391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7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BD5-797F-40DD-AF9E-8F85657893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3DFA-E604-4F66-82BA-02ED888D51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7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B224-90C3-411F-8B06-2DA5A78878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7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31B1-B007-4210-AF08-428C0138DC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9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E941-6360-48D1-924D-9047D50F3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151-A95E-4ECE-B3D0-3E305A2CA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4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317-8032-449F-B9DC-C5C7675D94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2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1DE6-13E3-4607-810A-92592972A6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4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D8DF-AF3C-4F33-946F-A8B9FC07EE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3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317-8032-449F-B9DC-C5C7675D94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6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413B-2903-4244-89B4-D3BAABF211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7121-5359-4E88-B621-A64B9D4391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BD5-797F-40DD-AF9E-8F85657893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2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3DFA-E604-4F66-82BA-02ED888D51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5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B224-90C3-411F-8B06-2DA5A78878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31B1-B007-4210-AF08-428C0138DC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2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E941-6360-48D1-924D-9047D50F3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9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151-A95E-4ECE-B3D0-3E305A2CA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7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317-8032-449F-B9DC-C5C7675D94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2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1DE6-13E3-4607-810A-92592972A6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1DE6-13E3-4607-810A-92592972A6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8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D8DF-AF3C-4F33-946F-A8B9FC07EE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1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413B-2903-4244-89B4-D3BAABF211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8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7121-5359-4E88-B621-A64B9D4391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BD5-797F-40DD-AF9E-8F85657893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7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3DFA-E604-4F66-82BA-02ED888D51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4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B224-90C3-411F-8B06-2DA5A78878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8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31B1-B007-4210-AF08-428C0138DC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5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E941-6360-48D1-924D-9047D50F3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9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151-A95E-4ECE-B3D0-3E305A2CA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317-8032-449F-B9DC-C5C7675D94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5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D8DF-AF3C-4F33-946F-A8B9FC07EE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7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1DE6-13E3-4607-810A-92592972A6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D8DF-AF3C-4F33-946F-A8B9FC07EE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0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413B-2903-4244-89B4-D3BAABF211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1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7121-5359-4E88-B621-A64B9D4391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1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BD5-797F-40DD-AF9E-8F85657893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3DFA-E604-4F66-82BA-02ED888D51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0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B224-90C3-411F-8B06-2DA5A78878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9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413B-2903-4244-89B4-D3BAABF211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2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7121-5359-4E88-B621-A64B9D4391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9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E941-6360-48D1-924D-9047D50F3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BD5-797F-40DD-AF9E-8F85657893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1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3DFA-E604-4F66-82BA-02ED888D51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5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B224-90C3-411F-8B06-2DA5A78878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4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31B1-B007-4210-AF08-428C0138DC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E941-6360-48D1-924D-9047D50F3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6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151-A95E-4ECE-B3D0-3E305A2CA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317-8032-449F-B9DC-C5C7675D94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1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1DE6-13E3-4607-810A-92592972A6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6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D8DF-AF3C-4F33-946F-A8B9FC07EE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413B-2903-4244-89B4-D3BAABF211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9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151-A95E-4ECE-B3D0-3E305A2CA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0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7121-5359-4E88-B621-A64B9D4391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4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BD5-797F-40DD-AF9E-8F85657893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0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3DFA-E604-4F66-82BA-02ED888D51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9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B224-90C3-411F-8B06-2DA5A78878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0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31B1-B007-4210-AF08-428C0138DC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E941-6360-48D1-924D-9047D50F3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4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151-A95E-4ECE-B3D0-3E305A2CA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317-8032-449F-B9DC-C5C7675D94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8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1DE6-13E3-4607-810A-92592972A6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2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D8DF-AF3C-4F33-946F-A8B9FC07EE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2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317-8032-449F-B9DC-C5C7675D94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8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413B-2903-4244-89B4-D3BAABF211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9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7121-5359-4E88-B621-A64B9D4391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BD5-797F-40DD-AF9E-8F85657893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9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3DFA-E604-4F66-82BA-02ED888D51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2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B224-90C3-411F-8B06-2DA5A78878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31B1-B007-4210-AF08-428C0138DC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8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E941-6360-48D1-924D-9047D50F3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3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151-A95E-4ECE-B3D0-3E305A2CA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8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317-8032-449F-B9DC-C5C7675D94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1DE6-13E3-4607-810A-92592972A6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1DE6-13E3-4607-810A-92592972A6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7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D8DF-AF3C-4F33-946F-A8B9FC07EE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413B-2903-4244-89B4-D3BAABF211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7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7121-5359-4E88-B621-A64B9D4391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6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BD5-797F-40DD-AF9E-8F85657893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2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3DFA-E604-4F66-82BA-02ED888D51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2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B224-90C3-411F-8B06-2DA5A78878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0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31B1-B007-4210-AF08-428C0138DC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9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E941-6360-48D1-924D-9047D50F3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151-A95E-4ECE-B3D0-3E305A2CA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317-8032-449F-B9DC-C5C7675D94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D8DF-AF3C-4F33-946F-A8B9FC07EE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2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1DE6-13E3-4607-810A-92592972A6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8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D8DF-AF3C-4F33-946F-A8B9FC07EE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9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413B-2903-4244-89B4-D3BAABF211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3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7121-5359-4E88-B621-A64B9D4391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BD5-797F-40DD-AF9E-8F85657893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3DFA-E604-4F66-82BA-02ED888D51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0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B224-90C3-411F-8B06-2DA5A78878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31B1-B007-4210-AF08-428C0138DC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E941-6360-48D1-924D-9047D50F3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0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151-A95E-4ECE-B3D0-3E305A2CA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2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413B-2903-4244-89B4-D3BAABF211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317-8032-449F-B9DC-C5C7675D94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2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1DE6-13E3-4607-810A-92592972A6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D8DF-AF3C-4F33-946F-A8B9FC07EE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6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413B-2903-4244-89B4-D3BAABF211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8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7121-5359-4E88-B621-A64B9D4391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BD5-797F-40DD-AF9E-8F85657893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3DFA-E604-4F66-82BA-02ED888D51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9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B224-90C3-411F-8B06-2DA5A78878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9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31B1-B007-4210-AF08-428C0138DC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E941-6360-48D1-924D-9047D50F3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7121-5359-4E88-B621-A64B9D4391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6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151-A95E-4ECE-B3D0-3E305A2CA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8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317-8032-449F-B9DC-C5C7675D94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2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1DE6-13E3-4607-810A-92592972A6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D8DF-AF3C-4F33-946F-A8B9FC07EE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0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413B-2903-4244-89B4-D3BAABF211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7121-5359-4E88-B621-A64B9D4391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0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BD5-797F-40DD-AF9E-8F85657893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8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3DFA-E604-4F66-82BA-02ED888D51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0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B224-90C3-411F-8B06-2DA5A78878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31B1-B007-4210-AF08-428C0138DC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9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BD5-797F-40DD-AF9E-8F85657893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7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E941-6360-48D1-924D-9047D50F3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0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151-A95E-4ECE-B3D0-3E305A2CA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317-8032-449F-B9DC-C5C7675D94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1DE6-13E3-4607-810A-92592972A6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4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D8DF-AF3C-4F33-946F-A8B9FC07EE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8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413B-2903-4244-89B4-D3BAABF211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0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7121-5359-4E88-B621-A64B9D4391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BD5-797F-40DD-AF9E-8F85657893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4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3DFA-E604-4F66-82BA-02ED888D51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3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B224-90C3-411F-8B06-2DA5A78878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2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oleObject" Target="../embeddings/oleObject10.bin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ags" Target="../tags/tag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oleObject" Target="../embeddings/oleObject11.bin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ags" Target="../tags/tag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oleObject" Target="../embeddings/oleObject12.bin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ags" Target="../tags/tag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oleObject" Target="../embeddings/oleObject13.bin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ags" Target="../tags/tag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vmlDrawing" Target="../drawings/vmlDrawing14.v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oleObject" Target="../embeddings/oleObject14.bin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tags" Target="../tags/tag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vmlDrawing" Target="../drawings/vmlDrawing15.v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oleObject" Target="../embeddings/oleObject15.bin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tags" Target="../tags/tag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oleObject" Target="../embeddings/oleObject6.bin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oleObject" Target="../embeddings/oleObject7.bin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ags" Target="../tags/tag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oleObject" Target="../embeddings/oleObject8.bin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ags" Target="../tags/tag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oleObject" Target="../embeddings/oleObject9.bin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3138895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A3C5-8C0A-4577-BFFE-679A7427A5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8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5625442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9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A3C5-8C0A-4577-BFFE-679A7427A5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5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80" r:id="rId2"/>
    <p:sldLayoutId id="2147484581" r:id="rId3"/>
    <p:sldLayoutId id="2147484582" r:id="rId4"/>
    <p:sldLayoutId id="2147484583" r:id="rId5"/>
    <p:sldLayoutId id="2147484584" r:id="rId6"/>
    <p:sldLayoutId id="2147484585" r:id="rId7"/>
    <p:sldLayoutId id="2147484586" r:id="rId8"/>
    <p:sldLayoutId id="2147484587" r:id="rId9"/>
    <p:sldLayoutId id="2147484588" r:id="rId10"/>
    <p:sldLayoutId id="214748458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6377826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1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A3C5-8C0A-4577-BFFE-679A7427A5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2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  <p:sldLayoutId id="2147484672" r:id="rId10"/>
    <p:sldLayoutId id="214748467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A3C5-8C0A-4577-BFFE-679A7427A5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6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7" r:id="rId1"/>
    <p:sldLayoutId id="2147484688" r:id="rId2"/>
    <p:sldLayoutId id="2147484689" r:id="rId3"/>
    <p:sldLayoutId id="2147484690" r:id="rId4"/>
    <p:sldLayoutId id="2147484691" r:id="rId5"/>
    <p:sldLayoutId id="2147484692" r:id="rId6"/>
    <p:sldLayoutId id="2147484693" r:id="rId7"/>
    <p:sldLayoutId id="2147484694" r:id="rId8"/>
    <p:sldLayoutId id="2147484695" r:id="rId9"/>
    <p:sldLayoutId id="2147484696" r:id="rId10"/>
    <p:sldLayoutId id="214748469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5384336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7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A3C5-8C0A-4577-BFFE-679A7427A5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1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1" r:id="rId1"/>
    <p:sldLayoutId id="2147484832" r:id="rId2"/>
    <p:sldLayoutId id="2147484833" r:id="rId3"/>
    <p:sldLayoutId id="2147484834" r:id="rId4"/>
    <p:sldLayoutId id="2147484835" r:id="rId5"/>
    <p:sldLayoutId id="2147484836" r:id="rId6"/>
    <p:sldLayoutId id="2147484837" r:id="rId7"/>
    <p:sldLayoutId id="2147484838" r:id="rId8"/>
    <p:sldLayoutId id="2147484839" r:id="rId9"/>
    <p:sldLayoutId id="2147484840" r:id="rId10"/>
    <p:sldLayoutId id="214748484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018026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3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A3C5-8C0A-4577-BFFE-679A7427A5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2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7" r:id="rId1"/>
    <p:sldLayoutId id="2147484868" r:id="rId2"/>
    <p:sldLayoutId id="2147484869" r:id="rId3"/>
    <p:sldLayoutId id="2147484870" r:id="rId4"/>
    <p:sldLayoutId id="2147484871" r:id="rId5"/>
    <p:sldLayoutId id="2147484872" r:id="rId6"/>
    <p:sldLayoutId id="2147484873" r:id="rId7"/>
    <p:sldLayoutId id="2147484874" r:id="rId8"/>
    <p:sldLayoutId id="2147484875" r:id="rId9"/>
    <p:sldLayoutId id="2147484876" r:id="rId10"/>
    <p:sldLayoutId id="214748487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5231674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0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A3C5-8C0A-4577-BFFE-679A7427A5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3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1" r:id="rId1"/>
    <p:sldLayoutId id="2147484892" r:id="rId2"/>
    <p:sldLayoutId id="2147484893" r:id="rId3"/>
    <p:sldLayoutId id="2147484894" r:id="rId4"/>
    <p:sldLayoutId id="2147484895" r:id="rId5"/>
    <p:sldLayoutId id="2147484896" r:id="rId6"/>
    <p:sldLayoutId id="2147484897" r:id="rId7"/>
    <p:sldLayoutId id="2147484898" r:id="rId8"/>
    <p:sldLayoutId id="2147484899" r:id="rId9"/>
    <p:sldLayoutId id="2147484900" r:id="rId10"/>
    <p:sldLayoutId id="214748490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3389340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0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A3C5-8C0A-4577-BFFE-679A7427A5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8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7" r:id="rId1"/>
    <p:sldLayoutId id="2147484928" r:id="rId2"/>
    <p:sldLayoutId id="2147484929" r:id="rId3"/>
    <p:sldLayoutId id="2147484930" r:id="rId4"/>
    <p:sldLayoutId id="2147484931" r:id="rId5"/>
    <p:sldLayoutId id="2147484932" r:id="rId6"/>
    <p:sldLayoutId id="2147484933" r:id="rId7"/>
    <p:sldLayoutId id="2147484934" r:id="rId8"/>
    <p:sldLayoutId id="2147484935" r:id="rId9"/>
    <p:sldLayoutId id="2147484936" r:id="rId10"/>
    <p:sldLayoutId id="214748493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0635775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2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A3C5-8C0A-4577-BFFE-679A7427A5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1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1979283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3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A3C5-8C0A-4577-BFFE-679A7427A5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4128953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7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A3C5-8C0A-4577-BFFE-679A7427A5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1768500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0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A3C5-8C0A-4577-BFFE-679A7427A5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9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21" r:id="rId3"/>
    <p:sldLayoutId id="2147484522" r:id="rId4"/>
    <p:sldLayoutId id="2147484523" r:id="rId5"/>
    <p:sldLayoutId id="2147484524" r:id="rId6"/>
    <p:sldLayoutId id="2147484525" r:id="rId7"/>
    <p:sldLayoutId id="2147484526" r:id="rId8"/>
    <p:sldLayoutId id="2147484527" r:id="rId9"/>
    <p:sldLayoutId id="2147484528" r:id="rId10"/>
    <p:sldLayoutId id="214748452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7542402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4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A3C5-8C0A-4577-BFFE-679A7427A5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8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1" r:id="rId1"/>
    <p:sldLayoutId id="2147484532" r:id="rId2"/>
    <p:sldLayoutId id="2147484533" r:id="rId3"/>
    <p:sldLayoutId id="2147484534" r:id="rId4"/>
    <p:sldLayoutId id="2147484535" r:id="rId5"/>
    <p:sldLayoutId id="2147484536" r:id="rId6"/>
    <p:sldLayoutId id="2147484537" r:id="rId7"/>
    <p:sldLayoutId id="2147484538" r:id="rId8"/>
    <p:sldLayoutId id="2147484539" r:id="rId9"/>
    <p:sldLayoutId id="2147484540" r:id="rId10"/>
    <p:sldLayoutId id="214748454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8657687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8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A3C5-8C0A-4577-BFFE-679A7427A5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6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3" r:id="rId1"/>
    <p:sldLayoutId id="2147484544" r:id="rId2"/>
    <p:sldLayoutId id="2147484545" r:id="rId3"/>
    <p:sldLayoutId id="2147484546" r:id="rId4"/>
    <p:sldLayoutId id="2147484547" r:id="rId5"/>
    <p:sldLayoutId id="2147484548" r:id="rId6"/>
    <p:sldLayoutId id="2147484549" r:id="rId7"/>
    <p:sldLayoutId id="2147484550" r:id="rId8"/>
    <p:sldLayoutId id="2147484551" r:id="rId9"/>
    <p:sldLayoutId id="2147484552" r:id="rId10"/>
    <p:sldLayoutId id="214748455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5470988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2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A3C5-8C0A-4577-BFFE-679A7427A5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2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6965449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5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A3C5-8C0A-4577-BFFE-679A7427A5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6233F-E054-4FCE-826A-031F1AD32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3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transformation.ohio.g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www.healthtransformation.ohio.gov/LinkClick.aspx?fileticket=anAMaoNdxiA%3d&amp;tabid=25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://www.healthtransformation.ohio.gov/LinkClick.aspx?fileticket=anAMaoNdxiA%3d&amp;tabid=25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transformation.ohio.gov/LinkClick.aspx?fileticket=hSAAEHhkLjA%3d&amp;tabid=25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www.healthtransformation.ohio.gov/LinkClick.aspx?fileticket=WX4z7PszIvc%3d&amp;tabid=25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www.healthtransformation.ohio.gov/LinkClick.aspx?fileticket=HYcsM-ZrAU0%3d&amp;tabid=25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7.xml"/><Relationship Id="rId5" Type="http://schemas.openxmlformats.org/officeDocument/2006/relationships/hyperlink" Target="http://www.healthtransformation.ohio.gov/LinkClick.aspx?fileticket=3ex6FYrAIU4%3d&amp;tabid=252" TargetMode="Externa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transformation.ohio.gov/LinkClick.aspx?fileticket=3ex6FYrAIU4%3d&amp;tabid=25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8.xml"/><Relationship Id="rId5" Type="http://schemas.openxmlformats.org/officeDocument/2006/relationships/hyperlink" Target="http://www.healthtransformation.ohio.gov/LinkClick.aspx?fileticket=_P104jxO2MQ%3d&amp;tabid=252" TargetMode="External"/><Relationship Id="rId4" Type="http://schemas.openxmlformats.org/officeDocument/2006/relationships/hyperlink" Target="http://www.healthtransformation.ohio.gov/LinkClick.aspx?fileticket=3ex6FYrAIU4%3d&amp;tabid=25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transformation.ohio.gov/LinkClick.aspx?fileticket=e0syoWSGQ9k%3d&amp;tabid=252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hyperlink" Target="http://www.healthtransformation.ohio.gov/LinkClick.aspx?fileticket=e0syoWSGQ9k%3d&amp;tabid=252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transformation.ohio.gov/LinkClick.aspx?fileticket=r9zAtxebJpM%3d&amp;tabid=120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5.xml"/><Relationship Id="rId5" Type="http://schemas.openxmlformats.org/officeDocument/2006/relationships/hyperlink" Target="http://www.healthtransformation.ohio.gov/LinkClick.aspx?fileticket=1lOyUuWZ5nY%3d&amp;tabid=252" TargetMode="Externa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5.xml"/><Relationship Id="rId4" Type="http://schemas.openxmlformats.org/officeDocument/2006/relationships/hyperlink" Target="http://www.healthtransformation.ohio.gov/LinkClick.aspx?fileticket=D6TkkTB8Tek%3d&amp;tabid=252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9.xml"/><Relationship Id="rId4" Type="http://schemas.openxmlformats.org/officeDocument/2006/relationships/hyperlink" Target="http://www.healthtransformation.ohio.gov/LinkClick.aspx?fileticket=VKS1jKWUH48%3d&amp;tabid=252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9.xml"/><Relationship Id="rId4" Type="http://schemas.openxmlformats.org/officeDocument/2006/relationships/hyperlink" Target="http://www.healthtransformation.ohio.gov/LinkClick.aspx?fileticket=7RkwqMIrH8U%3d&amp;tabid=252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0.xml"/><Relationship Id="rId4" Type="http://schemas.openxmlformats.org/officeDocument/2006/relationships/hyperlink" Target="http://www.healthtransformation.ohio.gov/LinkClick.aspx?fileticket=uxOV04sN4i0%3d&amp;tabid=252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0.xml"/><Relationship Id="rId4" Type="http://schemas.openxmlformats.org/officeDocument/2006/relationships/hyperlink" Target="http://www.healthtransformation.ohio.gov/LinkClick.aspx?fileticket=JH14wKmuHFU%3d&amp;tabid=252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0.xml"/><Relationship Id="rId4" Type="http://schemas.openxmlformats.org/officeDocument/2006/relationships/hyperlink" Target="http://www.healthtransformation.ohio.gov/LinkClick.aspx?fileticket=oL_AeQGsKmE%3d&amp;tabid=136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transformation.ohio.gov/LinkClick.aspx?fileticket=amxyk8dEZ8Q%3d&amp;tabid=25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transformation.ohio.gov/LinkClick.aspx?fileticket=amxyk8dEZ8Q%3d&amp;tabid=25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3.xml"/><Relationship Id="rId4" Type="http://schemas.openxmlformats.org/officeDocument/2006/relationships/hyperlink" Target="http://www.healthtransformation.ohio.gov/LinkClick.aspx?fileticket=amxyk8dEZ8Q%3d&amp;tabid=25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39490"/>
            <a:ext cx="9144000" cy="4145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800" b="1" dirty="0" smtClean="0">
                <a:solidFill>
                  <a:schemeClr val="tx1"/>
                </a:solidFill>
              </a:rPr>
              <a:t>Health Transformation</a:t>
            </a:r>
          </a:p>
          <a:p>
            <a:pPr>
              <a:spcBef>
                <a:spcPts val="0"/>
              </a:spcBef>
            </a:pPr>
            <a:r>
              <a:rPr lang="en-US" sz="4800" b="1" dirty="0" smtClean="0">
                <a:solidFill>
                  <a:schemeClr val="tx1"/>
                </a:solidFill>
              </a:rPr>
              <a:t>Budget Priorities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Senate Finance Committee Testimony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April 21, 2015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dirty="0">
                <a:hlinkClick r:id="rId3"/>
              </a:rPr>
              <a:t>www.HealthTransformation.Ohio.gov</a:t>
            </a:r>
            <a:endParaRPr lang="en-US" sz="2400" b="1" dirty="0"/>
          </a:p>
          <a:p>
            <a:pPr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12978" y="6019800"/>
            <a:ext cx="9174296" cy="762000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36562"/>
            <a:ext cx="7010400" cy="225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2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838200"/>
            <a:ext cx="8458200" cy="4038600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  <a:cs typeface="Calibri" pitchFamily="34" charset="0"/>
              </a:rPr>
              <a:t>Today’s Topics</a:t>
            </a:r>
            <a:endParaRPr lang="en-US" sz="3600" b="1" dirty="0">
              <a:solidFill>
                <a:prstClr val="black"/>
              </a:solidFill>
              <a:cs typeface="Calibri" pitchFamily="34" charset="0"/>
            </a:endParaRPr>
          </a:p>
          <a:p>
            <a:pPr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Overall Budget Impact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ysClr val="windowText" lastClr="000000"/>
                </a:solidFill>
              </a:rPr>
              <a:t>Prioritize Home and Community Based Services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Rebuild Community Behavioral Health System Capacity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Enhance Community Developmental Disabilities Services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Reduce Infant Mortality and Tobacco Use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Modernize Medicaid Provider Payments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Move Ohioans Up and Out of Poverty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endParaRPr lang="en-US" sz="260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13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21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8730" y="457200"/>
            <a:ext cx="8806115" cy="5367317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Prioritize Home and Community Services</a:t>
            </a:r>
          </a:p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First Four Years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Increased home and community based services (HCBS) waiver alternatives to nursing homes and other institutions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Now spend more on HCBS than institutions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Goal is to enable seniors and people with disabilities to live with dignity in the setting they prefer, especially their own home</a:t>
            </a:r>
          </a:p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Blueprint for a New Ohio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Increases the investment in HCBS waiver programs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Creates new opportunities for individuals to self-direct care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Implements “no wrong door” entry into long term care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Creates a process to comply with new federal HCBS regulations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Improves quality in facility-based and community-based care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4084443" y="6176459"/>
            <a:ext cx="4985558" cy="52281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 lIns="91034" tIns="45519" rIns="91034" bIns="455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Office of Health Transformation,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4"/>
              </a:rPr>
              <a:t>Prioritize Home and Community Based Services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4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(February 2015).</a:t>
            </a:r>
            <a:endParaRPr lang="en-US" sz="14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962400" y="6192528"/>
            <a:ext cx="0" cy="549275"/>
          </a:xfrm>
          <a:prstGeom prst="line">
            <a:avLst/>
          </a:prstGeom>
          <a:noFill/>
          <a:ln w="22225" cap="flat" cmpd="sng" algn="ctr">
            <a:solidFill>
              <a:srgbClr val="E7ECED">
                <a:lumMod val="7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65617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12978" y="6019800"/>
            <a:ext cx="9174296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endParaRPr lang="en-US" sz="2400" b="1" dirty="0" smtClean="0">
              <a:solidFill>
                <a:prstClr val="black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170" y="591235"/>
            <a:ext cx="9144000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Ohio Medicaid Residents of Institutions Compared to Recipients of Home and Community Based Services</a:t>
            </a:r>
            <a:endParaRPr lang="en-US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35192512"/>
              </p:ext>
            </p:extLst>
          </p:nvPr>
        </p:nvGraphicFramePr>
        <p:xfrm>
          <a:off x="76200" y="1382271"/>
          <a:ext cx="8686800" cy="5018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52800" y="4852801"/>
            <a:ext cx="5029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Facility-Based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(Nursing Facilities, ICF-IID and Developmental Center residents)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627355"/>
            <a:ext cx="5029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Home and Community Based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(Aging, Medicaid, and DD waiver enrollment)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848600" y="3838724"/>
            <a:ext cx="1066800" cy="545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</a:rPr>
              <a:t>36%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371600" y="4384164"/>
            <a:ext cx="1066800" cy="545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70C0"/>
                </a:solidFill>
              </a:rPr>
              <a:t>42%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848600" y="2158883"/>
            <a:ext cx="1066800" cy="545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0070C0"/>
                </a:solidFill>
              </a:rPr>
              <a:t>64%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51299" y="6368845"/>
            <a:ext cx="8841401" cy="30737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 lIns="91034" tIns="45519" rIns="91034" bIns="455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Office of Health Transformation,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4"/>
              </a:rPr>
              <a:t>Prioritize Home and Community Based Services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4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(February 2015).</a:t>
            </a:r>
            <a:endParaRPr lang="en-US" sz="14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72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3495" y="484908"/>
            <a:ext cx="8806115" cy="5367317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Simplify Disability Determination</a:t>
            </a:r>
          </a:p>
          <a:p>
            <a:pPr marL="0" indent="0" defTabSz="910338">
              <a:spcBef>
                <a:spcPts val="9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Background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50,000 Ohioans with a disability qualify for Medicaid each year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They have to prove they are disabled twice – via county JFS offices for Medicaid, and separately via Opportunities for Ohioans with Disabilities (OOD) to qualify for Supplemental Security Income (SSI)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Most states (33) have already eliminated this duplication and automatically enroll SSI individuals in Medicaid</a:t>
            </a:r>
          </a:p>
          <a:p>
            <a:pPr marL="0" lvl="0" indent="0" defTabSz="910338">
              <a:spcBef>
                <a:spcPts val="900"/>
              </a:spcBef>
              <a:spcAft>
                <a:spcPts val="300"/>
              </a:spcAft>
              <a:buNone/>
              <a:defRPr/>
            </a:pPr>
            <a:r>
              <a:rPr lang="en-US" sz="2400" b="1" i="1" dirty="0">
                <a:solidFill>
                  <a:sysClr val="windowText" lastClr="000000"/>
                </a:solidFill>
              </a:rPr>
              <a:t>Blueprint for a New Ohio</a:t>
            </a:r>
          </a:p>
          <a:p>
            <a:pPr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Replaces </a:t>
            </a:r>
            <a:r>
              <a:rPr lang="en-US" sz="2400" dirty="0">
                <a:solidFill>
                  <a:sysClr val="windowText" lastClr="000000"/>
                </a:solidFill>
              </a:rPr>
              <a:t>Ohio’s two disability determination systems with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one</a:t>
            </a:r>
            <a:endParaRPr lang="en-US" sz="2000" dirty="0">
              <a:solidFill>
                <a:sysClr val="windowText" lastClr="000000"/>
              </a:solidFill>
            </a:endParaRPr>
          </a:p>
          <a:p>
            <a:pPr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Eliminates “Spend Down” and establishes “Miller Trusts”</a:t>
            </a:r>
          </a:p>
          <a:p>
            <a:pPr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No </a:t>
            </a:r>
            <a:r>
              <a:rPr lang="en-US" sz="2400" dirty="0">
                <a:solidFill>
                  <a:sysClr val="windowText" lastClr="000000"/>
                </a:solidFill>
              </a:rPr>
              <a:t>change in enrollment for most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(403,000) current beneficiaries, some </a:t>
            </a:r>
            <a:r>
              <a:rPr lang="en-US" sz="2400" dirty="0">
                <a:solidFill>
                  <a:sysClr val="windowText" lastClr="000000"/>
                </a:solidFill>
              </a:rPr>
              <a:t>“woodwork”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(9,500-14,500) will </a:t>
            </a:r>
            <a:r>
              <a:rPr lang="en-US" sz="2400" dirty="0">
                <a:solidFill>
                  <a:sysClr val="windowText" lastClr="000000"/>
                </a:solidFill>
              </a:rPr>
              <a:t>now enroll in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Medicaid, and some (up to 22,000) will receive federal exchange subsidies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20782" y="6396942"/>
            <a:ext cx="9144000" cy="30737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 lIns="91034" tIns="45519" rIns="91034" bIns="455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 more detail: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3"/>
              </a:rPr>
              <a:t>Simplify Eligibility Determination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(updated April 2015).</a:t>
            </a:r>
            <a:endParaRPr lang="en-US" sz="14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34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12978" y="6019800"/>
            <a:ext cx="9174296" cy="762000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3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4238296" y="6326489"/>
            <a:ext cx="4832132" cy="30737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 lIns="91034" tIns="45519" rIns="91034" bIns="455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Ohio Department of Medicaid (SFY 2014).</a:t>
            </a:r>
            <a:endParaRPr lang="en-US" sz="14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962400" y="6192528"/>
            <a:ext cx="0" cy="549275"/>
          </a:xfrm>
          <a:prstGeom prst="line">
            <a:avLst/>
          </a:prstGeom>
          <a:noFill/>
          <a:ln w="22225" cap="flat" cmpd="sng" algn="ctr">
            <a:solidFill>
              <a:srgbClr val="E7ECED">
                <a:lumMod val="75000"/>
              </a:srgbClr>
            </a:solidFill>
            <a:prstDash val="solid"/>
          </a:ln>
          <a:effectLst/>
        </p:spPr>
      </p:cxn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39640852"/>
              </p:ext>
            </p:extLst>
          </p:nvPr>
        </p:nvGraphicFramePr>
        <p:xfrm>
          <a:off x="3581400" y="1578928"/>
          <a:ext cx="5105400" cy="428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4238296" y="3204711"/>
            <a:ext cx="1676400" cy="5334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5% </a:t>
            </a:r>
            <a:r>
              <a:rPr lang="en-US" sz="1400" b="1" dirty="0" smtClean="0">
                <a:solidFill>
                  <a:schemeClr val="bg1"/>
                </a:solidFill>
              </a:rPr>
              <a:t>Both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406658" y="2633211"/>
            <a:ext cx="2336725" cy="990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Agency Only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84%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713" y="1684818"/>
            <a:ext cx="3657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77,561 Ohioans receive in-home services provided by direct care workers.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65,254 (84%) rely on home care agencies only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8,346 (11%) rely on  independent non-agency providers only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3,961 (5%) rely  on both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8730" y="609600"/>
            <a:ext cx="8806115" cy="5367317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Improve Quality in Home Health Care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8730" y="609600"/>
            <a:ext cx="8806115" cy="5367317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Improve Quality in Home Health Care</a:t>
            </a:r>
          </a:p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Blueprint for a New Ohio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Provides 10,000 more Ohioans a choice to live at home or in another community setting instead of receiving facility-based care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Clarifies that Ohio Medicaid has the authority to guarantee that individuals have the right to self-direct HCBS waiver services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Clarifies that the employer for a direct support worker must be either an individual who self-directs their support or an agency, not the State of Ohio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Allows the Administration to restart implementation of a direct care worker certification program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In addition, the Administration welcomes clarifying language to address stakeholder concerns about process and timing</a:t>
            </a:r>
            <a:endParaRPr lang="en-US" sz="2400" b="1" i="1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3962400" y="6192528"/>
            <a:ext cx="0" cy="549275"/>
          </a:xfrm>
          <a:prstGeom prst="line">
            <a:avLst/>
          </a:prstGeom>
          <a:noFill/>
          <a:ln w="22225" cap="flat" cmpd="sng" algn="ctr">
            <a:solidFill>
              <a:srgbClr val="E7ECED">
                <a:lumMod val="75000"/>
              </a:srgbClr>
            </a:solidFill>
            <a:prstDash val="solid"/>
          </a:ln>
          <a:effectLst/>
        </p:spPr>
      </p:cxn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084443" y="6176459"/>
            <a:ext cx="4985558" cy="52281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 lIns="91034" tIns="45519" rIns="91034" bIns="455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Office of Health Transformation,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4"/>
              </a:rPr>
              <a:t>Reform Home Care Payments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(February 2015).</a:t>
            </a:r>
            <a:endParaRPr lang="en-US" sz="14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648200" y="1828800"/>
            <a:ext cx="4233613" cy="6858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House eliminates language related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to self-direction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4648200" y="2683658"/>
            <a:ext cx="4233613" cy="6858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Eliminates language that clarifies direct care workers are not state employees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648200" y="3506561"/>
            <a:ext cx="4233613" cy="6858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Does not address concerns from House testimony about process and timing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4648200" y="4344761"/>
            <a:ext cx="4250931" cy="6858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Requires agency nursing waiver rates to be 10% higher than independent rates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7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8730" y="609600"/>
            <a:ext cx="8806115" cy="5367317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Improve Quality in Nursing Facilities</a:t>
            </a:r>
          </a:p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First Four Years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Completed the conversion to a price-based payment system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Linked nursing facility reimbursement to quality outcomes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Reduced rates 6 percent in 2012 then held flat</a:t>
            </a:r>
          </a:p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Blueprint for a New Ohio (invests $61 million over two years)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Increases NF reimbursement $84 million in 2017 by rebasing the formula (+$154 million) and updating the “grouper” (-$70 million)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Links 100 percent of the increase to quality performance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Reduces reimbursement for low acuity individuals (-$24 million)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Removes the NF rate formula from statute</a:t>
            </a:r>
          </a:p>
          <a:p>
            <a:pPr marL="0" indent="0" defTabSz="910338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3962400" y="6192528"/>
            <a:ext cx="0" cy="549275"/>
          </a:xfrm>
          <a:prstGeom prst="line">
            <a:avLst/>
          </a:prstGeom>
          <a:noFill/>
          <a:ln w="22225" cap="flat" cmpd="sng" algn="ctr">
            <a:solidFill>
              <a:srgbClr val="E7ECED">
                <a:lumMod val="75000"/>
              </a:srgbClr>
            </a:solidFill>
            <a:prstDash val="solid"/>
          </a:ln>
          <a:effectLst/>
        </p:spPr>
      </p:cxn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084443" y="6176459"/>
            <a:ext cx="4985558" cy="52281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 lIns="91034" tIns="45519" rIns="91034" bIns="455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Office of Health Transformation,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4"/>
              </a:rPr>
              <a:t>Reform Nursing Facility Payments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(February 2015).</a:t>
            </a:r>
            <a:endParaRPr lang="en-US" sz="14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5257800" y="3429000"/>
            <a:ext cx="3657600" cy="8382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House increases NF reimbursement ($56 million over two years)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257800" y="4436258"/>
            <a:ext cx="3657600" cy="6858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Recycles unspent quality funds to the highest rated facilities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257800" y="5259161"/>
            <a:ext cx="3657600" cy="6858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Continues institutional bias in statute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7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838200"/>
            <a:ext cx="8458200" cy="4038600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  <a:cs typeface="Calibri" pitchFamily="34" charset="0"/>
              </a:rPr>
              <a:t>Today’s Topics</a:t>
            </a:r>
            <a:endParaRPr lang="en-US" sz="3600" b="1" dirty="0">
              <a:solidFill>
                <a:prstClr val="black"/>
              </a:solidFill>
              <a:cs typeface="Calibri" pitchFamily="34" charset="0"/>
            </a:endParaRPr>
          </a:p>
          <a:p>
            <a:pPr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Overall Budget Impact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Prioritize Home and Community Based Services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700" b="1" dirty="0" smtClean="0">
                <a:solidFill>
                  <a:sysClr val="windowText" lastClr="000000"/>
                </a:solidFill>
              </a:rPr>
              <a:t>Rebuild Community Behavioral Health System Capacity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Enhance Community Developmental Disabilities Services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Reduce Infant Mortality and Tobacco Use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Modernize Medicaid Provider Payments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Move Ohioans Up and Out of Poverty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endParaRPr lang="en-US" sz="2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21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4572000" y="1417837"/>
            <a:ext cx="50454" cy="3471445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12978" y="6019800"/>
            <a:ext cx="9174296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endParaRPr lang="en-US" sz="2400" b="1" dirty="0" smtClean="0">
              <a:solidFill>
                <a:prstClr val="black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092058329"/>
              </p:ext>
            </p:extLst>
          </p:nvPr>
        </p:nvGraphicFramePr>
        <p:xfrm>
          <a:off x="102951" y="381001"/>
          <a:ext cx="8840246" cy="640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371600" y="4982045"/>
            <a:ext cx="6781799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2000" b="1" dirty="0" smtClean="0">
                <a:solidFill>
                  <a:prstClr val="white"/>
                </a:solidFill>
              </a:rPr>
              <a:t>Ohio Department of Mental Health and Addiction Services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38400" y="1799758"/>
            <a:ext cx="5409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Jobs Budget </a:t>
            </a: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                             </a:t>
            </a:r>
            <a:r>
              <a:rPr lang="en-US" sz="135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Jobs Budget 2.0</a:t>
            </a:r>
            <a:endParaRPr lang="en-US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8974" y="3471282"/>
            <a:ext cx="6781799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2000" b="1" dirty="0" smtClean="0">
                <a:solidFill>
                  <a:prstClr val="white"/>
                </a:solidFill>
              </a:rPr>
              <a:t>Ohio Department of Medicaid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427" y="600338"/>
            <a:ext cx="18797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Total MHAS and Medicaid Behavioral Health Spending (Federal and State Funds in millions)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5227" y="584672"/>
            <a:ext cx="91440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Ohio Behavioral Health Spending</a:t>
            </a:r>
            <a:endParaRPr lang="en-US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3962400" y="6192528"/>
            <a:ext cx="0" cy="549275"/>
          </a:xfrm>
          <a:prstGeom prst="line">
            <a:avLst/>
          </a:prstGeom>
          <a:noFill/>
          <a:ln w="22225" cap="flat" cmpd="sng" algn="ctr">
            <a:solidFill>
              <a:srgbClr val="E7ECED">
                <a:lumMod val="75000"/>
              </a:srgbClr>
            </a:solidFill>
            <a:prstDash val="solid"/>
          </a:ln>
          <a:effectLst/>
        </p:spPr>
      </p:cxn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4084443" y="6176459"/>
            <a:ext cx="4985558" cy="52281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 lIns="91034" tIns="45519" rIns="91034" bIns="455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Office of Health Transformation,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5"/>
              </a:rPr>
              <a:t>Rebuild Community Behavioral Health System Capacity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(February 2015).</a:t>
            </a:r>
            <a:endParaRPr lang="en-US" sz="14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16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8730" y="609600"/>
            <a:ext cx="8806115" cy="5367317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Modernize Medicaid Behavioral Health</a:t>
            </a:r>
          </a:p>
          <a:p>
            <a:pPr marL="0" lvl="0" indent="0" defTabSz="910338">
              <a:spcBef>
                <a:spcPts val="1200"/>
              </a:spcBef>
              <a:spcAft>
                <a:spcPts val="300"/>
              </a:spcAft>
              <a:buNone/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Background</a:t>
            </a:r>
            <a:endParaRPr lang="en-US" sz="2400" b="1" i="1" dirty="0">
              <a:solidFill>
                <a:sysClr val="windowText" lastClr="000000"/>
              </a:solidFill>
            </a:endParaRPr>
          </a:p>
          <a:p>
            <a:pPr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The mental health and addiction services system was in turmoil</a:t>
            </a:r>
          </a:p>
          <a:p>
            <a:pPr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20 percent cut in state funds over previous four years (2007-2010)</a:t>
            </a:r>
            <a:endParaRPr lang="en-US" sz="2400" b="1" i="1" dirty="0" smtClean="0">
              <a:solidFill>
                <a:sysClr val="windowText" lastClr="000000"/>
              </a:solidFill>
            </a:endParaRPr>
          </a:p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First Four Years</a:t>
            </a:r>
          </a:p>
          <a:p>
            <a:pPr marL="457200" indent="-457200" defTabSz="910338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Increased state support for mental health and addiction services</a:t>
            </a:r>
          </a:p>
          <a:p>
            <a:pPr marL="457200" indent="-457200" defTabSz="910338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Freed local boards from Medicaid match responsibilities</a:t>
            </a:r>
          </a:p>
          <a:p>
            <a:pPr marL="457200" indent="-457200" defTabSz="910338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Extended coverage to more Ohioans seeking recovery</a:t>
            </a:r>
          </a:p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Blueprint for a New Ohio</a:t>
            </a:r>
          </a:p>
          <a:p>
            <a:pPr marL="457200" indent="-457200" defTabSz="910338">
              <a:spcBef>
                <a:spcPts val="0"/>
              </a:spcBef>
              <a:spcAft>
                <a:spcPts val="300"/>
              </a:spcAft>
              <a:buFont typeface="+mj-lt"/>
              <a:buAutoNum type="arabicPeriod" startAt="4"/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Recodes the Medicaid behavioral health benefit to align with commercial health insurance</a:t>
            </a:r>
          </a:p>
          <a:p>
            <a:pPr marL="457200" indent="-457200" defTabSz="910338">
              <a:spcBef>
                <a:spcPts val="0"/>
              </a:spcBef>
              <a:spcAft>
                <a:spcPts val="300"/>
              </a:spcAft>
              <a:buFont typeface="+mj-lt"/>
              <a:buAutoNum type="arabicPeriod" startAt="4"/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Moves Medicaid behavioral health benefits into managed care to better integrate physical and behavioral health care</a:t>
            </a:r>
          </a:p>
          <a:p>
            <a:pPr marL="0" indent="0" defTabSz="910338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46786" y="6477001"/>
            <a:ext cx="8938059" cy="30480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 lIns="91034" tIns="45519" rIns="91034" bIns="455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Office of Health Transformation,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3"/>
              </a:rPr>
              <a:t>Rebuild Community Behavioral Health System Capacity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(February 2015).</a:t>
            </a:r>
            <a:endParaRPr lang="en-US" sz="14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876800" y="4876800"/>
            <a:ext cx="3962400" cy="6858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House excludes Medicaid managed care for behavioral health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7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838200"/>
            <a:ext cx="8458200" cy="4038600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3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Ohio’s Health Transformation Team</a:t>
            </a:r>
          </a:p>
          <a:p>
            <a:pPr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>
                <a:solidFill>
                  <a:sysClr val="windowText" lastClr="000000"/>
                </a:solidFill>
              </a:rPr>
              <a:t>John McCarthy, Medicaid</a:t>
            </a:r>
          </a:p>
          <a:p>
            <a:pPr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>
                <a:solidFill>
                  <a:sysClr val="windowText" lastClr="000000"/>
                </a:solidFill>
              </a:rPr>
              <a:t>Bonnie </a:t>
            </a:r>
            <a:r>
              <a:rPr lang="en-US" sz="2600" dirty="0" err="1">
                <a:solidFill>
                  <a:sysClr val="windowText" lastClr="000000"/>
                </a:solidFill>
              </a:rPr>
              <a:t>Burman</a:t>
            </a:r>
            <a:r>
              <a:rPr lang="en-US" sz="2600" dirty="0">
                <a:solidFill>
                  <a:sysClr val="windowText" lastClr="000000"/>
                </a:solidFill>
              </a:rPr>
              <a:t>, Aging</a:t>
            </a:r>
          </a:p>
          <a:p>
            <a:pPr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>
                <a:solidFill>
                  <a:sysClr val="windowText" lastClr="000000"/>
                </a:solidFill>
              </a:rPr>
              <a:t>Kevin Miller, Opportunities for Ohioans with Disabilities</a:t>
            </a:r>
          </a:p>
          <a:p>
            <a:pPr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>
                <a:solidFill>
                  <a:sysClr val="windowText" lastClr="000000"/>
                </a:solidFill>
              </a:rPr>
              <a:t>John Martin, Developmental Disabilities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ysClr val="windowText" lastClr="000000"/>
                </a:solidFill>
                <a:latin typeface="Calibri"/>
              </a:rPr>
              <a:t>Tracy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"/>
              </a:rPr>
              <a:t>Plouck</a:t>
            </a:r>
            <a:r>
              <a:rPr lang="en-US" sz="2600" dirty="0" smtClean="0">
                <a:solidFill>
                  <a:sysClr val="windowText" lastClr="000000"/>
                </a:solidFill>
                <a:latin typeface="Calibri"/>
              </a:rPr>
              <a:t>, Mental Health and Addiction Services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ysClr val="windowText" lastClr="000000"/>
                </a:solidFill>
                <a:latin typeface="Calibri"/>
              </a:rPr>
              <a:t>Rick Hodges, Health</a:t>
            </a:r>
          </a:p>
          <a:p>
            <a:pPr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>
                <a:solidFill>
                  <a:sysClr val="windowText" lastClr="000000"/>
                </a:solidFill>
              </a:rPr>
              <a:t>Cynthia Dungey, Job and Family Services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ysClr val="windowText" lastClr="000000"/>
                </a:solidFill>
              </a:rPr>
              <a:t>Greg </a:t>
            </a:r>
            <a:r>
              <a:rPr lang="en-US" sz="2600" dirty="0">
                <a:solidFill>
                  <a:sysClr val="windowText" lastClr="000000"/>
                </a:solidFill>
              </a:rPr>
              <a:t>Moody, Office of Health Transformation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endParaRPr lang="en-US" sz="2600" dirty="0" smtClean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3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2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12978" y="6019800"/>
            <a:ext cx="9174296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endParaRPr lang="en-US" sz="2400" b="1" dirty="0" smtClean="0">
              <a:solidFill>
                <a:prstClr val="black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170" y="591235"/>
            <a:ext cx="91440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Distribution of Behavioral Health Clients by Spending</a:t>
            </a:r>
            <a:endParaRPr lang="en-US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73529833"/>
              </p:ext>
            </p:extLst>
          </p:nvPr>
        </p:nvGraphicFramePr>
        <p:xfrm>
          <a:off x="609600" y="1338217"/>
          <a:ext cx="7696200" cy="4376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47800" y="56388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5% least costly clients                                              5% most costly clients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41910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Each bar represents: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5 percent of clients</a:t>
            </a:r>
          </a:p>
          <a:p>
            <a:r>
              <a:rPr lang="en-US" dirty="0" smtClean="0">
                <a:solidFill>
                  <a:srgbClr val="002060"/>
                </a:solidFill>
                <a:cs typeface="Courier New" panose="02070309020205020404" pitchFamily="49" charset="0"/>
              </a:rPr>
              <a:t>≈30,000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1356388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Millions of dollars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100 percent = $1.2 million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3962400" y="1519681"/>
            <a:ext cx="3048000" cy="1371600"/>
          </a:xfrm>
          <a:prstGeom prst="borderCallout1">
            <a:avLst>
              <a:gd name="adj1" fmla="val 40255"/>
              <a:gd name="adj2" fmla="val 100720"/>
              <a:gd name="adj3" fmla="val 40099"/>
              <a:gd name="adj4" fmla="val 12513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Top 5 percent account for 52 percent of spending…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2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962400" y="6192528"/>
            <a:ext cx="0" cy="549275"/>
          </a:xfrm>
          <a:prstGeom prst="line">
            <a:avLst/>
          </a:prstGeom>
          <a:noFill/>
          <a:ln w="22225" cap="flat" cmpd="sng" algn="ctr">
            <a:solidFill>
              <a:srgbClr val="E7ECED">
                <a:lumMod val="75000"/>
              </a:srgbClr>
            </a:solidFill>
            <a:prstDash val="solid"/>
          </a:ln>
          <a:effectLst/>
        </p:spPr>
      </p:cxn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4011798" y="6162909"/>
            <a:ext cx="4985558" cy="645925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 lIns="91034" tIns="45519" rIns="91034" bIns="455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</a:t>
            </a:r>
            <a:r>
              <a:rPr lang="en-US" sz="1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Ohio Medicaid claims, including claims with diagnosis code of ICD9 290-314 excluding 299 and dementia codes in 294; does not include pharmacy claims (August 2012-July 2013).</a:t>
            </a:r>
            <a:endParaRPr lang="en-US" sz="12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0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8730" y="609600"/>
            <a:ext cx="8806115" cy="5367317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Rebuild Community Behavioral Health</a:t>
            </a:r>
          </a:p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Blueprint for a New Ohio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Preserves hospital capacity for individuals in crisis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Partners with DRC to invest in more addiction treatment within Ohio’s prisons and in communities upon release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Funds early childhood mental health consultations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Provides new resources for suicide prevention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Supports </a:t>
            </a:r>
            <a:r>
              <a:rPr lang="en-US" sz="2400" i="1" dirty="0" smtClean="0">
                <a:solidFill>
                  <a:sysClr val="windowText" lastClr="000000"/>
                </a:solidFill>
              </a:rPr>
              <a:t>Strong Families and Safe Communities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for families in crisis with youth who are a danger to themselves or others related to mental illness or a developmental disability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Increases access to housing, including recovery housing, subsidies for housing providers that support persons with disabilities, and support for chronically homeless individuals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endParaRPr lang="en-US" sz="2400" dirty="0" smtClean="0">
              <a:solidFill>
                <a:sysClr val="windowText" lastClr="000000"/>
              </a:solidFill>
            </a:endParaRPr>
          </a:p>
          <a:p>
            <a:pPr marL="0" indent="0" defTabSz="910338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3962400" y="6192528"/>
            <a:ext cx="0" cy="549275"/>
          </a:xfrm>
          <a:prstGeom prst="line">
            <a:avLst/>
          </a:prstGeom>
          <a:noFill/>
          <a:ln w="22225" cap="flat" cmpd="sng" algn="ctr">
            <a:solidFill>
              <a:srgbClr val="E7ECED">
                <a:lumMod val="75000"/>
              </a:srgbClr>
            </a:solidFill>
            <a:prstDash val="solid"/>
          </a:ln>
          <a:effectLst/>
        </p:spPr>
      </p:cxn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084443" y="6176459"/>
            <a:ext cx="4985558" cy="46125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 lIns="91034" tIns="45519" rIns="91034" bIns="455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</a:t>
            </a:r>
            <a:r>
              <a:rPr lang="en-US" sz="1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Office of Health Transformation, </a:t>
            </a:r>
            <a:r>
              <a:rPr lang="en-US" sz="12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4"/>
              </a:rPr>
              <a:t>Rebuild Community Behavioral Health System Capacity</a:t>
            </a:r>
            <a:r>
              <a:rPr lang="en-US" sz="12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en-US" sz="12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5"/>
              </a:rPr>
              <a:t>Increase Access to Housing</a:t>
            </a:r>
            <a:r>
              <a:rPr lang="en-US" sz="12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(February 2015).</a:t>
            </a:r>
            <a:endParaRPr lang="en-US" sz="12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257800" y="2895600"/>
            <a:ext cx="3657600" cy="6858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House creates numerous earmarks for community projects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257800" y="3750458"/>
            <a:ext cx="3657600" cy="6858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Creates a state only pilot for jails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($1 million)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2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838200"/>
            <a:ext cx="8458200" cy="4038600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  <a:cs typeface="Calibri" pitchFamily="34" charset="0"/>
              </a:rPr>
              <a:t>Today’s Topics</a:t>
            </a:r>
            <a:endParaRPr lang="en-US" sz="3600" b="1" dirty="0">
              <a:solidFill>
                <a:prstClr val="black"/>
              </a:solidFill>
              <a:cs typeface="Calibri" pitchFamily="34" charset="0"/>
            </a:endParaRPr>
          </a:p>
          <a:p>
            <a:pPr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Overall Budget Impact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Prioritize Home and Community Based Services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Rebuild Community Behavioral Health System Capacity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b="1" dirty="0" smtClean="0">
                <a:solidFill>
                  <a:sysClr val="windowText" lastClr="000000"/>
                </a:solidFill>
              </a:rPr>
              <a:t>Enhance Community Developmental Disabilities Services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Reduce Infant Mortality and Tobacco Use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Modernize Medicaid Provider Payments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Move Ohioans Up and Out of Poverty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endParaRPr lang="en-US" sz="260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13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21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8730" y="609600"/>
            <a:ext cx="8806115" cy="5367317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Enhance Developmental Disabilities Services</a:t>
            </a:r>
          </a:p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Background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System redesign in 2001 resulted in 29,000 more Ohioans with a developmental disability living and working in the community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Despite progress, Ohio relies on institutions more than most states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Pressure to downsize or eliminate institutional settings has created fear among individuals and families who rely on these services</a:t>
            </a:r>
          </a:p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Blueprint for a New Ohio (invests $318 million over two years)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Creates a 10-year vision for responsible system change to support people with disabilities to live and work in community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Increases Medicaid ($299 million) and non-Medicaid ($19 million)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Promotes choice for individuals who want to maintain current services or receive services in the community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324600"/>
            <a:ext cx="9144000" cy="30737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 lIns="91034" tIns="45519" rIns="91034" bIns="455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Office of Health Transformation,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3"/>
              </a:rPr>
              <a:t>Enhance Community Developmental Disabilities Services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(February 2015).</a:t>
            </a:r>
            <a:endParaRPr lang="en-US" sz="14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413643" y="6049635"/>
            <a:ext cx="9174296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endParaRPr lang="en-US" sz="2400" b="1" dirty="0" smtClean="0">
              <a:solidFill>
                <a:prstClr val="black"/>
              </a:solidFill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6090905" y="5944100"/>
            <a:ext cx="2745837" cy="73866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These numbers do not account for increases in waiver enrollment supported by local funds.</a:t>
            </a:r>
            <a:endParaRPr lang="en-US" sz="14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484463"/>
            <a:ext cx="91440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DODD Service Goals by June 2017</a:t>
            </a:r>
            <a:endParaRPr lang="en-US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08097368"/>
              </p:ext>
            </p:extLst>
          </p:nvPr>
        </p:nvGraphicFramePr>
        <p:xfrm>
          <a:off x="818535" y="1306536"/>
          <a:ext cx="44196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4102125757"/>
              </p:ext>
            </p:extLst>
          </p:nvPr>
        </p:nvGraphicFramePr>
        <p:xfrm>
          <a:off x="797609" y="4234900"/>
          <a:ext cx="4419600" cy="2262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199" y="997468"/>
            <a:ext cx="4397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Legacy Programs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199" y="3932074"/>
            <a:ext cx="4397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Community Based Programs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513735" y="1360644"/>
            <a:ext cx="533400" cy="55246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Multiply 28"/>
          <p:cNvSpPr/>
          <p:nvPr/>
        </p:nvSpPr>
        <p:spPr>
          <a:xfrm>
            <a:off x="513735" y="1984324"/>
            <a:ext cx="533400" cy="55246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513735" y="3287043"/>
            <a:ext cx="533400" cy="55246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Multiply 30"/>
          <p:cNvSpPr/>
          <p:nvPr/>
        </p:nvSpPr>
        <p:spPr>
          <a:xfrm>
            <a:off x="513735" y="2635483"/>
            <a:ext cx="533400" cy="552466"/>
          </a:xfrm>
          <a:prstGeom prst="mathMultiply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>
            <a:off x="6248400" y="1434522"/>
            <a:ext cx="2590800" cy="4809973"/>
          </a:xfrm>
          <a:prstGeom prst="curvedLeftArrow">
            <a:avLst>
              <a:gd name="adj1" fmla="val 42761"/>
              <a:gd name="adj2" fmla="val 79494"/>
              <a:gd name="adj3" fmla="val 26898"/>
            </a:avLst>
          </a:prstGeom>
          <a:gradFill flip="none" rotWithShape="1">
            <a:gsLst>
              <a:gs pos="0">
                <a:srgbClr val="098114">
                  <a:alpha val="19000"/>
                </a:srgbClr>
              </a:gs>
              <a:gs pos="67000">
                <a:schemeClr val="accent3">
                  <a:alpha val="39000"/>
                  <a:lumMod val="58000"/>
                  <a:lumOff val="42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800000" scaled="0"/>
            <a:tileRect/>
          </a:gradFill>
          <a:ln w="3175">
            <a:solidFill>
              <a:srgbClr val="098114">
                <a:alpha val="4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Rounded Rectangle 4"/>
          <p:cNvSpPr/>
          <p:nvPr/>
        </p:nvSpPr>
        <p:spPr>
          <a:xfrm>
            <a:off x="6245942" y="1538591"/>
            <a:ext cx="2388460" cy="44438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32385" rIns="64770" bIns="32385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Budget Priorities that Increase Community Capacity (2016-2017)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dirty="0" smtClean="0">
              <a:solidFill>
                <a:prstClr val="black"/>
              </a:solidFill>
            </a:endParaRPr>
          </a:p>
          <a:p>
            <a:pPr marL="285750" indent="-28575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prstClr val="black"/>
                </a:solidFill>
              </a:rPr>
              <a:t>6 percent direct care worker rate increase</a:t>
            </a:r>
          </a:p>
          <a:p>
            <a:pPr marL="285750" indent="-28575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prstClr val="black"/>
                </a:solidFill>
              </a:rPr>
              <a:t>Support training for community integration and behavior support</a:t>
            </a:r>
          </a:p>
          <a:p>
            <a:pPr marL="285750" indent="-28575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prstClr val="black"/>
                </a:solidFill>
              </a:rPr>
              <a:t>Support employment and introduce outcome based reimbursement</a:t>
            </a:r>
          </a:p>
          <a:p>
            <a:pPr marL="285750" indent="-28575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prstClr val="black"/>
                </a:solidFill>
              </a:rPr>
              <a:t>Add nursing services in the IO Waiver</a:t>
            </a:r>
          </a:p>
          <a:p>
            <a:pPr marL="285750" indent="-28575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prstClr val="black"/>
                </a:solidFill>
              </a:rPr>
              <a:t>Emphasize cost efficient models, shared living, and remote monitoring</a:t>
            </a:r>
            <a:endParaRPr lang="en-US" sz="1500" b="1" dirty="0">
              <a:solidFill>
                <a:prstClr val="black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004730" y="1341156"/>
            <a:ext cx="1088635" cy="622951"/>
          </a:xfrm>
          <a:prstGeom prst="downArrow">
            <a:avLst>
              <a:gd name="adj1" fmla="val 7111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200" b="1" dirty="0" smtClean="0">
              <a:solidFill>
                <a:prstClr val="white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b="1" dirty="0" smtClean="0">
                <a:solidFill>
                  <a:prstClr val="white"/>
                </a:solidFill>
              </a:rPr>
              <a:t>225</a:t>
            </a:r>
          </a:p>
          <a:p>
            <a:pPr algn="ctr"/>
            <a:r>
              <a:rPr lang="en-US" sz="1000" b="1" dirty="0" smtClean="0">
                <a:solidFill>
                  <a:prstClr val="white"/>
                </a:solidFill>
              </a:rPr>
              <a:t>to ICF, Waivers</a:t>
            </a:r>
            <a:endParaRPr lang="en-US" sz="1000" b="1" dirty="0">
              <a:solidFill>
                <a:prstClr val="white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5004730" y="2003068"/>
            <a:ext cx="1088635" cy="618604"/>
          </a:xfrm>
          <a:prstGeom prst="downArrow">
            <a:avLst>
              <a:gd name="adj1" fmla="val 7111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2,890</a:t>
            </a:r>
          </a:p>
          <a:p>
            <a:pPr algn="ctr"/>
            <a:r>
              <a:rPr lang="en-US" sz="900" dirty="0" smtClean="0">
                <a:solidFill>
                  <a:prstClr val="white"/>
                </a:solidFill>
              </a:rPr>
              <a:t>to IO Waiver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5004730" y="2660633"/>
            <a:ext cx="1088635" cy="618604"/>
          </a:xfrm>
          <a:prstGeom prst="downArrow">
            <a:avLst>
              <a:gd name="adj1" fmla="val 7111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298</a:t>
            </a:r>
          </a:p>
          <a:p>
            <a:pPr algn="ctr"/>
            <a:r>
              <a:rPr lang="en-US" sz="900" b="1" dirty="0" smtClean="0">
                <a:solidFill>
                  <a:prstClr val="white"/>
                </a:solidFill>
              </a:rPr>
              <a:t>to Waivers</a:t>
            </a:r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5004730" y="3308336"/>
            <a:ext cx="1088635" cy="618604"/>
          </a:xfrm>
          <a:prstGeom prst="downArrow">
            <a:avLst>
              <a:gd name="adj1" fmla="val 7111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3,495</a:t>
            </a:r>
          </a:p>
          <a:p>
            <a:pPr algn="ctr"/>
            <a:r>
              <a:rPr lang="en-US" sz="900" b="1" dirty="0" smtClean="0">
                <a:solidFill>
                  <a:prstClr val="white"/>
                </a:solidFill>
              </a:rPr>
              <a:t>Employed</a:t>
            </a:r>
            <a:endParaRPr lang="en-US" sz="850" b="1" dirty="0">
              <a:solidFill>
                <a:prstClr val="white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5004729" y="4292456"/>
            <a:ext cx="1088635" cy="618604"/>
          </a:xfrm>
          <a:prstGeom prst="upArrow">
            <a:avLst>
              <a:gd name="adj1" fmla="val 66422"/>
              <a:gd name="adj2" fmla="val 50000"/>
            </a:avLst>
          </a:prstGeom>
          <a:solidFill>
            <a:srgbClr val="098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6,095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Up Arrow 24"/>
          <p:cNvSpPr/>
          <p:nvPr/>
        </p:nvSpPr>
        <p:spPr>
          <a:xfrm>
            <a:off x="5004728" y="5029952"/>
            <a:ext cx="1088635" cy="618604"/>
          </a:xfrm>
          <a:prstGeom prst="upArrow">
            <a:avLst>
              <a:gd name="adj1" fmla="val 66422"/>
              <a:gd name="adj2" fmla="val 50000"/>
            </a:avLst>
          </a:prstGeom>
          <a:solidFill>
            <a:srgbClr val="098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4,890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5004728" y="5825215"/>
            <a:ext cx="1088635" cy="618604"/>
          </a:xfrm>
          <a:prstGeom prst="upArrow">
            <a:avLst>
              <a:gd name="adj1" fmla="val 66422"/>
              <a:gd name="adj2" fmla="val 50000"/>
            </a:avLst>
          </a:prstGeom>
          <a:solidFill>
            <a:srgbClr val="098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1,000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22123" y="6541316"/>
            <a:ext cx="6400800" cy="245815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 lIns="91034" tIns="45519" rIns="91034" bIns="455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</a:t>
            </a:r>
            <a:r>
              <a:rPr lang="en-US" sz="10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Office of Health Transformation, </a:t>
            </a:r>
            <a:r>
              <a:rPr lang="en-US" sz="10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13"/>
              </a:rPr>
              <a:t>Enhance Community Developmental Disabilities Services</a:t>
            </a:r>
            <a:r>
              <a:rPr lang="en-US" sz="10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(February 2015).</a:t>
            </a:r>
            <a:endParaRPr lang="en-US" sz="10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ular Callout 38"/>
          <p:cNvSpPr/>
          <p:nvPr/>
        </p:nvSpPr>
        <p:spPr>
          <a:xfrm>
            <a:off x="5004730" y="2593437"/>
            <a:ext cx="3839158" cy="6858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Adopts a new ICF policy agreed to by the Administration and stakeholders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ular Callout 39"/>
          <p:cNvSpPr/>
          <p:nvPr/>
        </p:nvSpPr>
        <p:spPr>
          <a:xfrm>
            <a:off x="5004728" y="1278307"/>
            <a:ext cx="3832012" cy="121663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House creates a developmental center closure review commission, while decreasing developmental center funding  ($28 million)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5004728" y="4959979"/>
            <a:ext cx="3991560" cy="855249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House decreases state </a:t>
            </a:r>
            <a:r>
              <a:rPr lang="en-US" b="1" smtClean="0">
                <a:solidFill>
                  <a:schemeClr val="tx1"/>
                </a:solidFill>
              </a:rPr>
              <a:t>waiver funds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838200"/>
            <a:ext cx="8458200" cy="4038600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  <a:cs typeface="Calibri" pitchFamily="34" charset="0"/>
              </a:rPr>
              <a:t>Today’s Topics</a:t>
            </a:r>
            <a:endParaRPr lang="en-US" sz="3600" b="1" dirty="0">
              <a:solidFill>
                <a:prstClr val="black"/>
              </a:solidFill>
              <a:cs typeface="Calibri" pitchFamily="34" charset="0"/>
            </a:endParaRPr>
          </a:p>
          <a:p>
            <a:pPr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Overall Budget Impact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Prioritize Home and Community Based Services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Rebuild Community Behavioral Health System Capacity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Enhance Community Developmental Disabilities Services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ysClr val="windowText" lastClr="000000"/>
                </a:solidFill>
              </a:rPr>
              <a:t>Reduce Infant Mortality and Tobacco Use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Modernize Medicaid Provider Payments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Move Ohioans Up and Out of Poverty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endParaRPr lang="en-US" sz="260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13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21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2400" y="609600"/>
            <a:ext cx="8932445" cy="5367317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Reduce Infant Mortality</a:t>
            </a:r>
          </a:p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First Four Years 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Ohio’s infant mortality rate is among the worst in the nation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Governor Kasich made reducing infant mortality a priority in his first State of the State, and launched </a:t>
            </a:r>
            <a:r>
              <a:rPr lang="en-US" sz="2400" dirty="0" smtClean="0">
                <a:solidFill>
                  <a:sysClr val="windowText" lastClr="000000"/>
                </a:solidFill>
                <a:hlinkClick r:id="rId3"/>
              </a:rPr>
              <a:t>numerous significant reforms</a:t>
            </a:r>
            <a:endParaRPr lang="en-US" sz="2400" dirty="0" smtClean="0">
              <a:solidFill>
                <a:sysClr val="windowText" lastClr="000000"/>
              </a:solidFill>
            </a:endParaRPr>
          </a:p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Blueprint for a New Ohio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Provides enhanced care management through Medicaid managed care plans for every woman in highest-risk neighborhoods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Engages leaders in those neighborhoods to connect women to care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Expands access to peer support programs for expecting moms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Eliminates payment for medically unnecessary scheduled deliveries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Focuses evidence-based strategies to reduce maternal smoking</a:t>
            </a:r>
          </a:p>
          <a:p>
            <a:pPr marL="0" indent="0" defTabSz="910338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3962400" y="6192528"/>
            <a:ext cx="0" cy="549275"/>
          </a:xfrm>
          <a:prstGeom prst="line">
            <a:avLst/>
          </a:prstGeom>
          <a:noFill/>
          <a:ln w="22225" cap="flat" cmpd="sng" algn="ctr">
            <a:solidFill>
              <a:srgbClr val="E7ECED">
                <a:lumMod val="75000"/>
              </a:srgbClr>
            </a:solidFill>
            <a:prstDash val="solid"/>
          </a:ln>
          <a:effectLst/>
        </p:spPr>
      </p:cxn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084443" y="6176459"/>
            <a:ext cx="4985558" cy="52281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 lIns="91034" tIns="45519" rIns="91034" bIns="455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Office of Health Transformation,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5"/>
              </a:rPr>
              <a:t>Reduce Infant Mortality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(February 2015).</a:t>
            </a:r>
            <a:endParaRPr lang="en-US" sz="14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8732" y="555641"/>
            <a:ext cx="8806115" cy="5367317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Reduce Tobacco Use</a:t>
            </a:r>
          </a:p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First Four Years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Tobacco settlement funds previously used for tobacco cessation efforts were raided in 2008 to balance the state’s budget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Ohio received another $39 million in tobacco settlement funds in 2014 – all of which is committed to tobacco cessation efforts</a:t>
            </a:r>
          </a:p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Blueprint for a New Ohio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Increases the tobacco tax $1.00 per pack to deter tobacco use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Bans cigarettes and tobacco in K-12 settings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Strengthens and enforces Ohio’s Smoke Free Workplace law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Complements tobacco settlement priorities, including projects to reduce </a:t>
            </a:r>
            <a:r>
              <a:rPr lang="en-US" sz="2400" dirty="0">
                <a:solidFill>
                  <a:sysClr val="windowText" lastClr="000000"/>
                </a:solidFill>
              </a:rPr>
              <a:t>m</a:t>
            </a:r>
            <a:r>
              <a:rPr lang="en-US" sz="2400" dirty="0" smtClean="0">
                <a:solidFill>
                  <a:sysClr val="windowText" lastClr="000000"/>
                </a:solidFill>
              </a:rPr>
              <a:t>aternal smoking, adopt more smoke-free environments, and educate merchants who sell tobacco products</a:t>
            </a:r>
          </a:p>
          <a:p>
            <a:pPr marL="0" indent="0" defTabSz="910338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3962400" y="6192528"/>
            <a:ext cx="0" cy="549275"/>
          </a:xfrm>
          <a:prstGeom prst="line">
            <a:avLst/>
          </a:prstGeom>
          <a:noFill/>
          <a:ln w="22225" cap="flat" cmpd="sng" algn="ctr">
            <a:solidFill>
              <a:srgbClr val="E7ECED">
                <a:lumMod val="75000"/>
              </a:srgbClr>
            </a:solidFill>
            <a:prstDash val="solid"/>
          </a:ln>
          <a:effectLst/>
        </p:spPr>
      </p:cxn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084443" y="6176459"/>
            <a:ext cx="4985558" cy="52281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 lIns="91034" tIns="45519" rIns="91034" bIns="455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Office of Health Transformation,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4"/>
              </a:rPr>
              <a:t>Reduce Tobacco Use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(February 2015).</a:t>
            </a:r>
            <a:endParaRPr lang="en-US" sz="14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257800" y="3657600"/>
            <a:ext cx="3657600" cy="6858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House eliminates the tobacco tax increase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8730" y="609600"/>
            <a:ext cx="8806115" cy="5367317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Improve Public Health Planning</a:t>
            </a:r>
          </a:p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Background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123 local health districts operating at various levels of capacity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171 nonprofit hospitals claim $3.1 billion in “community benefit”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Many states align public health/community benefit priorities </a:t>
            </a:r>
          </a:p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Blueprint for a New Ohio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Convenes an Advisory Group to make recommendations to:</a:t>
            </a:r>
          </a:p>
          <a:p>
            <a:pPr marL="741428" lvl="1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000" dirty="0" smtClean="0">
                <a:solidFill>
                  <a:sysClr val="windowText" lastClr="000000"/>
                </a:solidFill>
              </a:rPr>
              <a:t>Facilitate local health district accreditation through regional planning and</a:t>
            </a:r>
          </a:p>
          <a:p>
            <a:pPr marL="741428" lvl="1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000" dirty="0" smtClean="0">
                <a:solidFill>
                  <a:sysClr val="windowText" lastClr="000000"/>
                </a:solidFill>
              </a:rPr>
              <a:t>Align hospital community benefit to support regional public health priorities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Coordinates infectious disease regional planning and preparedness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Monitors reductions in clinical services as a result of coverage and requires local health districts to bill for immunizations</a:t>
            </a:r>
          </a:p>
        </p:txBody>
      </p:sp>
      <p:pic>
        <p:nvPicPr>
          <p:cNvPr id="13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3962400" y="6192528"/>
            <a:ext cx="0" cy="549275"/>
          </a:xfrm>
          <a:prstGeom prst="line">
            <a:avLst/>
          </a:prstGeom>
          <a:noFill/>
          <a:ln w="22225" cap="flat" cmpd="sng" algn="ctr">
            <a:solidFill>
              <a:srgbClr val="E7ECED">
                <a:lumMod val="75000"/>
              </a:srgbClr>
            </a:solidFill>
            <a:prstDash val="solid"/>
          </a:ln>
          <a:effectLst/>
        </p:spPr>
      </p:cxn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084443" y="6176459"/>
            <a:ext cx="4985558" cy="52281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 lIns="91034" tIns="45519" rIns="91034" bIns="455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Office of Health Transformation,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4"/>
              </a:rPr>
              <a:t>Improve Population Health Planning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(February 2015).</a:t>
            </a:r>
            <a:endParaRPr lang="en-US" sz="14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257800" y="3483098"/>
            <a:ext cx="3657600" cy="6858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House eliminates the Health Planning Advisory Group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257800" y="4337956"/>
            <a:ext cx="3657600" cy="6858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Requires JMOC to review direct service programs in ODH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9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838200"/>
            <a:ext cx="8458200" cy="4038600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  <a:cs typeface="Calibri" pitchFamily="34" charset="0"/>
              </a:rPr>
              <a:t>Today’s Topics</a:t>
            </a:r>
            <a:endParaRPr lang="en-US" sz="3600" b="1" dirty="0">
              <a:solidFill>
                <a:prstClr val="black"/>
              </a:solidFill>
              <a:cs typeface="Calibri" pitchFamily="34" charset="0"/>
            </a:endParaRPr>
          </a:p>
          <a:p>
            <a:pPr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Overall Budget Impact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Prioritize Home and Community Based Services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Rebuild Community Behavioral Health System Capacity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Enhance Community Developmental Disabilities Services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Reduce Infant Mortality and Tobacco Use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ysClr val="windowText" lastClr="000000"/>
                </a:solidFill>
              </a:rPr>
              <a:t>Modernize Medicaid Provider Payments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Move Ohioans Up and Out of Poverty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endParaRPr lang="en-US" sz="260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13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21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838200"/>
            <a:ext cx="8458200" cy="4038600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  <a:cs typeface="Calibri" pitchFamily="34" charset="0"/>
              </a:rPr>
              <a:t>Today’s Topics</a:t>
            </a:r>
            <a:endParaRPr lang="en-US" sz="3600" b="1" dirty="0">
              <a:solidFill>
                <a:prstClr val="black"/>
              </a:solidFill>
              <a:cs typeface="Calibri" pitchFamily="34" charset="0"/>
            </a:endParaRPr>
          </a:p>
          <a:p>
            <a:pPr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>
                <a:solidFill>
                  <a:sysClr val="windowText" lastClr="000000"/>
                </a:solidFill>
              </a:rPr>
              <a:t>Overall Budget Impact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ysClr val="windowText" lastClr="000000"/>
                </a:solidFill>
              </a:rPr>
              <a:t>Prioritize Home and Community Based Services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ysClr val="windowText" lastClr="000000"/>
                </a:solidFill>
              </a:rPr>
              <a:t>Rebuild Community Behavioral Health System Capacity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ysClr val="windowText" lastClr="000000"/>
                </a:solidFill>
              </a:rPr>
              <a:t>Enhance Community Developmental Disabilities Services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ysClr val="windowText" lastClr="000000"/>
                </a:solidFill>
              </a:rPr>
              <a:t>Reduce Infant Mortality and Tobacco Use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ysClr val="windowText" lastClr="000000"/>
                </a:solidFill>
              </a:rPr>
              <a:t>Modernize Medicaid Provider Payments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ysClr val="windowText" lastClr="000000"/>
                </a:solidFill>
              </a:rPr>
              <a:t>Move Ohioans Up and Out of Poverty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endParaRPr lang="en-US" sz="260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13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1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8730" y="609600"/>
            <a:ext cx="8806115" cy="5367317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Reform Health Plan Payments</a:t>
            </a:r>
          </a:p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First Four Years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Consolidated health plan regions to be more efficient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Linked health plan payments to performance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Integrated care delivery for Medicare-Medicaid enrollees</a:t>
            </a:r>
          </a:p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Blueprint for a New Ohio (saves $343 million over two years)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Enrolls adopted and foster children in managed care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Gives individuals access to better care coordination on day one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Sets managed care rates at the lower actuarial boundary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Uses one-time unearned managed care quality incentive funds to offset the cost of moving behavioral health services into managed care, and support health plan activities to reduce infant mortality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3962400" y="6192528"/>
            <a:ext cx="0" cy="549275"/>
          </a:xfrm>
          <a:prstGeom prst="line">
            <a:avLst/>
          </a:prstGeom>
          <a:noFill/>
          <a:ln w="22225" cap="flat" cmpd="sng" algn="ctr">
            <a:solidFill>
              <a:srgbClr val="E7ECED">
                <a:lumMod val="75000"/>
              </a:srgbClr>
            </a:solidFill>
            <a:prstDash val="solid"/>
          </a:ln>
          <a:effectLst/>
        </p:spPr>
      </p:cxn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084443" y="6176459"/>
            <a:ext cx="4985558" cy="52281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 lIns="91034" tIns="45519" rIns="91034" bIns="455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Office of Health Transformation,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4"/>
              </a:rPr>
              <a:t>Reform Health Plan Payments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(February 2015).</a:t>
            </a:r>
            <a:endParaRPr lang="en-US" sz="14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772891" y="3581400"/>
            <a:ext cx="4114800" cy="6858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House prohibits expanding Medicaid managed care to additional populations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9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8730" y="609600"/>
            <a:ext cx="8806115" cy="5367317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Reform Primary Care Payments</a:t>
            </a:r>
          </a:p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Background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Ohio trains more physicians than it retains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Ohio Medicaid spends $100 million annually to subsidize physician training, most of which focuses on specialties not primary care</a:t>
            </a:r>
          </a:p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Blueprint for a New Ohio (invests $25 million over two years)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Increases Medicaid primary care rates $151 million over two years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Increases Medicaid dental provider rates $5 million over two years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Applies Medicaid maximum payment to Medicare crossover claims (saves $129 million over two years)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Eliminates enhanced clinic payments (saves $1.5 million)</a:t>
            </a:r>
          </a:p>
          <a:p>
            <a:pPr marL="0" indent="0" defTabSz="910338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962400" y="6192528"/>
            <a:ext cx="0" cy="549275"/>
          </a:xfrm>
          <a:prstGeom prst="line">
            <a:avLst/>
          </a:prstGeom>
          <a:noFill/>
          <a:ln w="22225" cap="flat" cmpd="sng" algn="ctr">
            <a:solidFill>
              <a:srgbClr val="E7ECED">
                <a:lumMod val="75000"/>
              </a:srgbClr>
            </a:solidFill>
            <a:prstDash val="solid"/>
          </a:ln>
          <a:effectLst/>
        </p:spPr>
      </p:cxn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084443" y="6176459"/>
            <a:ext cx="4985558" cy="52281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 lIns="91034" tIns="45519" rIns="91034" bIns="455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Office of Health Transformation, </a:t>
            </a:r>
            <a:r>
              <a:rPr lang="en-US" sz="1400" i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4"/>
              </a:rPr>
              <a:t>Reform Physician Payments </a:t>
            </a: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(February 2015).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4343400" y="3505200"/>
            <a:ext cx="4634345" cy="6858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House decreases physician primary care rates ($62 million over 2 years)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343400" y="4360058"/>
            <a:ext cx="4634345" cy="6858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Increases payments to a select clinic provider ($1.5 million over 2 years)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4343400" y="5214916"/>
            <a:ext cx="4642971" cy="6858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Increases payments to dentists in Appalachia ($16 million over 2 years but short $21 million)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8644" y="609600"/>
            <a:ext cx="8856202" cy="5367317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Reform Hospital Payments</a:t>
            </a:r>
          </a:p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Blueprint for a New Ohio (saves $233 million over two years)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Reforms the payment methodology for detail coded drugs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Consolidates outpatient charges within 72 hours of inpatient stay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Eliminates the temporary 5-percent rate add-on for outpatient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Reduces potentially preventable hospital readmissions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Converts medical education subsidy into primary care rate increase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Implements correct coding standards for hospital claims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Increases the hospital franchise fee from 2.7 to 3.0 percent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Returns a portion of fees paid via the upper payment limit program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3962400" y="6192528"/>
            <a:ext cx="0" cy="549275"/>
          </a:xfrm>
          <a:prstGeom prst="line">
            <a:avLst/>
          </a:prstGeom>
          <a:noFill/>
          <a:ln w="22225" cap="flat" cmpd="sng" algn="ctr">
            <a:solidFill>
              <a:srgbClr val="E7ECED">
                <a:lumMod val="75000"/>
              </a:srgbClr>
            </a:solidFill>
            <a:prstDash val="solid"/>
          </a:ln>
          <a:effectLst/>
        </p:spPr>
      </p:cxn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084443" y="6176459"/>
            <a:ext cx="4985558" cy="52281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 lIns="91034" tIns="45519" rIns="91034" bIns="455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Office of Health Transformation,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4"/>
              </a:rPr>
              <a:t>Reform Hospital Payments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(February 2015).</a:t>
            </a:r>
            <a:endParaRPr lang="en-US" sz="14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953000" y="3048000"/>
            <a:ext cx="4038600" cy="6858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House increases the franchise fee to 4.0 percent ($1.0 billion over 2 years)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4953000" y="3902858"/>
            <a:ext cx="4038600" cy="6858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Requires OHT to create Hospital Report Card to make clinical outcomes public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953000" y="4725761"/>
            <a:ext cx="4038600" cy="6858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Requires OHT to create an all-payer claims database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838200"/>
            <a:ext cx="8458200" cy="4038600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  <a:cs typeface="Calibri" pitchFamily="34" charset="0"/>
              </a:rPr>
              <a:t>Today’s Topics</a:t>
            </a:r>
            <a:endParaRPr lang="en-US" sz="3600" b="1" dirty="0">
              <a:solidFill>
                <a:prstClr val="black"/>
              </a:solidFill>
              <a:cs typeface="Calibri" pitchFamily="34" charset="0"/>
            </a:endParaRPr>
          </a:p>
          <a:p>
            <a:pPr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Overall Budget Impact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Prioritize Home and Community Based Services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Rebuild Community Behavioral Health System Capacity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Enhance Community Developmental Disabilities Services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Reduce Infant Mortality and Tobacco Use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Modernize Medicaid Provider Payments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ysClr val="windowText" lastClr="000000"/>
                </a:solidFill>
              </a:rPr>
              <a:t>Move Ohioans Up and Out of Poverty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endParaRPr lang="en-US" sz="260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13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21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8730" y="609600"/>
            <a:ext cx="8806115" cy="5367317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Coverage Works</a:t>
            </a:r>
          </a:p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Background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Most uninsured Ohioans (75 percent) work, but they often delay seeking treatment until their health has significantly deteriorated, leading to much higher health care costs and putting work at risk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Ohio Medicaid provides health care coverage for very low income individuals who otherwise would be uninsured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Some require ongoing assistance related to a disability or other health condition that prevents work – but for many, Medicaid meets a temporary need as they move up and out of poverty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Our goal is to support an individual’s personal journey to self-sufficiency by encouraging personal responsibility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8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8730" y="609600"/>
            <a:ext cx="8806115" cy="5367317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Increase Personal Responsibility in Medicaid</a:t>
            </a:r>
          </a:p>
          <a:p>
            <a:pPr marL="0" indent="0" defTabSz="910338">
              <a:spcBef>
                <a:spcPts val="1200"/>
              </a:spcBef>
              <a:spcAft>
                <a:spcPts val="300"/>
              </a:spcAft>
              <a:buNone/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Current Requirements</a:t>
            </a:r>
            <a:endParaRPr lang="en-US" sz="2400" b="1" i="1" dirty="0">
              <a:solidFill>
                <a:sysClr val="windowText" lastClr="000000"/>
              </a:solidFill>
            </a:endParaRP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Require most Medicaid enrollees to get coverage through private health plans, not the old government-run fee-for-service program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Require copayments for dental, vision, prescriptions, and non-emergency emergency department visits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Require enrollees to keep information current, and redetermine eligibility annually</a:t>
            </a:r>
            <a:endParaRPr lang="en-US" sz="2400" dirty="0">
              <a:solidFill>
                <a:sysClr val="windowText" lastClr="000000"/>
              </a:solidFill>
            </a:endParaRPr>
          </a:p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Blueprint for a New Ohio (saves $99 million over two years)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Assess premiums for adults above 100% of poverty ($5 million)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Speed up the transition off Medicaid ($44 million)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Eliminate Medicaid for adults at higher income levels (47 million)</a:t>
            </a:r>
          </a:p>
          <a:p>
            <a:pPr marL="0" indent="0" defTabSz="910338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3962400" y="6192528"/>
            <a:ext cx="0" cy="549275"/>
          </a:xfrm>
          <a:prstGeom prst="line">
            <a:avLst/>
          </a:prstGeom>
          <a:noFill/>
          <a:ln w="22225" cap="flat" cmpd="sng" algn="ctr">
            <a:solidFill>
              <a:srgbClr val="E7ECED">
                <a:lumMod val="75000"/>
              </a:srgbClr>
            </a:solidFill>
            <a:prstDash val="solid"/>
          </a:ln>
          <a:effectLst/>
        </p:spPr>
      </p:cxn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084443" y="6176459"/>
            <a:ext cx="4985558" cy="52281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 lIns="91034" tIns="45519" rIns="91034" bIns="455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Office of Health Transformation,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4"/>
              </a:rPr>
              <a:t>Medicaid Requires Personal Responsibility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(February 2015).</a:t>
            </a:r>
            <a:endParaRPr lang="en-US" sz="14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688714" y="4621946"/>
            <a:ext cx="4233613" cy="6858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House maintains current eligibility but restricts adding new groups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4688714" y="5476804"/>
            <a:ext cx="4233613" cy="6858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Requires Health Savings Accounts for all non-ABD Medicaid enrollees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8730" y="609600"/>
            <a:ext cx="8806115" cy="5367317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Ending the Cycle of Poverty</a:t>
            </a:r>
          </a:p>
          <a:p>
            <a:pPr marL="0" indent="0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olidFill>
                  <a:sysClr val="windowText" lastClr="000000"/>
                </a:solidFill>
              </a:rPr>
              <a:t>Blueprint for a New Ohio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Tears down silos by combining TANF and workforce budgets to begin addressing needs comprehensively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Provides for better case management based on a comprehensive assessment of employment and training needs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Surges resources to the youngest, most at-risk Ohioans (16 to 24 years old) and strengthens TANF/WIOA work supports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Expands access to childcare from 200 to 300 percent of poverty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Prioritizes Prevention, Retention and Contingency (PRC) funds for emergency transportation, housing, and other work supports</a:t>
            </a:r>
          </a:p>
          <a:p>
            <a:pPr marL="341378" indent="-341378" defTabSz="91033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Transitions additional income-tested programs to Ohio Benefits, and creates new opportunities for county shared services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3962400" y="6192528"/>
            <a:ext cx="0" cy="549275"/>
          </a:xfrm>
          <a:prstGeom prst="line">
            <a:avLst/>
          </a:prstGeom>
          <a:noFill/>
          <a:ln w="22225" cap="flat" cmpd="sng" algn="ctr">
            <a:solidFill>
              <a:srgbClr val="E7ECED">
                <a:lumMod val="75000"/>
              </a:srgbClr>
            </a:solidFill>
            <a:prstDash val="solid"/>
          </a:ln>
          <a:effectLst/>
        </p:spPr>
      </p:cxn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084443" y="6176459"/>
            <a:ext cx="4985558" cy="52281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 lIns="91034" tIns="45519" rIns="91034" bIns="455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Office of Health Transformation,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Move Ohioans Up and Out of Poverty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(February 2015).</a:t>
            </a:r>
            <a:endParaRPr lang="en-US" sz="14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681787" y="2590800"/>
            <a:ext cx="4233613" cy="6858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House eliminates the comprehensive case management program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4681787" y="3445658"/>
            <a:ext cx="4233613" cy="6858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Requires each county to establish a “Healthier Buckeye Council” ($50 million)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1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6200" y="609600"/>
            <a:ext cx="9008645" cy="5367317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0338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A Person-Centered Approach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68" y="1219200"/>
            <a:ext cx="5538063" cy="55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6200" y="609600"/>
            <a:ext cx="9008645" cy="5367317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0338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Helping Ohioans Move Up and Out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315200" cy="487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0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6200" y="609600"/>
            <a:ext cx="9008645" cy="5367317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0338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Removing Barriers: Child Care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524000"/>
            <a:ext cx="5105400" cy="498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939663"/>
              </p:ext>
            </p:extLst>
          </p:nvPr>
        </p:nvGraphicFramePr>
        <p:xfrm>
          <a:off x="304800" y="685800"/>
          <a:ext cx="8534400" cy="5904345"/>
        </p:xfrm>
        <a:graphic>
          <a:graphicData uri="http://schemas.openxmlformats.org/drawingml/2006/table">
            <a:tbl>
              <a:tblPr/>
              <a:tblGrid>
                <a:gridCol w="4267200"/>
                <a:gridCol w="4267200"/>
              </a:tblGrid>
              <a:tr h="524625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2011 Ohio Crisis</a:t>
                      </a:r>
                      <a:r>
                        <a:rPr lang="en-US" sz="3200" b="1" baseline="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vs.        Results Today</a:t>
                      </a:r>
                      <a:endParaRPr lang="en-US" sz="3200" dirty="0">
                        <a:solidFill>
                          <a:srgbClr val="00206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39674" marR="39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39674" marR="3967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4885575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12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endParaRPr lang="en-US" sz="12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900"/>
                        </a:spcAft>
                        <a:buFont typeface="Symbol"/>
                        <a:buChar char=""/>
                      </a:pPr>
                      <a:r>
                        <a:rPr lang="en-US" sz="2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$8 billion state budget shortfall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900"/>
                        </a:spcAft>
                        <a:buFont typeface="Symbol"/>
                        <a:buChar char=""/>
                      </a:pPr>
                      <a:r>
                        <a:rPr lang="en-US" sz="2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89-cents in the rainy day fund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900"/>
                        </a:spcAft>
                        <a:buFont typeface="Symbol"/>
                        <a:buChar char=""/>
                      </a:pPr>
                      <a:r>
                        <a:rPr lang="en-US" sz="2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Nearly dead last (48</a:t>
                      </a:r>
                      <a:r>
                        <a:rPr lang="en-US" sz="2200" baseline="300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th</a:t>
                      </a:r>
                      <a:r>
                        <a:rPr lang="en-US" sz="2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) in job creation (2007-2009)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Medicaid spending increased 9% annually (2009-2011)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900"/>
                        </a:spcAft>
                        <a:buFont typeface="Symbol"/>
                        <a:buChar char=""/>
                      </a:pPr>
                      <a:r>
                        <a:rPr lang="en-US" sz="2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Medicaid over-spending</a:t>
                      </a:r>
                      <a:r>
                        <a:rPr lang="en-US" sz="22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required multiple budget corrections</a:t>
                      </a:r>
                      <a:endParaRPr lang="en-US" sz="22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900"/>
                        </a:spcAft>
                        <a:buFont typeface="Symbol"/>
                        <a:buChar char=""/>
                      </a:pPr>
                      <a:r>
                        <a:rPr lang="en-US" sz="2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Ohio</a:t>
                      </a:r>
                      <a:r>
                        <a:rPr lang="en-US" sz="22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2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Medicaid stuck</a:t>
                      </a:r>
                      <a:r>
                        <a:rPr lang="en-US" sz="22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in the past and in need of reform</a:t>
                      </a:r>
                      <a:endParaRPr lang="en-US" sz="22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900"/>
                        </a:spcAft>
                        <a:buFont typeface="Symbol"/>
                        <a:buChar char=""/>
                      </a:pPr>
                      <a:r>
                        <a:rPr lang="en-US" sz="2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More than 1.5 million uninsured Ohioans (75% of them working)</a:t>
                      </a:r>
                      <a:endParaRPr lang="en-US" sz="2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lvl="0" indent="0">
                        <a:spcBef>
                          <a:spcPts val="300"/>
                        </a:spcBef>
                        <a:spcAft>
                          <a:spcPts val="900"/>
                        </a:spcAft>
                        <a:buFont typeface="Symbol"/>
                        <a:buNone/>
                      </a:pPr>
                      <a:endParaRPr lang="en-US" sz="2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9674" marR="39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None/>
                      </a:pPr>
                      <a:endParaRPr lang="en-US" sz="12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9674" marR="39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4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1" y="838200"/>
            <a:ext cx="8229600" cy="5138717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0338">
              <a:spcBef>
                <a:spcPts val="0"/>
              </a:spcBef>
              <a:buFont typeface="Arial" pitchFamily="34" charset="0"/>
              <a:buNone/>
              <a:defRPr/>
            </a:pPr>
            <a:endParaRPr lang="en-US" sz="3600" dirty="0" smtClean="0">
              <a:solidFill>
                <a:sysClr val="windowText" lastClr="000000"/>
              </a:solidFill>
            </a:endParaRPr>
          </a:p>
          <a:p>
            <a:pPr marL="0" indent="0" algn="ctr" defTabSz="910338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b="1" i="1" dirty="0" smtClean="0"/>
              <a:t>We must “nurture a climate in which the dignity of hard work – the dignity of hard work – is respected and pays off” and “make sure we are able to catch each other if we fall and help those who struggle live with the dignity and grace deserving a child of God.”</a:t>
            </a:r>
          </a:p>
          <a:p>
            <a:pPr marL="0" indent="0" algn="ctr" defTabSz="910338">
              <a:spcBef>
                <a:spcPts val="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sysClr val="windowText" lastClr="000000"/>
              </a:solidFill>
            </a:endParaRPr>
          </a:p>
          <a:p>
            <a:pPr marL="0" indent="0" algn="ctr" defTabSz="910338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ysClr val="windowText" lastClr="000000"/>
                </a:solidFill>
              </a:rPr>
              <a:t>— Governor John Kasich’s Inaugural Address</a:t>
            </a:r>
          </a:p>
          <a:p>
            <a:pPr marL="0" indent="0" algn="ctr" defTabSz="910338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ysClr val="windowText" lastClr="000000"/>
                </a:solidFill>
              </a:rPr>
              <a:t>January 12, 2015</a:t>
            </a:r>
            <a:endParaRPr lang="en-US" sz="2600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6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838200"/>
            <a:ext cx="8458200" cy="4038600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3600" b="1" dirty="0">
                <a:solidFill>
                  <a:prstClr val="black"/>
                </a:solidFill>
                <a:cs typeface="Calibri" pitchFamily="34" charset="0"/>
              </a:rPr>
              <a:t>Ohio’s Health Transformation Team</a:t>
            </a:r>
          </a:p>
          <a:p>
            <a:pPr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>
                <a:solidFill>
                  <a:sysClr val="windowText" lastClr="000000"/>
                </a:solidFill>
              </a:rPr>
              <a:t>John McCarthy, Medicaid</a:t>
            </a:r>
          </a:p>
          <a:p>
            <a:pPr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>
                <a:solidFill>
                  <a:sysClr val="windowText" lastClr="000000"/>
                </a:solidFill>
              </a:rPr>
              <a:t>Bonnie </a:t>
            </a:r>
            <a:r>
              <a:rPr lang="en-US" sz="2600" dirty="0" err="1">
                <a:solidFill>
                  <a:sysClr val="windowText" lastClr="000000"/>
                </a:solidFill>
              </a:rPr>
              <a:t>Burman</a:t>
            </a:r>
            <a:r>
              <a:rPr lang="en-US" sz="2600" dirty="0">
                <a:solidFill>
                  <a:sysClr val="windowText" lastClr="000000"/>
                </a:solidFill>
              </a:rPr>
              <a:t>, Aging</a:t>
            </a:r>
          </a:p>
          <a:p>
            <a:pPr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>
                <a:solidFill>
                  <a:sysClr val="windowText" lastClr="000000"/>
                </a:solidFill>
              </a:rPr>
              <a:t>Kevin Miller, Opportunities for Ohioans with Disabilities</a:t>
            </a:r>
          </a:p>
          <a:p>
            <a:pPr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>
                <a:solidFill>
                  <a:sysClr val="windowText" lastClr="000000"/>
                </a:solidFill>
              </a:rPr>
              <a:t>John Martin, Developmental Disabilities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ysClr val="windowText" lastClr="000000"/>
                </a:solidFill>
              </a:rPr>
              <a:t>Tracy </a:t>
            </a:r>
            <a:r>
              <a:rPr lang="en-US" sz="2600" dirty="0" err="1" smtClean="0">
                <a:solidFill>
                  <a:sysClr val="windowText" lastClr="000000"/>
                </a:solidFill>
              </a:rPr>
              <a:t>Plouck</a:t>
            </a:r>
            <a:r>
              <a:rPr lang="en-US" sz="2600" dirty="0" smtClean="0">
                <a:solidFill>
                  <a:sysClr val="windowText" lastClr="000000"/>
                </a:solidFill>
              </a:rPr>
              <a:t>, Mental Health and Addiction Services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ysClr val="windowText" lastClr="000000"/>
                </a:solidFill>
              </a:rPr>
              <a:t>Rick Hodges, Health</a:t>
            </a:r>
          </a:p>
          <a:p>
            <a:pPr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>
                <a:solidFill>
                  <a:sysClr val="windowText" lastClr="000000"/>
                </a:solidFill>
              </a:rPr>
              <a:t>Cynthia Dungey, Job and Family Services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ysClr val="windowText" lastClr="000000"/>
                </a:solidFill>
              </a:rPr>
              <a:t>Greg </a:t>
            </a:r>
            <a:r>
              <a:rPr lang="en-US" sz="2600" dirty="0">
                <a:solidFill>
                  <a:sysClr val="windowText" lastClr="000000"/>
                </a:solidFill>
              </a:rPr>
              <a:t>Moody, Office of Health Transformation</a:t>
            </a:r>
          </a:p>
          <a:p>
            <a:pPr marL="341378" indent="-341378" defTabSz="910338">
              <a:spcBef>
                <a:spcPts val="0"/>
              </a:spcBef>
              <a:spcAft>
                <a:spcPts val="600"/>
              </a:spcAft>
              <a:defRPr/>
            </a:pPr>
            <a:endParaRPr lang="en-US" sz="260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13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29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459879"/>
              </p:ext>
            </p:extLst>
          </p:nvPr>
        </p:nvGraphicFramePr>
        <p:xfrm>
          <a:off x="304800" y="685800"/>
          <a:ext cx="8534400" cy="5904345"/>
        </p:xfrm>
        <a:graphic>
          <a:graphicData uri="http://schemas.openxmlformats.org/drawingml/2006/table">
            <a:tbl>
              <a:tblPr/>
              <a:tblGrid>
                <a:gridCol w="4267200"/>
                <a:gridCol w="4267200"/>
              </a:tblGrid>
              <a:tr h="524625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2011 Ohio Crisis</a:t>
                      </a:r>
                      <a:r>
                        <a:rPr lang="en-US" sz="3200" b="1" baseline="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vs.        Results Today</a:t>
                      </a:r>
                      <a:endParaRPr lang="en-US" sz="3200" dirty="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39674" marR="39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39674" marR="3967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4885575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12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endParaRPr lang="en-US" sz="12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900"/>
                        </a:spcAft>
                        <a:buFont typeface="Symbol"/>
                        <a:buChar char=""/>
                      </a:pPr>
                      <a:r>
                        <a:rPr lang="en-US" sz="2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$8 billion state budget shortfall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900"/>
                        </a:spcAft>
                        <a:buFont typeface="Symbol"/>
                        <a:buChar char=""/>
                      </a:pPr>
                      <a:r>
                        <a:rPr lang="en-US" sz="2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89-cents in the rainy day fund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900"/>
                        </a:spcAft>
                        <a:buFont typeface="Symbol"/>
                        <a:buChar char=""/>
                      </a:pPr>
                      <a:r>
                        <a:rPr lang="en-US" sz="2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Nearly dead last (48</a:t>
                      </a:r>
                      <a:r>
                        <a:rPr lang="en-US" sz="2200" baseline="300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th</a:t>
                      </a:r>
                      <a:r>
                        <a:rPr lang="en-US" sz="2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) in job creation (2007-2009)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Medicaid spending increased 9% annually (2009-2011)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900"/>
                        </a:spcAft>
                        <a:buFont typeface="Symbol"/>
                        <a:buChar char=""/>
                      </a:pPr>
                      <a:r>
                        <a:rPr lang="en-US" sz="2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Medicaid over-spending</a:t>
                      </a:r>
                      <a:r>
                        <a:rPr lang="en-US" sz="22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required multiple budget corrections</a:t>
                      </a:r>
                      <a:endParaRPr lang="en-US" sz="22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900"/>
                        </a:spcAft>
                        <a:buFont typeface="Symbol"/>
                        <a:buChar char=""/>
                      </a:pPr>
                      <a:r>
                        <a:rPr lang="en-US" sz="2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Ohio</a:t>
                      </a:r>
                      <a:r>
                        <a:rPr lang="en-US" sz="22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2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Medicaid stuck</a:t>
                      </a:r>
                      <a:r>
                        <a:rPr lang="en-US" sz="22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in the past and in need of reform</a:t>
                      </a:r>
                      <a:endParaRPr lang="en-US" sz="22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900"/>
                        </a:spcAft>
                        <a:buFont typeface="Symbol"/>
                        <a:buChar char=""/>
                      </a:pPr>
                      <a:r>
                        <a:rPr lang="en-US" sz="2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More than 1.5 million uninsured Ohioans (75% of them working)</a:t>
                      </a:r>
                      <a:endParaRPr lang="en-US" sz="2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lvl="0" indent="0">
                        <a:spcBef>
                          <a:spcPts val="300"/>
                        </a:spcBef>
                        <a:spcAft>
                          <a:spcPts val="900"/>
                        </a:spcAft>
                        <a:buFont typeface="Symbol"/>
                        <a:buNone/>
                      </a:pPr>
                      <a:endParaRPr lang="en-US" sz="2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9674" marR="39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endParaRPr lang="en-US" sz="12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900"/>
                        </a:spcAft>
                        <a:buFont typeface="Symbol"/>
                        <a:buChar char=""/>
                      </a:pPr>
                      <a:r>
                        <a:rPr lang="en-US" sz="2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Balanced budget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900"/>
                        </a:spcAft>
                        <a:buFont typeface="Symbol"/>
                        <a:buChar char=""/>
                      </a:pPr>
                      <a:r>
                        <a:rPr lang="en-US" sz="2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$1.5 billion in the rainy day fund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900"/>
                        </a:spcAft>
                        <a:buFont typeface="Symbol"/>
                        <a:buChar char=""/>
                      </a:pPr>
                      <a:r>
                        <a:rPr lang="en-US" sz="2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One of the top ten job creating states in the nation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900"/>
                        </a:spcAft>
                        <a:buFont typeface="Symbol"/>
                        <a:buChar char=""/>
                      </a:pPr>
                      <a:r>
                        <a:rPr lang="en-US" sz="2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Medicaid increased 4.1% in 2012 and 2.5% in 2013 (pre-expansion)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900"/>
                        </a:spcAft>
                        <a:buFont typeface="Symbol"/>
                        <a:buChar char=""/>
                      </a:pPr>
                      <a:r>
                        <a:rPr lang="en-US" sz="2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Medicaid budget </a:t>
                      </a:r>
                      <a:r>
                        <a:rPr lang="en-US" sz="22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under-spending was $1.9 billion (2012-2013) and $2.5 billion (2014-2015)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900"/>
                        </a:spcAft>
                        <a:buFont typeface="Symbol"/>
                        <a:buChar char=""/>
                      </a:pPr>
                      <a:r>
                        <a:rPr lang="en-US" sz="22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Ohio Medicaid embraces reform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900"/>
                        </a:spcAft>
                        <a:buFont typeface="Symbol"/>
                        <a:buChar char=""/>
                      </a:pPr>
                      <a:r>
                        <a:rPr lang="en-US" sz="2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Extended Medicaid coverage</a:t>
                      </a:r>
                      <a:endParaRPr lang="en-US" sz="2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9674" marR="39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8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69114" y="596444"/>
            <a:ext cx="8560470" cy="685800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Ohio Medicaid GRF State Share</a:t>
            </a:r>
          </a:p>
        </p:txBody>
      </p:sp>
      <p:pic>
        <p:nvPicPr>
          <p:cNvPr id="13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4099287" y="6313479"/>
            <a:ext cx="4985558" cy="30737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 lIns="91034" tIns="45519" rIns="91034" bIns="455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Ohio Department of Medicaid (February 2015).</a:t>
            </a:r>
            <a:endParaRPr lang="en-US" sz="14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962400" y="6192528"/>
            <a:ext cx="0" cy="549275"/>
          </a:xfrm>
          <a:prstGeom prst="line">
            <a:avLst/>
          </a:prstGeom>
          <a:noFill/>
          <a:ln w="22225" cap="flat" cmpd="sng" algn="ctr">
            <a:solidFill>
              <a:srgbClr val="E7ECED">
                <a:lumMod val="75000"/>
              </a:srgbClr>
            </a:solidFill>
            <a:prstDash val="solid"/>
          </a:ln>
          <a:effectLst/>
        </p:spPr>
      </p:cxn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48617060"/>
              </p:ext>
            </p:extLst>
          </p:nvPr>
        </p:nvGraphicFramePr>
        <p:xfrm>
          <a:off x="304822" y="1282244"/>
          <a:ext cx="8534356" cy="474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381001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/>
              <a:t>As Introduced</a:t>
            </a:r>
            <a:endParaRPr lang="en-US" sz="22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69114" y="998360"/>
            <a:ext cx="1600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(in billions)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5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6200" y="6488955"/>
            <a:ext cx="8976491" cy="30737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 lIns="91034" tIns="45519" rIns="91034" bIns="455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Ohio Department of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Medicaid,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3"/>
              </a:rPr>
              <a:t>Overall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3"/>
              </a:rPr>
              <a:t>Budget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3"/>
              </a:rPr>
              <a:t> Impact </a:t>
            </a: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(January 2015).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253439"/>
            <a:ext cx="8534400" cy="5147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81001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/>
              <a:t>As Introduced</a:t>
            </a:r>
            <a:endParaRPr lang="en-US" sz="2200" b="1" i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6200" y="685800"/>
            <a:ext cx="9008645" cy="567638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Ohio Medicaid Spending (GRF State Share)</a:t>
            </a:r>
          </a:p>
          <a:p>
            <a:pPr marL="0" indent="0" algn="ctr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en-US" sz="3600" b="1" dirty="0">
              <a:solidFill>
                <a:sysClr val="windowText" lastClr="000000"/>
              </a:solidFill>
            </a:endParaRPr>
          </a:p>
          <a:p>
            <a:pPr marL="0" indent="0" defTabSz="910338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1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6200" y="6488955"/>
            <a:ext cx="8976491" cy="30737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 lIns="91034" tIns="45519" rIns="91034" bIns="455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Ohio Department of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Medicaid,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3"/>
              </a:rPr>
              <a:t>Overall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3"/>
              </a:rPr>
              <a:t>Budget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3"/>
              </a:rPr>
              <a:t> Impact </a:t>
            </a: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(January 2015).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230968"/>
            <a:ext cx="8534400" cy="51698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381001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/>
              <a:t>As Introduced</a:t>
            </a:r>
            <a:endParaRPr lang="en-US" sz="2200" b="1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1" y="609599"/>
            <a:ext cx="8382000" cy="643839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Ohio Medicaid Spending (All Funds)</a:t>
            </a:r>
          </a:p>
          <a:p>
            <a:pPr marL="0" indent="0" algn="ctr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en-US" sz="3600" b="1" dirty="0">
              <a:solidFill>
                <a:sysClr val="windowText" lastClr="000000"/>
              </a:solidFill>
            </a:endParaRPr>
          </a:p>
          <a:p>
            <a:pPr marL="0" indent="0" defTabSz="910338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029200" y="2112209"/>
            <a:ext cx="3886200" cy="6858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House reduces PMPM estimates ($594 million over two years)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029200" y="2967067"/>
            <a:ext cx="3886200" cy="6858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Reduces the Medicaid Reserve </a:t>
            </a:r>
            <a:r>
              <a:rPr lang="en-US" b="1" dirty="0">
                <a:solidFill>
                  <a:schemeClr val="tx1"/>
                </a:solidFill>
              </a:rPr>
              <a:t>F</a:t>
            </a:r>
            <a:r>
              <a:rPr lang="en-US" b="1" dirty="0" smtClean="0">
                <a:solidFill>
                  <a:schemeClr val="tx1"/>
                </a:solidFill>
              </a:rPr>
              <a:t>und ($230 million)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029200" y="3817034"/>
            <a:ext cx="3886200" cy="685800"/>
          </a:xfrm>
          <a:prstGeom prst="wedgeRectCallout">
            <a:avLst>
              <a:gd name="adj1" fmla="val -46102"/>
              <a:gd name="adj2" fmla="val -9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Reduces funding for Medicaid administration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7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34" tIns="45519" rIns="91034" bIns="45519"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6200" y="609601"/>
            <a:ext cx="9008645" cy="838200"/>
          </a:xfrm>
          <a:prstGeom prst="rect">
            <a:avLst/>
          </a:prstGeom>
        </p:spPr>
        <p:txBody>
          <a:bodyPr vert="horz" lIns="91034" tIns="45519" rIns="91034" bIns="455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0338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Ohio Medicaid Annual Growth Projections</a:t>
            </a:r>
          </a:p>
          <a:p>
            <a:pPr marL="0" indent="0" algn="ctr" defTabSz="910338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ysClr val="windowText" lastClr="000000"/>
                </a:solidFill>
              </a:rPr>
              <a:t>(calculated on a Per Member Per Month basis)</a:t>
            </a:r>
          </a:p>
          <a:p>
            <a:pPr marL="0" indent="0" algn="ctr" defTabSz="910338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en-US" sz="3600" b="1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4" descr="https://governorsupport.ohio.gov/OHT/Moodys%20Documents/Administration/OHT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3" y="6205538"/>
            <a:ext cx="3629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3962400" y="6192528"/>
            <a:ext cx="0" cy="549275"/>
          </a:xfrm>
          <a:prstGeom prst="line">
            <a:avLst/>
          </a:prstGeom>
          <a:noFill/>
          <a:ln w="22225" cap="flat" cmpd="sng" algn="ctr">
            <a:solidFill>
              <a:srgbClr val="E7ECED">
                <a:lumMod val="75000"/>
              </a:srgbClr>
            </a:solidFill>
            <a:prstDash val="solid"/>
          </a:ln>
          <a:effectLst/>
        </p:spPr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286459"/>
              </p:ext>
            </p:extLst>
          </p:nvPr>
        </p:nvGraphicFramePr>
        <p:xfrm>
          <a:off x="609600" y="1828800"/>
          <a:ext cx="800100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0"/>
                <a:gridCol w="1333500"/>
                <a:gridCol w="1333500"/>
                <a:gridCol w="1333500"/>
                <a:gridCol w="1333500"/>
                <a:gridCol w="1333500"/>
              </a:tblGrid>
              <a:tr h="724454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State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Fiscal Year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JMOC Upper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Bound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Medical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CPI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JMOC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Target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Executive Budget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286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(All Agencies)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(Excluding DD)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70847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2.90%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3.30%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2.90%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1.38%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0.75%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4.50%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3.30%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3.30%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4.50%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4.05%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Avg.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3.70%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3.30%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3.10%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2.94%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2.40%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067133" y="6205538"/>
            <a:ext cx="4985558" cy="52281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 lIns="91034" tIns="45519" rIns="91034" bIns="455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Ohio Department of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Medicaid,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4"/>
              </a:rPr>
              <a:t>Overall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4"/>
              </a:rPr>
              <a:t>Budget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4"/>
              </a:rPr>
              <a:t> Impact </a:t>
            </a:r>
            <a:r>
              <a:rPr lang="en-US" sz="1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(January 2015).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81001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/>
              <a:t>As Introduced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158896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44086</TotalTime>
  <Words>3847</Words>
  <Application>Microsoft Office PowerPoint</Application>
  <PresentationFormat>On-screen Show (4:3)</PresentationFormat>
  <Paragraphs>491</Paragraphs>
  <Slides>41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8" baseType="lpstr">
      <vt:lpstr>11_Office Theme</vt:lpstr>
      <vt:lpstr>15_Office Theme</vt:lpstr>
      <vt:lpstr>17_Office Theme</vt:lpstr>
      <vt:lpstr>13_Office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29_Office Theme</vt:lpstr>
      <vt:lpstr>4_Office Theme</vt:lpstr>
      <vt:lpstr>27_Office Theme</vt:lpstr>
      <vt:lpstr>25_Office Theme</vt:lpstr>
      <vt:lpstr>39_Office Theme</vt:lpstr>
      <vt:lpstr>14_Office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Union</dc:title>
  <dc:creator>Greg Moody</dc:creator>
  <cp:lastModifiedBy>Wilt, Gina</cp:lastModifiedBy>
  <cp:revision>1736</cp:revision>
  <cp:lastPrinted>2015-04-17T17:30:40Z</cp:lastPrinted>
  <dcterms:created xsi:type="dcterms:W3CDTF">2011-02-06T17:54:01Z</dcterms:created>
  <dcterms:modified xsi:type="dcterms:W3CDTF">2015-04-21T13:04:31Z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ce2010EditCount">
    <vt:lpwstr>1</vt:lpwstr>
  </property>
  <property fmtid="{D5CDD505-2E9C-101B-9397-08002B2CF9AE}" pid="3" name="Office2003EditCount">
    <vt:lpwstr>0</vt:lpwstr>
  </property>
  <property fmtid="{D5CDD505-2E9C-101B-9397-08002B2CF9AE}" pid="4" name="LastEditedOfficeVersion">
    <vt:lpwstr>Office2010</vt:lpwstr>
  </property>
  <property fmtid="{D5CDD505-2E9C-101B-9397-08002B2CF9AE}" pid="5" name="Office2010WasSaved">
    <vt:lpwstr>1</vt:lpwstr>
  </property>
</Properties>
</file>