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8" r:id="rId2"/>
    <p:sldId id="317" r:id="rId3"/>
    <p:sldId id="256" r:id="rId4"/>
    <p:sldId id="316" r:id="rId5"/>
    <p:sldId id="288" r:id="rId6"/>
    <p:sldId id="335" r:id="rId7"/>
    <p:sldId id="336" r:id="rId8"/>
    <p:sldId id="290" r:id="rId9"/>
    <p:sldId id="289" r:id="rId10"/>
    <p:sldId id="333" r:id="rId11"/>
    <p:sldId id="294" r:id="rId12"/>
    <p:sldId id="324" r:id="rId13"/>
    <p:sldId id="293" r:id="rId14"/>
    <p:sldId id="325" r:id="rId15"/>
    <p:sldId id="320" r:id="rId16"/>
    <p:sldId id="319" r:id="rId17"/>
    <p:sldId id="330" r:id="rId18"/>
    <p:sldId id="332" r:id="rId19"/>
    <p:sldId id="321" r:id="rId20"/>
    <p:sldId id="292" r:id="rId21"/>
    <p:sldId id="291" r:id="rId22"/>
    <p:sldId id="322" r:id="rId23"/>
    <p:sldId id="299" r:id="rId24"/>
    <p:sldId id="303" r:id="rId25"/>
    <p:sldId id="326" r:id="rId26"/>
    <p:sldId id="327" r:id="rId27"/>
    <p:sldId id="328" r:id="rId28"/>
    <p:sldId id="311" r:id="rId29"/>
    <p:sldId id="304" r:id="rId30"/>
    <p:sldId id="305" r:id="rId31"/>
    <p:sldId id="306" r:id="rId32"/>
    <p:sldId id="309" r:id="rId33"/>
    <p:sldId id="308" r:id="rId34"/>
    <p:sldId id="310" r:id="rId35"/>
    <p:sldId id="318" r:id="rId36"/>
    <p:sldId id="279" r:id="rId37"/>
    <p:sldId id="313" r:id="rId38"/>
    <p:sldId id="315" r:id="rId39"/>
    <p:sldId id="278" r:id="rId4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Suver" initials="J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A1"/>
    <a:srgbClr val="7C6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68" autoAdjust="0"/>
  </p:normalViewPr>
  <p:slideViewPr>
    <p:cSldViewPr>
      <p:cViewPr>
        <p:scale>
          <a:sx n="86" d="100"/>
          <a:sy n="86" d="100"/>
        </p:scale>
        <p:origin x="-690"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 Public FTE Enrollment, Educational Appropriations and Total Educational Revenue per FTE, 
Ohio --  Fiscal 1989-2014</a:t>
            </a:r>
          </a:p>
        </c:rich>
      </c:tx>
      <c:layout>
        <c:manualLayout>
          <c:xMode val="edge"/>
          <c:yMode val="edge"/>
          <c:x val="0.10765815760266367"/>
          <c:y val="3.2626427406199036E-3"/>
        </c:manualLayout>
      </c:layout>
      <c:overlay val="0"/>
      <c:spPr>
        <a:noFill/>
        <a:ln w="25400">
          <a:noFill/>
        </a:ln>
      </c:spPr>
    </c:title>
    <c:autoTitleDeleted val="0"/>
    <c:plotArea>
      <c:layout>
        <c:manualLayout>
          <c:layoutTarget val="inner"/>
          <c:xMode val="edge"/>
          <c:yMode val="edge"/>
          <c:x val="8.990011098779134E-2"/>
          <c:y val="0.12778684067427951"/>
          <c:w val="0.80244173140954522"/>
          <c:h val="0.64600326264274088"/>
        </c:manualLayout>
      </c:layout>
      <c:barChart>
        <c:barDir val="col"/>
        <c:grouping val="stacked"/>
        <c:varyColors val="0"/>
        <c:ser>
          <c:idx val="0"/>
          <c:order val="1"/>
          <c:tx>
            <c:v> Educational Appropriations per FTE (constant $)</c:v>
          </c:tx>
          <c:spPr>
            <a:solidFill>
              <a:srgbClr val="1579B3"/>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'[All States Wavechart 2014.xlsx]Ordered Data'!$D$912:$D$937</c:f>
              <c:numCache>
                <c:formatCode>General</c:formatCode>
                <c:ptCount val="26"/>
                <c:pt idx="0">
                  <c:v>7305.8889262553603</c:v>
                </c:pt>
                <c:pt idx="1">
                  <c:v>7311.8222767198704</c:v>
                </c:pt>
                <c:pt idx="2">
                  <c:v>7092.8071124859498</c:v>
                </c:pt>
                <c:pt idx="3">
                  <c:v>6476.7231310028901</c:v>
                </c:pt>
                <c:pt idx="4">
                  <c:v>6035.8297111523498</c:v>
                </c:pt>
                <c:pt idx="5">
                  <c:v>6358.5183114892998</c:v>
                </c:pt>
                <c:pt idx="6">
                  <c:v>6719.8079777572802</c:v>
                </c:pt>
                <c:pt idx="7">
                  <c:v>7077.8091799387803</c:v>
                </c:pt>
                <c:pt idx="8">
                  <c:v>7759.5759018736799</c:v>
                </c:pt>
                <c:pt idx="9">
                  <c:v>7926.1172692235796</c:v>
                </c:pt>
                <c:pt idx="10">
                  <c:v>7796.60227165583</c:v>
                </c:pt>
                <c:pt idx="11">
                  <c:v>7872.2572266685002</c:v>
                </c:pt>
                <c:pt idx="12">
                  <c:v>7908.1275400164104</c:v>
                </c:pt>
                <c:pt idx="13">
                  <c:v>6996.0718308217702</c:v>
                </c:pt>
                <c:pt idx="14">
                  <c:v>6553.652624286</c:v>
                </c:pt>
                <c:pt idx="15">
                  <c:v>6270.0604627867997</c:v>
                </c:pt>
                <c:pt idx="16">
                  <c:v>5799.9130395269804</c:v>
                </c:pt>
                <c:pt idx="17">
                  <c:v>6046.3086829532504</c:v>
                </c:pt>
                <c:pt idx="18">
                  <c:v>5869.4758647256904</c:v>
                </c:pt>
                <c:pt idx="19">
                  <c:v>5794.8599131025803</c:v>
                </c:pt>
                <c:pt idx="20">
                  <c:v>5937.3174149556899</c:v>
                </c:pt>
                <c:pt idx="21">
                  <c:v>4922.2399918633701</c:v>
                </c:pt>
                <c:pt idx="22">
                  <c:v>4732.9903795575501</c:v>
                </c:pt>
                <c:pt idx="23">
                  <c:v>4115.1479289601903</c:v>
                </c:pt>
                <c:pt idx="24">
                  <c:v>4367.2626320011304</c:v>
                </c:pt>
                <c:pt idx="25">
                  <c:v>4434.2083016069701</c:v>
                </c:pt>
              </c:numCache>
            </c:numRef>
          </c:val>
        </c:ser>
        <c:ser>
          <c:idx val="2"/>
          <c:order val="2"/>
          <c:tx>
            <c:v> Net Tuition Revenue per FTE (constant $)</c:v>
          </c:tx>
          <c:spPr>
            <a:solidFill>
              <a:srgbClr val="BAD2C0"/>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'[All States Wavechart 2014.xlsx]Ordered Data'!$E$912:$E$937</c:f>
              <c:numCache>
                <c:formatCode>General</c:formatCode>
                <c:ptCount val="26"/>
                <c:pt idx="0">
                  <c:v>4471.0656739155602</c:v>
                </c:pt>
                <c:pt idx="1">
                  <c:v>4494.3668217752602</c:v>
                </c:pt>
                <c:pt idx="2">
                  <c:v>4632.44344600152</c:v>
                </c:pt>
                <c:pt idx="3">
                  <c:v>4962.5313018276602</c:v>
                </c:pt>
                <c:pt idx="4">
                  <c:v>5149.8127431471303</c:v>
                </c:pt>
                <c:pt idx="5">
                  <c:v>5123.8052303866098</c:v>
                </c:pt>
                <c:pt idx="6">
                  <c:v>5300.6992736014199</c:v>
                </c:pt>
                <c:pt idx="7">
                  <c:v>5484.4062251832202</c:v>
                </c:pt>
                <c:pt idx="8">
                  <c:v>5758.7701702854401</c:v>
                </c:pt>
                <c:pt idx="9">
                  <c:v>5784.1650576536504</c:v>
                </c:pt>
                <c:pt idx="10">
                  <c:v>5499.6482560938903</c:v>
                </c:pt>
                <c:pt idx="11">
                  <c:v>5475.0504479921101</c:v>
                </c:pt>
                <c:pt idx="12">
                  <c:v>5340.5772774219004</c:v>
                </c:pt>
                <c:pt idx="13">
                  <c:v>5517.9926158573899</c:v>
                </c:pt>
                <c:pt idx="14">
                  <c:v>5789.7519609082501</c:v>
                </c:pt>
                <c:pt idx="15">
                  <c:v>6029.0374472720796</c:v>
                </c:pt>
                <c:pt idx="16">
                  <c:v>6083.7418192984796</c:v>
                </c:pt>
                <c:pt idx="17">
                  <c:v>6657.0285609898401</c:v>
                </c:pt>
                <c:pt idx="18">
                  <c:v>6964.5626639687098</c:v>
                </c:pt>
                <c:pt idx="19">
                  <c:v>6718.0494378272497</c:v>
                </c:pt>
                <c:pt idx="20">
                  <c:v>6541.9734786183699</c:v>
                </c:pt>
                <c:pt idx="21">
                  <c:v>6284.7976860607796</c:v>
                </c:pt>
                <c:pt idx="22">
                  <c:v>6293.4735886987801</c:v>
                </c:pt>
                <c:pt idx="23">
                  <c:v>6788.4400228730901</c:v>
                </c:pt>
                <c:pt idx="24">
                  <c:v>7682.8670771036404</c:v>
                </c:pt>
                <c:pt idx="25">
                  <c:v>7548.1807307763102</c:v>
                </c:pt>
              </c:numCache>
            </c:numRef>
          </c:val>
        </c:ser>
        <c:dLbls>
          <c:showLegendKey val="0"/>
          <c:showVal val="0"/>
          <c:showCatName val="0"/>
          <c:showSerName val="0"/>
          <c:showPercent val="0"/>
          <c:showBubbleSize val="0"/>
        </c:dLbls>
        <c:gapWidth val="30"/>
        <c:overlap val="100"/>
        <c:axId val="32615936"/>
        <c:axId val="32238400"/>
      </c:barChart>
      <c:lineChart>
        <c:grouping val="standard"/>
        <c:varyColors val="0"/>
        <c:ser>
          <c:idx val="1"/>
          <c:order val="0"/>
          <c:tx>
            <c:v> Public FTE Enrollment</c:v>
          </c:tx>
          <c:spPr>
            <a:ln w="38100">
              <a:solidFill>
                <a:srgbClr val="993366"/>
              </a:solidFill>
              <a:prstDash val="solid"/>
            </a:ln>
          </c:spPr>
          <c:marker>
            <c:symbol val="none"/>
          </c:marker>
          <c:cat>
            <c:numRef>
              <c:f>'[All States Wavechart 2014.xlsx]Ordered Data'!$A$28:$A$53</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'[All States Wavechart 2014.xlsx]Ordered Data'!$C$912:$C$937</c:f>
              <c:numCache>
                <c:formatCode>General</c:formatCode>
                <c:ptCount val="26"/>
                <c:pt idx="0">
                  <c:v>310651</c:v>
                </c:pt>
                <c:pt idx="1">
                  <c:v>320836</c:v>
                </c:pt>
                <c:pt idx="2">
                  <c:v>330967</c:v>
                </c:pt>
                <c:pt idx="3">
                  <c:v>341131</c:v>
                </c:pt>
                <c:pt idx="4">
                  <c:v>342439</c:v>
                </c:pt>
                <c:pt idx="5">
                  <c:v>337189</c:v>
                </c:pt>
                <c:pt idx="6">
                  <c:v>330256</c:v>
                </c:pt>
                <c:pt idx="7">
                  <c:v>325169</c:v>
                </c:pt>
                <c:pt idx="8">
                  <c:v>322933</c:v>
                </c:pt>
                <c:pt idx="9">
                  <c:v>322011</c:v>
                </c:pt>
                <c:pt idx="10">
                  <c:v>328875</c:v>
                </c:pt>
                <c:pt idx="11">
                  <c:v>332947</c:v>
                </c:pt>
                <c:pt idx="12">
                  <c:v>337379</c:v>
                </c:pt>
                <c:pt idx="13">
                  <c:v>353571</c:v>
                </c:pt>
                <c:pt idx="14">
                  <c:v>352538</c:v>
                </c:pt>
                <c:pt idx="15">
                  <c:v>360835</c:v>
                </c:pt>
                <c:pt idx="16">
                  <c:v>381073</c:v>
                </c:pt>
                <c:pt idx="17">
                  <c:v>363598</c:v>
                </c:pt>
                <c:pt idx="18">
                  <c:v>366629.34</c:v>
                </c:pt>
                <c:pt idx="19">
                  <c:v>375931.84</c:v>
                </c:pt>
                <c:pt idx="20">
                  <c:v>391546</c:v>
                </c:pt>
                <c:pt idx="21">
                  <c:v>447494</c:v>
                </c:pt>
                <c:pt idx="22">
                  <c:v>460747</c:v>
                </c:pt>
                <c:pt idx="23">
                  <c:v>455507</c:v>
                </c:pt>
                <c:pt idx="24">
                  <c:v>400796</c:v>
                </c:pt>
                <c:pt idx="25">
                  <c:v>401874</c:v>
                </c:pt>
              </c:numCache>
            </c:numRef>
          </c:val>
          <c:smooth val="1"/>
        </c:ser>
        <c:dLbls>
          <c:showLegendKey val="0"/>
          <c:showVal val="0"/>
          <c:showCatName val="0"/>
          <c:showSerName val="0"/>
          <c:showPercent val="0"/>
          <c:showBubbleSize val="0"/>
        </c:dLbls>
        <c:marker val="1"/>
        <c:smooth val="0"/>
        <c:axId val="32614400"/>
        <c:axId val="32237824"/>
      </c:lineChart>
      <c:catAx>
        <c:axId val="32614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32237824"/>
        <c:crosses val="autoZero"/>
        <c:auto val="0"/>
        <c:lblAlgn val="ctr"/>
        <c:lblOffset val="100"/>
        <c:tickLblSkip val="1"/>
        <c:tickMarkSkip val="1"/>
        <c:noMultiLvlLbl val="0"/>
      </c:catAx>
      <c:valAx>
        <c:axId val="32237824"/>
        <c:scaling>
          <c:orientation val="minMax"/>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Public FTE Enrollment
(Thousands)</a:t>
                </a:r>
              </a:p>
            </c:rich>
          </c:tx>
          <c:layout>
            <c:manualLayout>
              <c:xMode val="edge"/>
              <c:yMode val="edge"/>
              <c:x val="3.329633740288569E-3"/>
              <c:y val="0.3670473083197389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614400"/>
        <c:crosses val="autoZero"/>
        <c:crossBetween val="between"/>
        <c:dispUnits>
          <c:builtInUnit val="thousands"/>
        </c:dispUnits>
      </c:valAx>
      <c:catAx>
        <c:axId val="32615936"/>
        <c:scaling>
          <c:orientation val="minMax"/>
        </c:scaling>
        <c:delete val="1"/>
        <c:axPos val="b"/>
        <c:majorTickMark val="out"/>
        <c:minorTickMark val="none"/>
        <c:tickLblPos val="none"/>
        <c:crossAx val="32238400"/>
        <c:crosses val="autoZero"/>
        <c:auto val="0"/>
        <c:lblAlgn val="ctr"/>
        <c:lblOffset val="100"/>
        <c:noMultiLvlLbl val="0"/>
      </c:catAx>
      <c:valAx>
        <c:axId val="32238400"/>
        <c:scaling>
          <c:orientation val="minMax"/>
          <c:min val="0"/>
        </c:scaling>
        <c:delete val="0"/>
        <c:axPos val="r"/>
        <c:title>
          <c:tx>
            <c:rich>
              <a:bodyPr/>
              <a:lstStyle/>
              <a:p>
                <a:pPr>
                  <a:defRPr sz="1200" b="1" i="0" u="none" strike="noStrike" baseline="0">
                    <a:solidFill>
                      <a:srgbClr val="000000"/>
                    </a:solidFill>
                    <a:latin typeface="Arial"/>
                    <a:ea typeface="Arial"/>
                    <a:cs typeface="Arial"/>
                  </a:defRPr>
                </a:pPr>
                <a:r>
                  <a:rPr lang="en-US"/>
                  <a:t>Dollars per FTE</a:t>
                </a:r>
              </a:p>
            </c:rich>
          </c:tx>
          <c:layout>
            <c:manualLayout>
              <c:xMode val="edge"/>
              <c:yMode val="edge"/>
              <c:x val="0.95671476137624856"/>
              <c:y val="0.412724306688417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615936"/>
        <c:crosses val="max"/>
        <c:crossBetween val="between"/>
      </c:valAx>
      <c:spPr>
        <a:noFill/>
        <a:ln w="25400">
          <a:noFill/>
        </a:ln>
      </c:spPr>
    </c:plotArea>
    <c:legend>
      <c:legendPos val="r"/>
      <c:layout>
        <c:manualLayout>
          <c:xMode val="edge"/>
          <c:yMode val="edge"/>
          <c:x val="7.5471698113207544E-2"/>
          <c:y val="0.86949429037520409"/>
          <c:w val="0.90899001109877964"/>
          <c:h val="3.4257748776509014E-2"/>
        </c:manualLayout>
      </c:layout>
      <c:overlay val="0"/>
      <c:spPr>
        <a:noFill/>
        <a:ln w="25400">
          <a:noFill/>
        </a:ln>
      </c:spPr>
      <c:txPr>
        <a:bodyPr/>
        <a:lstStyle/>
        <a:p>
          <a:pPr>
            <a:defRPr sz="77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 Public FTE Enrollment, Educational Appropriations and Total Educational Revenue per FTE, 
Kentucky --  Fiscal 1989-2014</a:t>
            </a:r>
          </a:p>
        </c:rich>
      </c:tx>
      <c:layout>
        <c:manualLayout>
          <c:xMode val="edge"/>
          <c:yMode val="edge"/>
          <c:x val="0.10765815760266367"/>
          <c:y val="3.2626427406199036E-3"/>
        </c:manualLayout>
      </c:layout>
      <c:overlay val="0"/>
      <c:spPr>
        <a:noFill/>
        <a:ln w="25400">
          <a:noFill/>
        </a:ln>
      </c:spPr>
    </c:title>
    <c:autoTitleDeleted val="0"/>
    <c:plotArea>
      <c:layout>
        <c:manualLayout>
          <c:layoutTarget val="inner"/>
          <c:xMode val="edge"/>
          <c:yMode val="edge"/>
          <c:x val="7.9911209766925673E-2"/>
          <c:y val="0.12234910277324636"/>
          <c:w val="0.81354051054384036"/>
          <c:h val="0.64763458401305063"/>
        </c:manualLayout>
      </c:layout>
      <c:barChart>
        <c:barDir val="col"/>
        <c:grouping val="stacked"/>
        <c:varyColors val="0"/>
        <c:ser>
          <c:idx val="0"/>
          <c:order val="1"/>
          <c:tx>
            <c:v> Educational Appropriations per FTE (constant $)</c:v>
          </c:tx>
          <c:spPr>
            <a:solidFill>
              <a:srgbClr val="1579B3"/>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'Ordered Data'!$D$444:$D$469</c:f>
              <c:numCache>
                <c:formatCode>General</c:formatCode>
                <c:ptCount val="26"/>
                <c:pt idx="0">
                  <c:v>7527.0854807466103</c:v>
                </c:pt>
                <c:pt idx="1">
                  <c:v>6962.0854976553001</c:v>
                </c:pt>
                <c:pt idx="2">
                  <c:v>7036.3137073940898</c:v>
                </c:pt>
                <c:pt idx="3">
                  <c:v>6146.5894731913704</c:v>
                </c:pt>
                <c:pt idx="4">
                  <c:v>5979.4599856691202</c:v>
                </c:pt>
                <c:pt idx="5">
                  <c:v>6087.1605727378001</c:v>
                </c:pt>
                <c:pt idx="6">
                  <c:v>6371.0257489509304</c:v>
                </c:pt>
                <c:pt idx="7">
                  <c:v>6184.3538113179802</c:v>
                </c:pt>
                <c:pt idx="8">
                  <c:v>7831.6412838808001</c:v>
                </c:pt>
                <c:pt idx="9">
                  <c:v>8415.0171337452502</c:v>
                </c:pt>
                <c:pt idx="10">
                  <c:v>9655.8679486160509</c:v>
                </c:pt>
                <c:pt idx="11">
                  <c:v>9747.0177744301</c:v>
                </c:pt>
                <c:pt idx="12">
                  <c:v>9736.6499761404903</c:v>
                </c:pt>
                <c:pt idx="13">
                  <c:v>9406.5474942251094</c:v>
                </c:pt>
                <c:pt idx="14">
                  <c:v>8264.0614332344503</c:v>
                </c:pt>
                <c:pt idx="15">
                  <c:v>8123.5804989841899</c:v>
                </c:pt>
                <c:pt idx="16">
                  <c:v>7315.9054594240997</c:v>
                </c:pt>
                <c:pt idx="17">
                  <c:v>8010.7030804016704</c:v>
                </c:pt>
                <c:pt idx="18">
                  <c:v>8038.2945869520299</c:v>
                </c:pt>
                <c:pt idx="19">
                  <c:v>8372.5138529032902</c:v>
                </c:pt>
                <c:pt idx="20">
                  <c:v>7811.3936346535902</c:v>
                </c:pt>
                <c:pt idx="21">
                  <c:v>7291.6786373693503</c:v>
                </c:pt>
                <c:pt idx="22">
                  <c:v>6899.4555203753498</c:v>
                </c:pt>
                <c:pt idx="23">
                  <c:v>6505.7683713160804</c:v>
                </c:pt>
                <c:pt idx="24">
                  <c:v>6379.91129059374</c:v>
                </c:pt>
                <c:pt idx="25">
                  <c:v>6324.2554784608601</c:v>
                </c:pt>
              </c:numCache>
            </c:numRef>
          </c:val>
        </c:ser>
        <c:ser>
          <c:idx val="2"/>
          <c:order val="2"/>
          <c:tx>
            <c:v> Net Tuition Revenue per FTE (constant $)</c:v>
          </c:tx>
          <c:spPr>
            <a:solidFill>
              <a:srgbClr val="BAD2C0"/>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'Ordered Data'!$E$444:$E$469</c:f>
              <c:numCache>
                <c:formatCode>General</c:formatCode>
                <c:ptCount val="26"/>
                <c:pt idx="0">
                  <c:v>2812.6992420591801</c:v>
                </c:pt>
                <c:pt idx="1">
                  <c:v>2558.49851968451</c:v>
                </c:pt>
                <c:pt idx="2">
                  <c:v>2437.7908860426401</c:v>
                </c:pt>
                <c:pt idx="3">
                  <c:v>2602.1545108118798</c:v>
                </c:pt>
                <c:pt idx="4">
                  <c:v>2866.3074336354698</c:v>
                </c:pt>
                <c:pt idx="5">
                  <c:v>2856.9759981982902</c:v>
                </c:pt>
                <c:pt idx="6">
                  <c:v>2963.8625584994702</c:v>
                </c:pt>
                <c:pt idx="7">
                  <c:v>3574.2112905438898</c:v>
                </c:pt>
                <c:pt idx="8">
                  <c:v>3602.4440608219402</c:v>
                </c:pt>
                <c:pt idx="9">
                  <c:v>3628.35658889258</c:v>
                </c:pt>
                <c:pt idx="10">
                  <c:v>3872.33397065399</c:v>
                </c:pt>
                <c:pt idx="11">
                  <c:v>4200.5218244759799</c:v>
                </c:pt>
                <c:pt idx="12">
                  <c:v>4131.9722569939504</c:v>
                </c:pt>
                <c:pt idx="13">
                  <c:v>3876.81473583447</c:v>
                </c:pt>
                <c:pt idx="14">
                  <c:v>3773.5513940405099</c:v>
                </c:pt>
                <c:pt idx="15">
                  <c:v>3284.3547539209299</c:v>
                </c:pt>
                <c:pt idx="16">
                  <c:v>3970.0193981734501</c:v>
                </c:pt>
                <c:pt idx="17">
                  <c:v>4112.3396064032904</c:v>
                </c:pt>
                <c:pt idx="18">
                  <c:v>4565.32449418529</c:v>
                </c:pt>
                <c:pt idx="19">
                  <c:v>4882.27000687891</c:v>
                </c:pt>
                <c:pt idx="20">
                  <c:v>5138.2148263404397</c:v>
                </c:pt>
                <c:pt idx="21">
                  <c:v>5163.4515469350599</c:v>
                </c:pt>
                <c:pt idx="22">
                  <c:v>5320.8196162983004</c:v>
                </c:pt>
                <c:pt idx="23">
                  <c:v>5541.5117972937996</c:v>
                </c:pt>
                <c:pt idx="24">
                  <c:v>5743.3186390610499</c:v>
                </c:pt>
                <c:pt idx="25">
                  <c:v>5863.9940176241098</c:v>
                </c:pt>
              </c:numCache>
            </c:numRef>
          </c:val>
        </c:ser>
        <c:dLbls>
          <c:showLegendKey val="0"/>
          <c:showVal val="0"/>
          <c:showCatName val="0"/>
          <c:showSerName val="0"/>
          <c:showPercent val="0"/>
          <c:showBubbleSize val="0"/>
        </c:dLbls>
        <c:gapWidth val="30"/>
        <c:overlap val="100"/>
        <c:axId val="34102272"/>
        <c:axId val="32241280"/>
      </c:barChart>
      <c:lineChart>
        <c:grouping val="standard"/>
        <c:varyColors val="0"/>
        <c:ser>
          <c:idx val="1"/>
          <c:order val="0"/>
          <c:tx>
            <c:v> Public FTE Enrollment</c:v>
          </c:tx>
          <c:spPr>
            <a:ln w="38100">
              <a:solidFill>
                <a:srgbClr val="993366"/>
              </a:solidFill>
              <a:prstDash val="solid"/>
            </a:ln>
          </c:spPr>
          <c:marker>
            <c:symbol val="none"/>
          </c:marker>
          <c:cat>
            <c:numRef>
              <c:f>'Ordered Data'!$A$28:$A$53</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'Ordered Data'!$C$444:$C$469</c:f>
              <c:numCache>
                <c:formatCode>General</c:formatCode>
                <c:ptCount val="26"/>
                <c:pt idx="0">
                  <c:v>101157</c:v>
                </c:pt>
                <c:pt idx="1">
                  <c:v>108245</c:v>
                </c:pt>
                <c:pt idx="2">
                  <c:v>114792</c:v>
                </c:pt>
                <c:pt idx="3">
                  <c:v>129791</c:v>
                </c:pt>
                <c:pt idx="4">
                  <c:v>121414</c:v>
                </c:pt>
                <c:pt idx="5">
                  <c:v>119818</c:v>
                </c:pt>
                <c:pt idx="6">
                  <c:v>117386</c:v>
                </c:pt>
                <c:pt idx="7">
                  <c:v>115839</c:v>
                </c:pt>
                <c:pt idx="8">
                  <c:v>114390</c:v>
                </c:pt>
                <c:pt idx="9">
                  <c:v>113583</c:v>
                </c:pt>
                <c:pt idx="10">
                  <c:v>114359</c:v>
                </c:pt>
                <c:pt idx="11">
                  <c:v>113568</c:v>
                </c:pt>
                <c:pt idx="12">
                  <c:v>119500</c:v>
                </c:pt>
                <c:pt idx="13">
                  <c:v>131313</c:v>
                </c:pt>
                <c:pt idx="14">
                  <c:v>141005</c:v>
                </c:pt>
                <c:pt idx="15">
                  <c:v>140056</c:v>
                </c:pt>
                <c:pt idx="16">
                  <c:v>140579</c:v>
                </c:pt>
                <c:pt idx="17">
                  <c:v>140769</c:v>
                </c:pt>
                <c:pt idx="18">
                  <c:v>140621</c:v>
                </c:pt>
                <c:pt idx="19">
                  <c:v>142382</c:v>
                </c:pt>
                <c:pt idx="20">
                  <c:v>144641</c:v>
                </c:pt>
                <c:pt idx="21">
                  <c:v>154247</c:v>
                </c:pt>
                <c:pt idx="22">
                  <c:v>159805</c:v>
                </c:pt>
                <c:pt idx="23">
                  <c:v>159306</c:v>
                </c:pt>
                <c:pt idx="24">
                  <c:v>155586</c:v>
                </c:pt>
                <c:pt idx="25">
                  <c:v>154788</c:v>
                </c:pt>
              </c:numCache>
            </c:numRef>
          </c:val>
          <c:smooth val="1"/>
        </c:ser>
        <c:dLbls>
          <c:showLegendKey val="0"/>
          <c:showVal val="0"/>
          <c:showCatName val="0"/>
          <c:showSerName val="0"/>
          <c:showPercent val="0"/>
          <c:showBubbleSize val="0"/>
        </c:dLbls>
        <c:marker val="1"/>
        <c:smooth val="0"/>
        <c:axId val="34100736"/>
        <c:axId val="32240704"/>
      </c:lineChart>
      <c:catAx>
        <c:axId val="3410073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32240704"/>
        <c:crosses val="autoZero"/>
        <c:auto val="0"/>
        <c:lblAlgn val="ctr"/>
        <c:lblOffset val="100"/>
        <c:tickLblSkip val="1"/>
        <c:tickMarkSkip val="1"/>
        <c:noMultiLvlLbl val="0"/>
      </c:catAx>
      <c:valAx>
        <c:axId val="32240704"/>
        <c:scaling>
          <c:orientation val="minMax"/>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Public FTE Enrollment
(Thousands)</a:t>
                </a:r>
              </a:p>
            </c:rich>
          </c:tx>
          <c:layout>
            <c:manualLayout>
              <c:xMode val="edge"/>
              <c:yMode val="edge"/>
              <c:x val="0"/>
              <c:y val="0.363784665579119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4100736"/>
        <c:crosses val="autoZero"/>
        <c:crossBetween val="between"/>
        <c:dispUnits>
          <c:builtInUnit val="thousands"/>
        </c:dispUnits>
      </c:valAx>
      <c:catAx>
        <c:axId val="34102272"/>
        <c:scaling>
          <c:orientation val="minMax"/>
        </c:scaling>
        <c:delete val="1"/>
        <c:axPos val="b"/>
        <c:majorTickMark val="out"/>
        <c:minorTickMark val="none"/>
        <c:tickLblPos val="none"/>
        <c:crossAx val="32241280"/>
        <c:crosses val="autoZero"/>
        <c:auto val="0"/>
        <c:lblAlgn val="ctr"/>
        <c:lblOffset val="100"/>
        <c:noMultiLvlLbl val="0"/>
      </c:catAx>
      <c:valAx>
        <c:axId val="32241280"/>
        <c:scaling>
          <c:orientation val="minMax"/>
          <c:min val="0"/>
        </c:scaling>
        <c:delete val="0"/>
        <c:axPos val="r"/>
        <c:title>
          <c:tx>
            <c:rich>
              <a:bodyPr/>
              <a:lstStyle/>
              <a:p>
                <a:pPr>
                  <a:defRPr sz="1200" b="1" i="0" u="none" strike="noStrike" baseline="0">
                    <a:solidFill>
                      <a:srgbClr val="000000"/>
                    </a:solidFill>
                    <a:latin typeface="Arial"/>
                    <a:ea typeface="Arial"/>
                    <a:cs typeface="Arial"/>
                  </a:defRPr>
                </a:pPr>
                <a:r>
                  <a:rPr lang="en-US"/>
                  <a:t>Dollars per FTE</a:t>
                </a:r>
              </a:p>
            </c:rich>
          </c:tx>
          <c:layout>
            <c:manualLayout>
              <c:xMode val="edge"/>
              <c:yMode val="edge"/>
              <c:x val="0.95782463928967854"/>
              <c:y val="0.4094616639477978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4102272"/>
        <c:crosses val="max"/>
        <c:crossBetween val="between"/>
      </c:valAx>
      <c:spPr>
        <a:noFill/>
        <a:ln w="25400">
          <a:noFill/>
        </a:ln>
      </c:spPr>
    </c:plotArea>
    <c:legend>
      <c:legendPos val="r"/>
      <c:layout>
        <c:manualLayout>
          <c:xMode val="edge"/>
          <c:yMode val="edge"/>
          <c:x val="4.0325564187939332E-2"/>
          <c:y val="0.85535617183251744"/>
          <c:w val="0.90899001109877964"/>
          <c:h val="3.4257748776509014E-2"/>
        </c:manualLayout>
      </c:layout>
      <c:overlay val="0"/>
      <c:spPr>
        <a:noFill/>
        <a:ln w="25400">
          <a:noFill/>
        </a:ln>
      </c:spPr>
      <c:txPr>
        <a:bodyPr/>
        <a:lstStyle/>
        <a:p>
          <a:pPr>
            <a:defRPr sz="77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 Public FTE Enrollment, Educational Appropriations and Total Educational Revenue per FTE, 
North Carolina --  Fiscal 1989-2014</a:t>
            </a:r>
          </a:p>
        </c:rich>
      </c:tx>
      <c:layout>
        <c:manualLayout>
          <c:xMode val="edge"/>
          <c:yMode val="edge"/>
          <c:x val="0.11209766925638179"/>
          <c:y val="3.2626427406199023E-3"/>
        </c:manualLayout>
      </c:layout>
      <c:overlay val="0"/>
      <c:spPr>
        <a:noFill/>
        <a:ln w="25400">
          <a:noFill/>
        </a:ln>
      </c:spPr>
    </c:title>
    <c:autoTitleDeleted val="0"/>
    <c:plotArea>
      <c:layout>
        <c:manualLayout>
          <c:layoutTarget val="inner"/>
          <c:xMode val="edge"/>
          <c:yMode val="edge"/>
          <c:x val="7.6951535331113582E-2"/>
          <c:y val="0.10059815116911366"/>
          <c:w val="0.81354051054384036"/>
          <c:h val="0.64763458401305063"/>
        </c:manualLayout>
      </c:layout>
      <c:barChart>
        <c:barDir val="col"/>
        <c:grouping val="stacked"/>
        <c:varyColors val="0"/>
        <c:ser>
          <c:idx val="0"/>
          <c:order val="1"/>
          <c:tx>
            <c:v> Educational Appropriations per FTE (constant $)</c:v>
          </c:tx>
          <c:spPr>
            <a:solidFill>
              <a:srgbClr val="1579B3"/>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'Ordered Data'!$D$860:$D$885</c:f>
              <c:numCache>
                <c:formatCode>General</c:formatCode>
                <c:ptCount val="26"/>
                <c:pt idx="0">
                  <c:v>10500.150148967299</c:v>
                </c:pt>
                <c:pt idx="1">
                  <c:v>10100.4316760524</c:v>
                </c:pt>
                <c:pt idx="2">
                  <c:v>9671.9318309609898</c:v>
                </c:pt>
                <c:pt idx="3">
                  <c:v>8525.2704692744592</c:v>
                </c:pt>
                <c:pt idx="4">
                  <c:v>8991.6537362783401</c:v>
                </c:pt>
                <c:pt idx="5">
                  <c:v>9306.8343893923793</c:v>
                </c:pt>
                <c:pt idx="6">
                  <c:v>9666.27648510988</c:v>
                </c:pt>
                <c:pt idx="7">
                  <c:v>9533.2572998835603</c:v>
                </c:pt>
                <c:pt idx="8">
                  <c:v>10082.1778277128</c:v>
                </c:pt>
                <c:pt idx="9">
                  <c:v>10566.1597939893</c:v>
                </c:pt>
                <c:pt idx="10">
                  <c:v>10492.6408210383</c:v>
                </c:pt>
                <c:pt idx="11">
                  <c:v>10409.4510326048</c:v>
                </c:pt>
                <c:pt idx="12">
                  <c:v>10224.6136206501</c:v>
                </c:pt>
                <c:pt idx="13">
                  <c:v>9433.7900460366709</c:v>
                </c:pt>
                <c:pt idx="14">
                  <c:v>9016.3754574210998</c:v>
                </c:pt>
                <c:pt idx="15">
                  <c:v>8474.0773589073906</c:v>
                </c:pt>
                <c:pt idx="16">
                  <c:v>8260.9917641201591</c:v>
                </c:pt>
                <c:pt idx="17">
                  <c:v>8921.9869360536304</c:v>
                </c:pt>
                <c:pt idx="18">
                  <c:v>9670.2800392334393</c:v>
                </c:pt>
                <c:pt idx="19">
                  <c:v>9957.6896098528305</c:v>
                </c:pt>
                <c:pt idx="20">
                  <c:v>8760.9440161028397</c:v>
                </c:pt>
                <c:pt idx="21">
                  <c:v>8108.3005746856297</c:v>
                </c:pt>
                <c:pt idx="22">
                  <c:v>7929.9259920959003</c:v>
                </c:pt>
                <c:pt idx="23">
                  <c:v>7749.8949051018299</c:v>
                </c:pt>
                <c:pt idx="24">
                  <c:v>8060.8865061740698</c:v>
                </c:pt>
                <c:pt idx="25">
                  <c:v>7797.8417648974801</c:v>
                </c:pt>
              </c:numCache>
            </c:numRef>
          </c:val>
        </c:ser>
        <c:ser>
          <c:idx val="2"/>
          <c:order val="2"/>
          <c:tx>
            <c:v> Net Tuition Revenue per FTE (constant $)</c:v>
          </c:tx>
          <c:spPr>
            <a:solidFill>
              <a:srgbClr val="BAD2C0"/>
            </a:solidFill>
            <a:ln w="12700">
              <a:solidFill>
                <a:srgbClr val="000000"/>
              </a:solidFill>
              <a:prstDash val="solid"/>
            </a:ln>
          </c:spPr>
          <c:invertIfNegative val="0"/>
          <c:dLbls>
            <c:numFmt formatCode="_(\$* #,##0_);_(\$* \(#,##0\);_(\$* &quot;-&quot;_);_(@_)" sourceLinked="0"/>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val>
            <c:numRef>
              <c:f>'Ordered Data'!$E$860:$E$885</c:f>
              <c:numCache>
                <c:formatCode>General</c:formatCode>
                <c:ptCount val="26"/>
                <c:pt idx="0">
                  <c:v>1717.1260314587901</c:v>
                </c:pt>
                <c:pt idx="1">
                  <c:v>1820.2674971747499</c:v>
                </c:pt>
                <c:pt idx="2">
                  <c:v>1871.8516015371699</c:v>
                </c:pt>
                <c:pt idx="3">
                  <c:v>2061.3780063876102</c:v>
                </c:pt>
                <c:pt idx="4">
                  <c:v>2216.5164564312699</c:v>
                </c:pt>
                <c:pt idx="5">
                  <c:v>2284.8471632577198</c:v>
                </c:pt>
                <c:pt idx="6">
                  <c:v>2416.2202589819199</c:v>
                </c:pt>
                <c:pt idx="7">
                  <c:v>2412.6918367785102</c:v>
                </c:pt>
                <c:pt idx="8">
                  <c:v>2559.8476371566398</c:v>
                </c:pt>
                <c:pt idx="9">
                  <c:v>2398.8418706726702</c:v>
                </c:pt>
                <c:pt idx="10">
                  <c:v>2317.2480010405802</c:v>
                </c:pt>
                <c:pt idx="11">
                  <c:v>2404.28291671024</c:v>
                </c:pt>
                <c:pt idx="12">
                  <c:v>2389.1184277033199</c:v>
                </c:pt>
                <c:pt idx="13">
                  <c:v>2576.1152621104002</c:v>
                </c:pt>
                <c:pt idx="14">
                  <c:v>2525.7753324393502</c:v>
                </c:pt>
                <c:pt idx="15">
                  <c:v>2792.3992826321701</c:v>
                </c:pt>
                <c:pt idx="16">
                  <c:v>2731.7138496081402</c:v>
                </c:pt>
                <c:pt idx="17">
                  <c:v>3088.1199909655202</c:v>
                </c:pt>
                <c:pt idx="18">
                  <c:v>3027.3556546313598</c:v>
                </c:pt>
                <c:pt idx="19">
                  <c:v>2984.68123675162</c:v>
                </c:pt>
                <c:pt idx="20">
                  <c:v>2812.4859809282998</c:v>
                </c:pt>
                <c:pt idx="21">
                  <c:v>2701.3689035781699</c:v>
                </c:pt>
                <c:pt idx="22">
                  <c:v>2843.4259555887902</c:v>
                </c:pt>
                <c:pt idx="23">
                  <c:v>3475.5021875410098</c:v>
                </c:pt>
                <c:pt idx="24">
                  <c:v>3670.1218053584498</c:v>
                </c:pt>
                <c:pt idx="25">
                  <c:v>3931.3361694086798</c:v>
                </c:pt>
              </c:numCache>
            </c:numRef>
          </c:val>
        </c:ser>
        <c:dLbls>
          <c:showLegendKey val="0"/>
          <c:showVal val="0"/>
          <c:showCatName val="0"/>
          <c:showSerName val="0"/>
          <c:showPercent val="0"/>
          <c:showBubbleSize val="0"/>
        </c:dLbls>
        <c:gapWidth val="30"/>
        <c:overlap val="100"/>
        <c:axId val="34100224"/>
        <c:axId val="34177600"/>
      </c:barChart>
      <c:lineChart>
        <c:grouping val="standard"/>
        <c:varyColors val="0"/>
        <c:ser>
          <c:idx val="1"/>
          <c:order val="0"/>
          <c:tx>
            <c:v> Public FTE Enrollment</c:v>
          </c:tx>
          <c:spPr>
            <a:ln w="38100">
              <a:solidFill>
                <a:srgbClr val="993366"/>
              </a:solidFill>
              <a:prstDash val="solid"/>
            </a:ln>
          </c:spPr>
          <c:marker>
            <c:symbol val="none"/>
          </c:marker>
          <c:cat>
            <c:numRef>
              <c:f>'Ordered Data'!$A$28:$A$53</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'Ordered Data'!$C$860:$C$885</c:f>
              <c:numCache>
                <c:formatCode>General</c:formatCode>
                <c:ptCount val="26"/>
                <c:pt idx="0">
                  <c:v>205167</c:v>
                </c:pt>
                <c:pt idx="1">
                  <c:v>214812</c:v>
                </c:pt>
                <c:pt idx="2">
                  <c:v>224499</c:v>
                </c:pt>
                <c:pt idx="3">
                  <c:v>235194</c:v>
                </c:pt>
                <c:pt idx="4">
                  <c:v>240045</c:v>
                </c:pt>
                <c:pt idx="5">
                  <c:v>239428</c:v>
                </c:pt>
                <c:pt idx="6">
                  <c:v>239043</c:v>
                </c:pt>
                <c:pt idx="7">
                  <c:v>239319</c:v>
                </c:pt>
                <c:pt idx="8">
                  <c:v>239115</c:v>
                </c:pt>
                <c:pt idx="9">
                  <c:v>241175</c:v>
                </c:pt>
                <c:pt idx="10">
                  <c:v>254045</c:v>
                </c:pt>
                <c:pt idx="11">
                  <c:v>259308</c:v>
                </c:pt>
                <c:pt idx="12">
                  <c:v>268589</c:v>
                </c:pt>
                <c:pt idx="13">
                  <c:v>288997</c:v>
                </c:pt>
                <c:pt idx="14">
                  <c:v>302159</c:v>
                </c:pt>
                <c:pt idx="15">
                  <c:v>315159</c:v>
                </c:pt>
                <c:pt idx="16">
                  <c:v>339034</c:v>
                </c:pt>
                <c:pt idx="17">
                  <c:v>338644</c:v>
                </c:pt>
                <c:pt idx="18">
                  <c:v>344056</c:v>
                </c:pt>
                <c:pt idx="19">
                  <c:v>357601</c:v>
                </c:pt>
                <c:pt idx="20">
                  <c:v>385791.88</c:v>
                </c:pt>
                <c:pt idx="21">
                  <c:v>420956</c:v>
                </c:pt>
                <c:pt idx="22">
                  <c:v>425779</c:v>
                </c:pt>
                <c:pt idx="23">
                  <c:v>412349</c:v>
                </c:pt>
                <c:pt idx="24">
                  <c:v>410622</c:v>
                </c:pt>
                <c:pt idx="25">
                  <c:v>402199</c:v>
                </c:pt>
              </c:numCache>
            </c:numRef>
          </c:val>
          <c:smooth val="1"/>
        </c:ser>
        <c:dLbls>
          <c:showLegendKey val="0"/>
          <c:showVal val="0"/>
          <c:showCatName val="0"/>
          <c:showSerName val="0"/>
          <c:showPercent val="0"/>
          <c:showBubbleSize val="0"/>
        </c:dLbls>
        <c:marker val="1"/>
        <c:smooth val="0"/>
        <c:axId val="72090624"/>
        <c:axId val="34177024"/>
      </c:lineChart>
      <c:catAx>
        <c:axId val="72090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34177024"/>
        <c:crosses val="autoZero"/>
        <c:auto val="0"/>
        <c:lblAlgn val="ctr"/>
        <c:lblOffset val="100"/>
        <c:tickLblSkip val="1"/>
        <c:tickMarkSkip val="1"/>
        <c:noMultiLvlLbl val="0"/>
      </c:catAx>
      <c:valAx>
        <c:axId val="34177024"/>
        <c:scaling>
          <c:orientation val="minMax"/>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Public FTE Enrollment
(Thousands)</a:t>
                </a:r>
              </a:p>
            </c:rich>
          </c:tx>
          <c:layout>
            <c:manualLayout>
              <c:xMode val="edge"/>
              <c:yMode val="edge"/>
              <c:x val="0"/>
              <c:y val="0.363784665579119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2090624"/>
        <c:crosses val="autoZero"/>
        <c:crossBetween val="between"/>
        <c:dispUnits>
          <c:builtInUnit val="thousands"/>
        </c:dispUnits>
      </c:valAx>
      <c:catAx>
        <c:axId val="34100224"/>
        <c:scaling>
          <c:orientation val="minMax"/>
        </c:scaling>
        <c:delete val="1"/>
        <c:axPos val="b"/>
        <c:majorTickMark val="out"/>
        <c:minorTickMark val="none"/>
        <c:tickLblPos val="none"/>
        <c:crossAx val="34177600"/>
        <c:crosses val="autoZero"/>
        <c:auto val="0"/>
        <c:lblAlgn val="ctr"/>
        <c:lblOffset val="100"/>
        <c:noMultiLvlLbl val="0"/>
      </c:catAx>
      <c:valAx>
        <c:axId val="34177600"/>
        <c:scaling>
          <c:orientation val="minMax"/>
          <c:min val="0"/>
        </c:scaling>
        <c:delete val="0"/>
        <c:axPos val="r"/>
        <c:title>
          <c:tx>
            <c:rich>
              <a:bodyPr/>
              <a:lstStyle/>
              <a:p>
                <a:pPr>
                  <a:defRPr sz="1200" b="1" i="0" u="none" strike="noStrike" baseline="0">
                    <a:solidFill>
                      <a:srgbClr val="000000"/>
                    </a:solidFill>
                    <a:latin typeface="Arial"/>
                    <a:ea typeface="Arial"/>
                    <a:cs typeface="Arial"/>
                  </a:defRPr>
                </a:pPr>
                <a:r>
                  <a:rPr lang="en-US"/>
                  <a:t>Dollars per FTE</a:t>
                </a:r>
              </a:p>
            </c:rich>
          </c:tx>
          <c:layout>
            <c:manualLayout>
              <c:xMode val="edge"/>
              <c:yMode val="edge"/>
              <c:x val="0.95782463928967854"/>
              <c:y val="0.4094616639477978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4100224"/>
        <c:crosses val="max"/>
        <c:crossBetween val="between"/>
      </c:valAx>
      <c:spPr>
        <a:noFill/>
        <a:ln w="25400">
          <a:noFill/>
        </a:ln>
      </c:spPr>
    </c:plotArea>
    <c:legend>
      <c:legendPos val="r"/>
      <c:layout>
        <c:manualLayout>
          <c:xMode val="edge"/>
          <c:yMode val="edge"/>
          <c:x val="4.40251572327044E-2"/>
          <c:y val="0.83795541054921185"/>
          <c:w val="0.90899001109877964"/>
          <c:h val="3.4257748776509014E-2"/>
        </c:manualLayout>
      </c:layout>
      <c:overlay val="0"/>
      <c:spPr>
        <a:noFill/>
        <a:ln w="25400">
          <a:noFill/>
        </a:ln>
      </c:spPr>
      <c:txPr>
        <a:bodyPr/>
        <a:lstStyle/>
        <a:p>
          <a:pPr>
            <a:defRPr sz="77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0.9555</cdr:y>
    </cdr:from>
    <cdr:to>
      <cdr:x>0.957</cdr:x>
      <cdr:y>1</cdr:y>
    </cdr:to>
    <cdr:sp macro="" textlink="">
      <cdr:nvSpPr>
        <cdr:cNvPr id="230401" name="Text Box 1"/>
        <cdr:cNvSpPr txBox="1">
          <a:spLocks xmlns:a="http://schemas.openxmlformats.org/drawingml/2006/main" noChangeArrowheads="1"/>
        </cdr:cNvSpPr>
      </cdr:nvSpPr>
      <cdr:spPr bwMode="auto">
        <a:xfrm xmlns:a="http://schemas.openxmlformats.org/drawingml/2006/main">
          <a:off x="0" y="5578997"/>
          <a:ext cx="8212998" cy="2598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r>
            <a:rPr lang="en-US" sz="800" b="1" dirty="0">
              <a:latin typeface="Arial" pitchFamily="34" charset="0"/>
              <a:ea typeface="+mn-ea"/>
              <a:cs typeface="Arial" pitchFamily="34" charset="0"/>
            </a:rPr>
            <a:t>Note: </a:t>
          </a:r>
          <a:r>
            <a:rPr lang="en-US" sz="800" dirty="0">
              <a:latin typeface="Arial" pitchFamily="34" charset="0"/>
              <a:ea typeface="+mn-ea"/>
              <a:cs typeface="Arial" pitchFamily="34" charset="0"/>
            </a:rPr>
            <a:t>Constant 2014 dollars adjusted by SHEEO Higher Education Cost Adjustment (HECA). Educational Appropriations include ARRA funds. </a:t>
          </a:r>
          <a:endParaRPr lang="en-US" sz="800" dirty="0">
            <a:latin typeface="Arial" pitchFamily="34" charset="0"/>
            <a:cs typeface="Arial" pitchFamily="34" charset="0"/>
          </a:endParaRPr>
        </a:p>
        <a:p xmlns:a="http://schemas.openxmlformats.org/drawingml/2006/main">
          <a:r>
            <a:rPr lang="en-US" sz="800" b="1" dirty="0">
              <a:latin typeface="Arial" pitchFamily="34" charset="0"/>
              <a:ea typeface="+mn-ea"/>
              <a:cs typeface="Arial" pitchFamily="34" charset="0"/>
            </a:rPr>
            <a:t>Source:</a:t>
          </a:r>
          <a:r>
            <a:rPr lang="en-US" sz="800" dirty="0">
              <a:latin typeface="Arial" pitchFamily="34" charset="0"/>
              <a:ea typeface="+mn-ea"/>
              <a:cs typeface="Arial" pitchFamily="34" charset="0"/>
            </a:rPr>
            <a:t> SHEEO </a:t>
          </a:r>
        </a:p>
        <a:p xmlns:a="http://schemas.openxmlformats.org/drawingml/2006/main">
          <a:pPr rtl="0"/>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0.955</cdr:y>
    </cdr:from>
    <cdr:to>
      <cdr:x>0.96025</cdr:x>
      <cdr:y>1</cdr:y>
    </cdr:to>
    <cdr:sp macro="" textlink="">
      <cdr:nvSpPr>
        <cdr:cNvPr id="18433" name="Text Box 1"/>
        <cdr:cNvSpPr txBox="1">
          <a:spLocks xmlns:a="http://schemas.openxmlformats.org/drawingml/2006/main" noChangeArrowheads="1"/>
        </cdr:cNvSpPr>
      </cdr:nvSpPr>
      <cdr:spPr bwMode="auto">
        <a:xfrm xmlns:a="http://schemas.openxmlformats.org/drawingml/2006/main">
          <a:off x="0" y="5576078"/>
          <a:ext cx="8240890" cy="2627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r>
            <a:rPr lang="en-US" sz="800" b="1">
              <a:latin typeface="Arial" pitchFamily="34" charset="0"/>
              <a:ea typeface="+mn-ea"/>
              <a:cs typeface="Arial" pitchFamily="34" charset="0"/>
            </a:rPr>
            <a:t>Note: </a:t>
          </a:r>
          <a:r>
            <a:rPr lang="en-US" sz="800">
              <a:latin typeface="Arial" pitchFamily="34" charset="0"/>
              <a:ea typeface="+mn-ea"/>
              <a:cs typeface="Arial" pitchFamily="34" charset="0"/>
            </a:rPr>
            <a:t>Constant 2014 dollars adjusted by SHEEO Higher Education Cost Adjustment (HECA). Educational Appropriations include ARRA funds.  </a:t>
          </a:r>
        </a:p>
        <a:p xmlns:a="http://schemas.openxmlformats.org/drawingml/2006/main">
          <a:r>
            <a:rPr lang="en-US" sz="800" b="1">
              <a:latin typeface="Arial" pitchFamily="34" charset="0"/>
              <a:ea typeface="+mn-ea"/>
              <a:cs typeface="Arial" pitchFamily="34" charset="0"/>
            </a:rPr>
            <a:t>Source:</a:t>
          </a:r>
          <a:r>
            <a:rPr lang="en-US" sz="800">
              <a:latin typeface="Arial" pitchFamily="34" charset="0"/>
              <a:ea typeface="+mn-ea"/>
              <a:cs typeface="Arial" pitchFamily="34" charset="0"/>
            </a:rPr>
            <a:t> SHEEO </a:t>
          </a:r>
          <a:endParaRPr lang="en-US" sz="80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0.00807</cdr:x>
      <cdr:y>0.955</cdr:y>
    </cdr:from>
    <cdr:to>
      <cdr:x>0.96025</cdr:x>
      <cdr:y>1</cdr:y>
    </cdr:to>
    <cdr:sp macro="" textlink="">
      <cdr:nvSpPr>
        <cdr:cNvPr id="209921" name="Text Box 1"/>
        <cdr:cNvSpPr txBox="1">
          <a:spLocks xmlns:a="http://schemas.openxmlformats.org/drawingml/2006/main" noChangeArrowheads="1"/>
        </cdr:cNvSpPr>
      </cdr:nvSpPr>
      <cdr:spPr bwMode="auto">
        <a:xfrm xmlns:a="http://schemas.openxmlformats.org/drawingml/2006/main">
          <a:off x="69272" y="5576078"/>
          <a:ext cx="8171617" cy="2627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r>
            <a:rPr lang="en-US" sz="800" b="1">
              <a:latin typeface="Arial" pitchFamily="34" charset="0"/>
              <a:ea typeface="+mn-ea"/>
              <a:cs typeface="Arial" pitchFamily="34" charset="0"/>
            </a:rPr>
            <a:t>Note: </a:t>
          </a:r>
          <a:r>
            <a:rPr lang="en-US" sz="800">
              <a:latin typeface="Arial" pitchFamily="34" charset="0"/>
              <a:ea typeface="+mn-ea"/>
              <a:cs typeface="Arial" pitchFamily="34" charset="0"/>
            </a:rPr>
            <a:t>Constant 2014 dollars adjusted by SHEEO Higher Education Cost Adjustment (HECA). Educational Appropriations include ARRA funds.  </a:t>
          </a:r>
          <a:endParaRPr lang="en-US" sz="800">
            <a:latin typeface="Arial" pitchFamily="34" charset="0"/>
            <a:cs typeface="Arial" pitchFamily="34" charset="0"/>
          </a:endParaRPr>
        </a:p>
        <a:p xmlns:a="http://schemas.openxmlformats.org/drawingml/2006/main">
          <a:r>
            <a:rPr lang="en-US" sz="800" b="1">
              <a:latin typeface="Arial" pitchFamily="34" charset="0"/>
              <a:ea typeface="+mn-ea"/>
              <a:cs typeface="Arial" pitchFamily="34" charset="0"/>
            </a:rPr>
            <a:t>Source:</a:t>
          </a:r>
          <a:r>
            <a:rPr lang="en-US" sz="800">
              <a:latin typeface="Arial" pitchFamily="34" charset="0"/>
              <a:ea typeface="+mn-ea"/>
              <a:cs typeface="Arial" pitchFamily="34" charset="0"/>
            </a:rPr>
            <a:t> SHEEO </a:t>
          </a:r>
        </a:p>
        <a:p xmlns:a="http://schemas.openxmlformats.org/drawingml/2006/main">
          <a:pPr rtl="0"/>
          <a:endParaRPr lang="en-US" sz="9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B56C20B9-9F87-411B-918C-C792F537B340}" type="datetimeFigureOut">
              <a:rPr lang="en-US" smtClean="0"/>
              <a:pPr/>
              <a:t>4/27/2015</a:t>
            </a:fld>
            <a:endParaRPr lang="en-US"/>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DF8014C5-53BF-4045-8194-8E06C2FFBC5D}" type="slidenum">
              <a:rPr lang="en-US" smtClean="0"/>
              <a:pPr/>
              <a:t>‹#›</a:t>
            </a:fld>
            <a:endParaRPr lang="en-US"/>
          </a:p>
        </p:txBody>
      </p:sp>
    </p:spTree>
    <p:extLst>
      <p:ext uri="{BB962C8B-B14F-4D97-AF65-F5344CB8AC3E}">
        <p14:creationId xmlns:p14="http://schemas.microsoft.com/office/powerpoint/2010/main" val="109407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B8451844-F4B9-42D0-A9DC-C09E627EC131}" type="datetimeFigureOut">
              <a:rPr lang="en-US"/>
              <a:pPr>
                <a:defRPr/>
              </a:pPr>
              <a:t>4/27/2015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07F5E95D-6CD4-4F8C-9440-E5CF71F3EC5D}" type="slidenum">
              <a:rPr lang="en-US"/>
              <a:pPr>
                <a:defRPr/>
              </a:pPr>
              <a:t>‹#›</a:t>
            </a:fld>
            <a:endParaRPr lang="en-US" dirty="0"/>
          </a:p>
        </p:txBody>
      </p:sp>
    </p:spTree>
    <p:extLst>
      <p:ext uri="{BB962C8B-B14F-4D97-AF65-F5344CB8AC3E}">
        <p14:creationId xmlns:p14="http://schemas.microsoft.com/office/powerpoint/2010/main" val="1866714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7FF6E81-E8D3-4F6B-9592-7A18C7E1DA6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F5E95D-6CD4-4F8C-9440-E5CF71F3EC5D}"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C4EE27-1ED6-427C-8078-FED107DCF267}" type="datetime1">
              <a:rPr lang="en-US"/>
              <a:pPr>
                <a:defRPr/>
              </a:pPr>
              <a:t>4/27/2015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9A3046-C756-44EB-9F9B-D05D5120D4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C0901-AF6F-4221-9FA2-63A9A623CF49}" type="datetime1">
              <a:rPr lang="en-US"/>
              <a:pPr>
                <a:defRPr/>
              </a:pPr>
              <a:t>4/27/2015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8E39E0-0549-4751-8DE0-CE7FE471D4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8A0DE0-0551-4B30-84AF-FA3FFBA4C5D3}" type="datetime1">
              <a:rPr lang="en-US"/>
              <a:pPr>
                <a:defRPr/>
              </a:pPr>
              <a:t>4/27/2015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0DD32D-02E9-448C-9B3D-F10DFE4AE42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6597D-69B4-4C71-9C2D-1C6630CBE257}" type="datetime1">
              <a:rPr lang="en-US"/>
              <a:pPr>
                <a:defRPr/>
              </a:pPr>
              <a:t>4/27/2015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3635D2-73EC-4658-AEAC-00667A06E2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558B04-2544-4290-80F1-2A9BA9F41700}" type="datetime1">
              <a:rPr lang="en-US"/>
              <a:pPr>
                <a:defRPr/>
              </a:pPr>
              <a:t>4/27/2015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9B2613-C3A1-43DD-9506-0D7BB3A706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83DD9A-7F17-42AE-89D7-14E3AAA20F99}" type="datetime1">
              <a:rPr lang="en-US"/>
              <a:pPr>
                <a:defRPr/>
              </a:pPr>
              <a:t>4/27/2015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815151A-0A5F-4325-B05F-EBB29CD8B00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425786-6768-4895-B857-CB70856267F8}" type="datetime1">
              <a:rPr lang="en-US"/>
              <a:pPr>
                <a:defRPr/>
              </a:pPr>
              <a:t>4/27/2015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F062F66-CF12-4345-9687-9E41965DE2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B9A883-BCE0-40FD-A0EB-80531D012C76}" type="datetime1">
              <a:rPr lang="en-US"/>
              <a:pPr>
                <a:defRPr/>
              </a:pPr>
              <a:t>4/27/2015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D75EFD-671A-4A9C-B00D-0645785A2D7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B247BD-07E0-48B2-86DB-3C35AEA9369D}" type="datetime1">
              <a:rPr lang="en-US"/>
              <a:pPr>
                <a:defRPr/>
              </a:pPr>
              <a:t>4/27/2015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2E9F0D5-36DE-405A-B16B-FC3DD43CC5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0F08DF-A783-4B9A-9D44-5E70F0AC1E3C}" type="datetime1">
              <a:rPr lang="en-US"/>
              <a:pPr>
                <a:defRPr/>
              </a:pPr>
              <a:t>4/27/2015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6A4DBF-994D-4E41-95EE-1CE9D3A56B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9017B-0DE3-484B-8559-85BCE1CCF96F}" type="datetime1">
              <a:rPr lang="en-US"/>
              <a:pPr>
                <a:defRPr/>
              </a:pPr>
              <a:t>4/27/2015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F38D6B-20E7-4718-A84B-AA2D5E86AC7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Median Earnings and Tax Payments of Full-Time Year-Round Workers Ages 25 and Older, by Education Level, 2008</a:t>
            </a:r>
            <a:br>
              <a:rPr lang="en-US" smtClean="0"/>
            </a:b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015770-11BE-4B24-992B-49E7D4EAE608}" type="datetime1">
              <a:rPr lang="en-US"/>
              <a:pPr>
                <a:defRPr/>
              </a:pPr>
              <a:t>4/27/2015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E3DABB-2CB9-4BD8-AAC0-0EFB04D446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lang="en-US" sz="1200" b="1" kern="1200">
          <a:solidFill>
            <a:schemeClr val="tx1"/>
          </a:solidFill>
          <a:latin typeface="+mj-lt"/>
          <a:ea typeface="+mj-ea"/>
          <a:cs typeface="+mj-cs"/>
        </a:defRPr>
      </a:lvl1pPr>
      <a:lvl2pPr algn="ctr" rtl="0" eaLnBrk="0" fontAlgn="base" hangingPunct="0">
        <a:spcBef>
          <a:spcPct val="0"/>
        </a:spcBef>
        <a:spcAft>
          <a:spcPct val="0"/>
        </a:spcAft>
        <a:defRPr sz="1200" b="1">
          <a:solidFill>
            <a:schemeClr val="tx1"/>
          </a:solidFill>
          <a:latin typeface="Calibri" pitchFamily="34" charset="0"/>
        </a:defRPr>
      </a:lvl2pPr>
      <a:lvl3pPr algn="ctr" rtl="0" eaLnBrk="0" fontAlgn="base" hangingPunct="0">
        <a:spcBef>
          <a:spcPct val="0"/>
        </a:spcBef>
        <a:spcAft>
          <a:spcPct val="0"/>
        </a:spcAft>
        <a:defRPr sz="1200" b="1">
          <a:solidFill>
            <a:schemeClr val="tx1"/>
          </a:solidFill>
          <a:latin typeface="Calibri" pitchFamily="34" charset="0"/>
        </a:defRPr>
      </a:lvl3pPr>
      <a:lvl4pPr algn="ctr" rtl="0" eaLnBrk="0" fontAlgn="base" hangingPunct="0">
        <a:spcBef>
          <a:spcPct val="0"/>
        </a:spcBef>
        <a:spcAft>
          <a:spcPct val="0"/>
        </a:spcAft>
        <a:defRPr sz="1200" b="1">
          <a:solidFill>
            <a:schemeClr val="tx1"/>
          </a:solidFill>
          <a:latin typeface="Calibri" pitchFamily="34" charset="0"/>
        </a:defRPr>
      </a:lvl4pPr>
      <a:lvl5pPr algn="ctr" rtl="0" eaLnBrk="0" fontAlgn="base" hangingPunct="0">
        <a:spcBef>
          <a:spcPct val="0"/>
        </a:spcBef>
        <a:spcAft>
          <a:spcPct val="0"/>
        </a:spcAft>
        <a:defRPr sz="1200" b="1">
          <a:solidFill>
            <a:schemeClr val="tx1"/>
          </a:solidFill>
          <a:latin typeface="Calibri" pitchFamily="34" charset="0"/>
        </a:defRPr>
      </a:lvl5pPr>
      <a:lvl6pPr marL="457200" algn="ctr" rtl="0" fontAlgn="base">
        <a:spcBef>
          <a:spcPct val="0"/>
        </a:spcBef>
        <a:spcAft>
          <a:spcPct val="0"/>
        </a:spcAft>
        <a:defRPr sz="1200" b="1">
          <a:solidFill>
            <a:schemeClr val="tx1"/>
          </a:solidFill>
          <a:latin typeface="Calibri" pitchFamily="34" charset="0"/>
        </a:defRPr>
      </a:lvl6pPr>
      <a:lvl7pPr marL="914400" algn="ctr" rtl="0" fontAlgn="base">
        <a:spcBef>
          <a:spcPct val="0"/>
        </a:spcBef>
        <a:spcAft>
          <a:spcPct val="0"/>
        </a:spcAft>
        <a:defRPr sz="1200" b="1">
          <a:solidFill>
            <a:schemeClr val="tx1"/>
          </a:solidFill>
          <a:latin typeface="Calibri" pitchFamily="34" charset="0"/>
        </a:defRPr>
      </a:lvl7pPr>
      <a:lvl8pPr marL="1371600" algn="ctr" rtl="0" fontAlgn="base">
        <a:spcBef>
          <a:spcPct val="0"/>
        </a:spcBef>
        <a:spcAft>
          <a:spcPct val="0"/>
        </a:spcAft>
        <a:defRPr sz="1200" b="1">
          <a:solidFill>
            <a:schemeClr val="tx1"/>
          </a:solidFill>
          <a:latin typeface="Calibri" pitchFamily="34" charset="0"/>
        </a:defRPr>
      </a:lvl8pPr>
      <a:lvl9pPr marL="1828800" algn="ctr" rtl="0" fontAlgn="base">
        <a:spcBef>
          <a:spcPct val="0"/>
        </a:spcBef>
        <a:spcAft>
          <a:spcPct val="0"/>
        </a:spcAft>
        <a:defRPr sz="1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66700" y="2133600"/>
            <a:ext cx="8382000" cy="1600200"/>
          </a:xfrm>
        </p:spPr>
        <p:txBody>
          <a:bodyPr/>
          <a:lstStyle/>
          <a:p>
            <a:pPr eaLnBrk="1" hangingPunct="1"/>
            <a:r>
              <a:rPr sz="1600" b="0" dirty="0" smtClean="0">
                <a:latin typeface="Arial" charset="0"/>
                <a:cs typeface="Arial" charset="0"/>
              </a:rPr>
              <a:t>Higher Education</a:t>
            </a:r>
            <a:br>
              <a:rPr sz="1600" b="0" dirty="0" smtClean="0">
                <a:latin typeface="Arial" charset="0"/>
                <a:cs typeface="Arial" charset="0"/>
              </a:rPr>
            </a:br>
            <a:r>
              <a:rPr sz="1600" b="0" dirty="0" smtClean="0">
                <a:latin typeface="Arial" charset="0"/>
                <a:cs typeface="Arial" charset="0"/>
              </a:rPr>
              <a:t>An Investment in Ohio's Future</a:t>
            </a:r>
            <a:br>
              <a:rPr sz="1600" b="0" dirty="0" smtClean="0">
                <a:latin typeface="Arial" charset="0"/>
                <a:cs typeface="Arial" charset="0"/>
              </a:rPr>
            </a:br>
            <a:r>
              <a:rPr sz="1600" b="0" dirty="0" smtClean="0">
                <a:latin typeface="Arial" charset="0"/>
                <a:cs typeface="Arial" charset="0"/>
              </a:rPr>
              <a:t/>
            </a:r>
            <a:br>
              <a:rPr sz="1600" b="0" dirty="0" smtClean="0">
                <a:latin typeface="Arial" charset="0"/>
                <a:cs typeface="Arial" charset="0"/>
              </a:rPr>
            </a:br>
            <a:r>
              <a:rPr sz="1600" b="0" dirty="0" smtClean="0">
                <a:latin typeface="Arial" charset="0"/>
                <a:cs typeface="Arial" charset="0"/>
              </a:rPr>
              <a:t>Before the Senate Finance Higher Education Subcommittee</a:t>
            </a:r>
            <a:br>
              <a:rPr sz="1600" b="0" dirty="0" smtClean="0">
                <a:latin typeface="Arial" charset="0"/>
                <a:cs typeface="Arial" charset="0"/>
              </a:rPr>
            </a:br>
            <a:r>
              <a:rPr sz="1600" b="0" dirty="0" smtClean="0">
                <a:latin typeface="Arial" charset="0"/>
                <a:cs typeface="Arial" charset="0"/>
              </a:rPr>
              <a:t/>
            </a:r>
            <a:br>
              <a:rPr sz="1600" b="0" dirty="0" smtClean="0">
                <a:latin typeface="Arial" charset="0"/>
                <a:cs typeface="Arial" charset="0"/>
              </a:rPr>
            </a:br>
            <a:r>
              <a:rPr sz="1600" b="0" dirty="0" smtClean="0">
                <a:latin typeface="Arial" charset="0"/>
                <a:cs typeface="Arial" charset="0"/>
              </a:rPr>
              <a:t/>
            </a:r>
            <a:br>
              <a:rPr sz="1600" b="0" dirty="0" smtClean="0">
                <a:latin typeface="Arial" charset="0"/>
                <a:cs typeface="Arial" charset="0"/>
              </a:rPr>
            </a:br>
            <a:r>
              <a:rPr sz="1600" b="0" dirty="0" smtClean="0">
                <a:latin typeface="Arial" charset="0"/>
                <a:cs typeface="Arial" charset="0"/>
              </a:rPr>
              <a:t>Senator Randy Gardner</a:t>
            </a:r>
            <a:br>
              <a:rPr sz="1600" b="0" dirty="0" smtClean="0">
                <a:latin typeface="Arial" charset="0"/>
                <a:cs typeface="Arial" charset="0"/>
              </a:rPr>
            </a:br>
            <a:r>
              <a:rPr sz="1600" b="0" dirty="0" smtClean="0">
                <a:latin typeface="Arial" charset="0"/>
                <a:cs typeface="Arial" charset="0"/>
              </a:rPr>
              <a:t>Chair</a:t>
            </a:r>
            <a:r>
              <a:rPr dirty="0" smtClean="0"/>
              <a:t/>
            </a:r>
            <a:br>
              <a:rPr dirty="0" smtClean="0"/>
            </a:br>
            <a:r>
              <a:rPr dirty="0" smtClean="0"/>
              <a:t/>
            </a:r>
            <a:br>
              <a:rPr dirty="0" smtClean="0"/>
            </a:br>
            <a:endParaRPr dirty="0" smtClean="0"/>
          </a:p>
        </p:txBody>
      </p:sp>
      <p:sp>
        <p:nvSpPr>
          <p:cNvPr id="3" name="Subtitle 2"/>
          <p:cNvSpPr>
            <a:spLocks noGrp="1"/>
          </p:cNvSpPr>
          <p:nvPr>
            <p:ph type="subTitle" idx="1"/>
          </p:nvPr>
        </p:nvSpPr>
        <p:spPr>
          <a:xfrm>
            <a:off x="609600" y="4114800"/>
            <a:ext cx="7924800" cy="2057400"/>
          </a:xfrm>
        </p:spPr>
        <p:txBody>
          <a:bodyPr/>
          <a:lstStyle/>
          <a:p>
            <a:pPr eaLnBrk="1" hangingPunct="1">
              <a:defRPr/>
            </a:pPr>
            <a:r>
              <a:rPr lang="en-US" sz="1600" dirty="0" smtClean="0">
                <a:solidFill>
                  <a:schemeClr val="tx1"/>
                </a:solidFill>
                <a:latin typeface="Arial" pitchFamily="34" charset="0"/>
                <a:cs typeface="Arial" pitchFamily="34" charset="0"/>
              </a:rPr>
              <a:t>Testimony</a:t>
            </a:r>
            <a:endParaRPr lang="en-US" sz="1600" i="1" dirty="0" smtClean="0">
              <a:solidFill>
                <a:schemeClr val="tx1"/>
              </a:solidFill>
              <a:latin typeface="Arial" pitchFamily="34" charset="0"/>
              <a:cs typeface="Arial" pitchFamily="34" charset="0"/>
            </a:endParaRPr>
          </a:p>
          <a:p>
            <a:pPr eaLnBrk="1" hangingPunct="1">
              <a:defRPr/>
            </a:pPr>
            <a:r>
              <a:rPr lang="en-US" sz="1600" dirty="0" smtClean="0">
                <a:solidFill>
                  <a:schemeClr val="tx1"/>
                </a:solidFill>
                <a:latin typeface="Arial" pitchFamily="34" charset="0"/>
                <a:cs typeface="Arial" pitchFamily="34" charset="0"/>
              </a:rPr>
              <a:t>of</a:t>
            </a:r>
            <a:endParaRPr lang="en-US" sz="1600" i="1" dirty="0" smtClean="0">
              <a:solidFill>
                <a:schemeClr val="tx1"/>
              </a:solidFill>
              <a:latin typeface="Arial" pitchFamily="34" charset="0"/>
              <a:cs typeface="Arial" pitchFamily="34" charset="0"/>
            </a:endParaRPr>
          </a:p>
          <a:p>
            <a:pPr eaLnBrk="1" hangingPunct="1">
              <a:defRPr/>
            </a:pPr>
            <a:r>
              <a:rPr lang="en-US" sz="1600" dirty="0" smtClean="0">
                <a:solidFill>
                  <a:schemeClr val="tx1"/>
                </a:solidFill>
                <a:latin typeface="Arial" pitchFamily="34" charset="0"/>
                <a:cs typeface="Arial" pitchFamily="34" charset="0"/>
              </a:rPr>
              <a:t>Bruce Johnson, President</a:t>
            </a:r>
          </a:p>
          <a:p>
            <a:pPr eaLnBrk="1" hangingPunct="1">
              <a:defRPr/>
            </a:pPr>
            <a:r>
              <a:rPr lang="en-US" sz="1600" dirty="0" smtClean="0">
                <a:solidFill>
                  <a:schemeClr val="tx1"/>
                </a:solidFill>
                <a:latin typeface="Arial" pitchFamily="34" charset="0"/>
                <a:cs typeface="Arial" pitchFamily="34" charset="0"/>
              </a:rPr>
              <a:t>INTER-UNIVERSITY COUNCIL OF OHIO</a:t>
            </a:r>
          </a:p>
          <a:p>
            <a:pPr eaLnBrk="1" hangingPunct="1">
              <a:defRPr/>
            </a:pPr>
            <a:r>
              <a:rPr lang="en-US" sz="1600" dirty="0" smtClean="0">
                <a:solidFill>
                  <a:schemeClr val="tx1"/>
                </a:solidFill>
                <a:latin typeface="Arial" pitchFamily="34" charset="0"/>
                <a:cs typeface="Arial" pitchFamily="34" charset="0"/>
              </a:rPr>
              <a:t> </a:t>
            </a:r>
          </a:p>
          <a:p>
            <a:pPr eaLnBrk="1" hangingPunct="1">
              <a:defRPr/>
            </a:pPr>
            <a:r>
              <a:rPr lang="en-US" sz="1600" dirty="0" smtClean="0">
                <a:solidFill>
                  <a:schemeClr val="tx1"/>
                </a:solidFill>
                <a:latin typeface="Arial" pitchFamily="34" charset="0"/>
                <a:cs typeface="Arial" pitchFamily="34" charset="0"/>
              </a:rPr>
              <a:t>April 28, 2015</a:t>
            </a:r>
            <a:endParaRPr lang="en-US" sz="1600" i="1" dirty="0" smtClean="0">
              <a:solidFill>
                <a:schemeClr val="tx1"/>
              </a:solidFill>
              <a:latin typeface="Arial" pitchFamily="34" charset="0"/>
              <a:cs typeface="Arial" pitchFamily="34" charset="0"/>
            </a:endParaRPr>
          </a:p>
          <a:p>
            <a:pPr eaLnBrk="1" hangingPunct="1">
              <a:defRPr/>
            </a:pPr>
            <a:r>
              <a:rPr lang="en-US" b="1" dirty="0" smtClean="0"/>
              <a:t> </a:t>
            </a:r>
            <a:endParaRPr lang="en-US" dirty="0" smtClean="0"/>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77E6BBBC-83F6-4E9A-BC22-959589226D22}" type="slidenum">
              <a:rPr lang="en-US" smtClean="0"/>
              <a:pPr>
                <a:defRPr/>
              </a:pPr>
              <a:t>1</a:t>
            </a:fld>
            <a:endParaRPr lang="en-US" dirty="0"/>
          </a:p>
        </p:txBody>
      </p:sp>
      <p:pic>
        <p:nvPicPr>
          <p:cNvPr id="2053" name="Picture 2" descr="NewIUCLogoFINAL"/>
          <p:cNvPicPr>
            <a:picLocks noChangeAspect="1" noChangeArrowheads="1"/>
          </p:cNvPicPr>
          <p:nvPr/>
        </p:nvPicPr>
        <p:blipFill>
          <a:blip r:embed="rId3" cstate="print"/>
          <a:srcRect/>
          <a:stretch>
            <a:fillRect/>
          </a:stretch>
        </p:blipFill>
        <p:spPr bwMode="auto">
          <a:xfrm>
            <a:off x="3352800" y="152400"/>
            <a:ext cx="2209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Holding Down Tuition </a:t>
            </a:r>
            <a:r>
              <a:rPr lang="en-US" sz="2000" dirty="0" smtClean="0">
                <a:solidFill>
                  <a:schemeClr val="accent1">
                    <a:lumMod val="50000"/>
                  </a:schemeClr>
                </a:solidFill>
                <a:latin typeface="Arial" panose="020B0604020202020204" pitchFamily="34" charset="0"/>
                <a:cs typeface="Arial" panose="020B0604020202020204" pitchFamily="34" charset="0"/>
              </a:rPr>
              <a:t>Growth – The Ohio Guarantee</a:t>
            </a:r>
            <a:endParaRPr lang="en-US" sz="2000" dirty="0"/>
          </a:p>
        </p:txBody>
      </p:sp>
      <p:sp>
        <p:nvSpPr>
          <p:cNvPr id="3" name="Content Placeholder 2"/>
          <p:cNvSpPr>
            <a:spLocks noGrp="1"/>
          </p:cNvSpPr>
          <p:nvPr>
            <p:ph idx="1"/>
          </p:nvPr>
        </p:nvSpPr>
        <p:spPr>
          <a:xfrm>
            <a:off x="457200" y="1143000"/>
            <a:ext cx="8229600" cy="5029200"/>
          </a:xfrm>
        </p:spPr>
        <p:txBody>
          <a:bodyPr/>
          <a:lstStyle/>
          <a:p>
            <a:r>
              <a:rPr lang="en-US" sz="1800" dirty="0" smtClean="0">
                <a:solidFill>
                  <a:schemeClr val="accent4">
                    <a:lumMod val="50000"/>
                  </a:schemeClr>
                </a:solidFill>
                <a:latin typeface="Arial" panose="020B0604020202020204" pitchFamily="34" charset="0"/>
                <a:cs typeface="Arial" panose="020B0604020202020204" pitchFamily="34" charset="0"/>
              </a:rPr>
              <a:t>Am</a:t>
            </a:r>
            <a:r>
              <a:rPr lang="en-US" sz="1800" dirty="0">
                <a:solidFill>
                  <a:schemeClr val="accent4">
                    <a:lumMod val="50000"/>
                  </a:schemeClr>
                </a:solidFill>
                <a:latin typeface="Arial" panose="020B0604020202020204" pitchFamily="34" charset="0"/>
                <a:cs typeface="Arial" panose="020B0604020202020204" pitchFamily="34" charset="0"/>
              </a:rPr>
              <a:t>. Sub. House Bill 59, </a:t>
            </a:r>
            <a:r>
              <a:rPr lang="en-US" sz="1800" dirty="0" smtClean="0">
                <a:solidFill>
                  <a:schemeClr val="accent4">
                    <a:lumMod val="50000"/>
                  </a:schemeClr>
                </a:solidFill>
                <a:latin typeface="Arial" panose="020B0604020202020204" pitchFamily="34" charset="0"/>
                <a:cs typeface="Arial" panose="020B0604020202020204" pitchFamily="34" charset="0"/>
              </a:rPr>
              <a:t>enacted during the 130</a:t>
            </a:r>
            <a:r>
              <a:rPr lang="en-US" sz="1800" baseline="30000" dirty="0" smtClean="0">
                <a:solidFill>
                  <a:schemeClr val="accent4">
                    <a:lumMod val="50000"/>
                  </a:schemeClr>
                </a:solidFill>
                <a:latin typeface="Arial" panose="020B0604020202020204" pitchFamily="34" charset="0"/>
                <a:cs typeface="Arial" panose="020B0604020202020204" pitchFamily="34" charset="0"/>
              </a:rPr>
              <a:t>th</a:t>
            </a:r>
            <a:r>
              <a:rPr lang="en-US" sz="1800" dirty="0" smtClean="0">
                <a:solidFill>
                  <a:schemeClr val="accent4">
                    <a:lumMod val="50000"/>
                  </a:schemeClr>
                </a:solidFill>
                <a:latin typeface="Arial" panose="020B0604020202020204" pitchFamily="34" charset="0"/>
                <a:cs typeface="Arial" panose="020B0604020202020204" pitchFamily="34" charset="0"/>
              </a:rPr>
              <a:t> </a:t>
            </a:r>
            <a:r>
              <a:rPr lang="en-US" sz="1800" dirty="0">
                <a:solidFill>
                  <a:schemeClr val="accent4">
                    <a:lumMod val="50000"/>
                  </a:schemeClr>
                </a:solidFill>
                <a:latin typeface="Arial" panose="020B0604020202020204" pitchFamily="34" charset="0"/>
                <a:cs typeface="Arial" panose="020B0604020202020204" pitchFamily="34" charset="0"/>
              </a:rPr>
              <a:t>General </a:t>
            </a:r>
            <a:r>
              <a:rPr lang="en-US" sz="1800" dirty="0" smtClean="0">
                <a:solidFill>
                  <a:schemeClr val="accent4">
                    <a:lumMod val="50000"/>
                  </a:schemeClr>
                </a:solidFill>
                <a:latin typeface="Arial" panose="020B0604020202020204" pitchFamily="34" charset="0"/>
                <a:cs typeface="Arial" panose="020B0604020202020204" pitchFamily="34" charset="0"/>
              </a:rPr>
              <a:t>Assembly authorized </a:t>
            </a:r>
            <a:r>
              <a:rPr lang="en-US" sz="1800" dirty="0">
                <a:solidFill>
                  <a:schemeClr val="accent4">
                    <a:lumMod val="50000"/>
                  </a:schemeClr>
                </a:solidFill>
                <a:latin typeface="Arial" panose="020B0604020202020204" pitchFamily="34" charset="0"/>
                <a:cs typeface="Arial" panose="020B0604020202020204" pitchFamily="34" charset="0"/>
              </a:rPr>
              <a:t>the Board of Trustees of a state university to establish an undergraduate tuition guarantee program.  </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Under </a:t>
            </a:r>
            <a:r>
              <a:rPr lang="en-US" sz="1800" dirty="0">
                <a:solidFill>
                  <a:schemeClr val="accent4">
                    <a:lumMod val="50000"/>
                  </a:schemeClr>
                </a:solidFill>
                <a:latin typeface="Arial" panose="020B0604020202020204" pitchFamily="34" charset="0"/>
                <a:cs typeface="Arial" panose="020B0604020202020204" pitchFamily="34" charset="0"/>
              </a:rPr>
              <a:t>the program, eligible students in the same cohort will pay a fixed rate for general and instructional fees for four years.  Room, board, and any additional fees may be included</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a:solidFill>
                  <a:schemeClr val="accent4">
                    <a:lumMod val="50000"/>
                  </a:schemeClr>
                </a:solidFill>
                <a:latin typeface="Arial" panose="020B0604020202020204" pitchFamily="34" charset="0"/>
                <a:cs typeface="Arial" panose="020B0604020202020204" pitchFamily="34" charset="0"/>
              </a:rPr>
              <a:t>On January 24, 2014, the Board of Trustees of Ohio University adopted an undergraduate tuition guarantee program and submitted it to the chancellor for approval.  </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On </a:t>
            </a:r>
            <a:r>
              <a:rPr lang="en-US" sz="1800" dirty="0">
                <a:solidFill>
                  <a:schemeClr val="accent4">
                    <a:lumMod val="50000"/>
                  </a:schemeClr>
                </a:solidFill>
                <a:latin typeface="Arial" panose="020B0604020202020204" pitchFamily="34" charset="0"/>
                <a:cs typeface="Arial" panose="020B0604020202020204" pitchFamily="34" charset="0"/>
              </a:rPr>
              <a:t>April 1, 2014, the </a:t>
            </a:r>
            <a:r>
              <a:rPr lang="en-US" sz="1800" dirty="0" smtClean="0">
                <a:solidFill>
                  <a:schemeClr val="accent4">
                    <a:lumMod val="50000"/>
                  </a:schemeClr>
                </a:solidFill>
                <a:latin typeface="Arial" panose="020B0604020202020204" pitchFamily="34" charset="0"/>
                <a:cs typeface="Arial" panose="020B0604020202020204" pitchFamily="34" charset="0"/>
              </a:rPr>
              <a:t>chancellor determined </a:t>
            </a:r>
            <a:r>
              <a:rPr lang="en-US" sz="1800" dirty="0">
                <a:solidFill>
                  <a:schemeClr val="accent4">
                    <a:lumMod val="50000"/>
                  </a:schemeClr>
                </a:solidFill>
                <a:latin typeface="Arial" panose="020B0604020202020204" pitchFamily="34" charset="0"/>
                <a:cs typeface="Arial" panose="020B0604020202020204" pitchFamily="34" charset="0"/>
              </a:rPr>
              <a:t>that the program conformed in principle to the parameters and guidelines established in law and approved OU’s tuition guarantee </a:t>
            </a:r>
            <a:r>
              <a:rPr lang="en-US" sz="1800" dirty="0" smtClean="0">
                <a:solidFill>
                  <a:schemeClr val="accent4">
                    <a:lumMod val="50000"/>
                  </a:schemeClr>
                </a:solidFill>
                <a:latin typeface="Arial" panose="020B0604020202020204" pitchFamily="34" charset="0"/>
                <a:cs typeface="Arial" panose="020B0604020202020204" pitchFamily="34" charset="0"/>
              </a:rPr>
              <a:t>program.</a:t>
            </a:r>
            <a:endParaRPr lang="en-US"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10</a:t>
            </a:fld>
            <a:endParaRPr lang="en-US" dirty="0"/>
          </a:p>
        </p:txBody>
      </p:sp>
    </p:spTree>
    <p:extLst>
      <p:ext uri="{BB962C8B-B14F-4D97-AF65-F5344CB8AC3E}">
        <p14:creationId xmlns:p14="http://schemas.microsoft.com/office/powerpoint/2010/main" val="36831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STATE SUPPORT</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219200"/>
            <a:ext cx="8229600" cy="49069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We are graduating more students as a result of the new funding formula even though it does not fund us on a per graduate basis, and therefore, is not sustainable.</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We are holding down tuition growth.</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Setting our subsidy through consistent reductions on a per student basis, while virtually setting our price, is a mistake with potentially dire consequences for quality.</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What we cannot have and what we should not want is a race to the bottom where Ohio’s public universities are expected to reduce operational costs, improve efficiencies, graduate more students with fewer state dollars on a per graduate basis, and restrain tuition without carefully considering the implications on the overall quality of the programs.</a:t>
            </a: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11</a:t>
            </a:fld>
            <a:endParaRPr lang="en-US" dirty="0"/>
          </a:p>
        </p:txBody>
      </p:sp>
    </p:spTree>
    <p:extLst>
      <p:ext uri="{BB962C8B-B14F-4D97-AF65-F5344CB8AC3E}">
        <p14:creationId xmlns:p14="http://schemas.microsoft.com/office/powerpoint/2010/main" val="59796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History of SSI Appropriations Over the Last Ten Years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a:lstStyle/>
          <a:p>
            <a:pPr marL="0" indent="0">
              <a:buNone/>
            </a:pPr>
            <a:r>
              <a:rPr lang="en-US" sz="1800" dirty="0">
                <a:solidFill>
                  <a:schemeClr val="accent4">
                    <a:lumMod val="50000"/>
                  </a:schemeClr>
                </a:solidFill>
                <a:latin typeface="Arial" panose="020B0604020202020204" pitchFamily="34" charset="0"/>
                <a:cs typeface="Arial" panose="020B0604020202020204" pitchFamily="34" charset="0"/>
              </a:rPr>
              <a:t> </a:t>
            </a:r>
          </a:p>
          <a:p>
            <a:pPr>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FY09 - $1,842,710,039 </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FY10 - $1,987,582,377 (GRF + Fed Stimulus) </a:t>
            </a: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FY10 - $1,706,304,433 (GRF) 	</a:t>
            </a: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FY10 - $309,874,026 (Federal Stimulus</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457200" lvl="1"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FY11 </a:t>
            </a:r>
            <a:r>
              <a:rPr lang="en-US" sz="1800" dirty="0">
                <a:solidFill>
                  <a:schemeClr val="accent4">
                    <a:lumMod val="50000"/>
                  </a:schemeClr>
                </a:solidFill>
                <a:latin typeface="Arial" panose="020B0604020202020204" pitchFamily="34" charset="0"/>
                <a:cs typeface="Arial" panose="020B0604020202020204" pitchFamily="34" charset="0"/>
              </a:rPr>
              <a:t>- $1,998,357,633 (GRF + Fed Stimulus) </a:t>
            </a: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FY11 - $1,689,299,265 (GRF)</a:t>
            </a: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FY11 - $308,802,662 (Federal Stimulus</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457200" lvl="1"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FY12 </a:t>
            </a:r>
            <a:r>
              <a:rPr lang="en-US" sz="1800" dirty="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1,735,274,323</a:t>
            </a:r>
          </a:p>
          <a:p>
            <a:pPr marL="0"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FY13 </a:t>
            </a:r>
            <a:r>
              <a:rPr lang="en-US" sz="1800" dirty="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1,751,225,497</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FY14 </a:t>
            </a:r>
            <a:r>
              <a:rPr lang="en-US" sz="1800" dirty="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1,789,699,580</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FY15 </a:t>
            </a:r>
            <a:r>
              <a:rPr lang="en-US" sz="1800" dirty="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1,818,225,497</a:t>
            </a:r>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12</a:t>
            </a:fld>
            <a:endParaRPr lang="en-US" dirty="0"/>
          </a:p>
        </p:txBody>
      </p:sp>
      <p:sp>
        <p:nvSpPr>
          <p:cNvPr id="5" name="Rectangle 4"/>
          <p:cNvSpPr/>
          <p:nvPr/>
        </p:nvSpPr>
        <p:spPr>
          <a:xfrm>
            <a:off x="2286000" y="-2849642"/>
            <a:ext cx="4572000" cy="369332"/>
          </a:xfrm>
          <a:prstGeom prst="rect">
            <a:avLst/>
          </a:prstGeom>
        </p:spPr>
        <p:txBody>
          <a:bodyPr>
            <a:spAutoFit/>
          </a:bodyPr>
          <a:lstStyle/>
          <a:p>
            <a:r>
              <a:rPr lang="en-US" dirty="0"/>
              <a:t> </a:t>
            </a:r>
            <a:endParaRPr lang="en-US" sz="1100" dirty="0"/>
          </a:p>
        </p:txBody>
      </p:sp>
    </p:spTree>
    <p:extLst>
      <p:ext uri="{BB962C8B-B14F-4D97-AF65-F5344CB8AC3E}">
        <p14:creationId xmlns:p14="http://schemas.microsoft.com/office/powerpoint/2010/main" val="175600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13</a:t>
            </a:fld>
            <a:endParaRPr lang="en-US" dirty="0"/>
          </a:p>
        </p:txBody>
      </p:sp>
      <p:pic>
        <p:nvPicPr>
          <p:cNvPr id="1026" name="Picture 2" descr="http://www.sheeo.org/sites/default/files/Figure%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23" y="76201"/>
            <a:ext cx="60198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676400" y="5214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07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President Faber Supports Additional Funding</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4906963"/>
          </a:xfrm>
        </p:spPr>
        <p:txBody>
          <a:bodyPr/>
          <a:lstStyle/>
          <a:p>
            <a:r>
              <a:rPr lang="en-US" sz="1800" dirty="0" smtClean="0">
                <a:solidFill>
                  <a:schemeClr val="accent4">
                    <a:lumMod val="50000"/>
                  </a:schemeClr>
                </a:solidFill>
                <a:latin typeface="Arial" panose="020B0604020202020204" pitchFamily="34" charset="0"/>
                <a:cs typeface="Arial" panose="020B0604020202020204" pitchFamily="34" charset="0"/>
              </a:rPr>
              <a:t>Senate President Keith Faber – Columbus Dispatch, April 19, 2015</a:t>
            </a:r>
          </a:p>
          <a:p>
            <a:pPr marL="0" indent="0">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en-US" sz="1800" dirty="0" smtClean="0">
                <a:solidFill>
                  <a:schemeClr val="accent4">
                    <a:lumMod val="50000"/>
                  </a:schemeClr>
                </a:solidFill>
                <a:latin typeface="Arial" panose="020B0604020202020204" pitchFamily="34" charset="0"/>
                <a:cs typeface="Arial" panose="020B0604020202020204" pitchFamily="34" charset="0"/>
              </a:rPr>
              <a:t>For </a:t>
            </a:r>
            <a:r>
              <a:rPr lang="en-US" sz="1800" dirty="0">
                <a:solidFill>
                  <a:schemeClr val="accent4">
                    <a:lumMod val="50000"/>
                  </a:schemeClr>
                </a:solidFill>
                <a:latin typeface="Arial" panose="020B0604020202020204" pitchFamily="34" charset="0"/>
                <a:cs typeface="Arial" panose="020B0604020202020204" pitchFamily="34" charset="0"/>
              </a:rPr>
              <a:t>months, Senate President Keith Faber, R-Celina, has been talking about doing just that. He issued a challenge to universities to find ways to lower overall student costs by 5 percent, and he said it will be part of the budget expectations</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0" indent="0">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en-US" sz="1800" dirty="0" smtClean="0">
                <a:solidFill>
                  <a:schemeClr val="accent4">
                    <a:lumMod val="50000"/>
                  </a:schemeClr>
                </a:solidFill>
                <a:latin typeface="Arial" panose="020B0604020202020204" pitchFamily="34" charset="0"/>
                <a:cs typeface="Arial" panose="020B0604020202020204" pitchFamily="34" charset="0"/>
              </a:rPr>
              <a:t>“</a:t>
            </a:r>
            <a:r>
              <a:rPr lang="en-US" sz="1800" dirty="0">
                <a:solidFill>
                  <a:schemeClr val="accent4">
                    <a:lumMod val="50000"/>
                  </a:schemeClr>
                </a:solidFill>
                <a:latin typeface="Arial" panose="020B0604020202020204" pitchFamily="34" charset="0"/>
                <a:cs typeface="Arial" panose="020B0604020202020204" pitchFamily="34" charset="0"/>
              </a:rPr>
              <a:t>I tell them what we want them to do and then give them flexibility in getting there,” he </a:t>
            </a:r>
            <a:r>
              <a:rPr lang="en-US" sz="1800" dirty="0" smtClean="0">
                <a:solidFill>
                  <a:schemeClr val="accent4">
                    <a:lumMod val="50000"/>
                  </a:schemeClr>
                </a:solidFill>
                <a:latin typeface="Arial" panose="020B0604020202020204" pitchFamily="34" charset="0"/>
                <a:cs typeface="Arial" panose="020B0604020202020204" pitchFamily="34" charset="0"/>
              </a:rPr>
              <a:t>said.</a:t>
            </a:r>
            <a:r>
              <a:rPr lang="en-US" sz="1800" dirty="0">
                <a:solidFill>
                  <a:schemeClr val="accent4">
                    <a:lumMod val="50000"/>
                  </a:schemeClr>
                </a:solidFill>
                <a:latin typeface="Arial" panose="020B0604020202020204" pitchFamily="34" charset="0"/>
                <a:cs typeface="Arial" panose="020B0604020202020204" pitchFamily="34" charset="0"/>
              </a:rPr>
              <a:t> </a:t>
            </a:r>
            <a:r>
              <a:rPr lang="en-US" sz="1800" dirty="0" smtClean="0">
                <a:solidFill>
                  <a:schemeClr val="accent4">
                    <a:lumMod val="50000"/>
                  </a:schemeClr>
                </a:solidFill>
                <a:latin typeface="Arial" panose="020B0604020202020204" pitchFamily="34" charset="0"/>
                <a:cs typeface="Arial" panose="020B0604020202020204" pitchFamily="34" charset="0"/>
              </a:rPr>
              <a:t> </a:t>
            </a:r>
          </a:p>
          <a:p>
            <a:pPr marL="0" indent="0">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en-US" sz="1800" dirty="0" smtClean="0">
                <a:solidFill>
                  <a:srgbClr val="C00000"/>
                </a:solidFill>
                <a:latin typeface="Arial" panose="020B0604020202020204" pitchFamily="34" charset="0"/>
                <a:cs typeface="Arial" panose="020B0604020202020204" pitchFamily="34" charset="0"/>
              </a:rPr>
              <a:t>Faber </a:t>
            </a:r>
            <a:r>
              <a:rPr lang="en-US" sz="1800" dirty="0">
                <a:solidFill>
                  <a:srgbClr val="C00000"/>
                </a:solidFill>
                <a:latin typeface="Arial" panose="020B0604020202020204" pitchFamily="34" charset="0"/>
                <a:cs typeface="Arial" panose="020B0604020202020204" pitchFamily="34" charset="0"/>
              </a:rPr>
              <a:t>said he expects the Senate will increase higher-education funding. </a:t>
            </a:r>
            <a:endParaRPr lang="en-US" sz="1800" dirty="0" smtClean="0">
              <a:solidFill>
                <a:srgbClr val="C00000"/>
              </a:solidFill>
              <a:latin typeface="Arial" panose="020B0604020202020204" pitchFamily="34" charset="0"/>
              <a:cs typeface="Arial" panose="020B0604020202020204" pitchFamily="34" charset="0"/>
            </a:endParaRPr>
          </a:p>
          <a:p>
            <a:pPr marL="0" indent="0">
              <a:buNone/>
            </a:pP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800" dirty="0" smtClean="0">
                <a:solidFill>
                  <a:srgbClr val="C00000"/>
                </a:solidFill>
                <a:latin typeface="Arial" panose="020B0604020202020204" pitchFamily="34" charset="0"/>
                <a:cs typeface="Arial" panose="020B0604020202020204" pitchFamily="34" charset="0"/>
              </a:rPr>
              <a:t>“</a:t>
            </a:r>
            <a:r>
              <a:rPr lang="en-US" sz="1800" dirty="0">
                <a:solidFill>
                  <a:srgbClr val="C00000"/>
                </a:solidFill>
                <a:latin typeface="Arial" panose="020B0604020202020204" pitchFamily="34" charset="0"/>
                <a:cs typeface="Arial" panose="020B0604020202020204" pitchFamily="34" charset="0"/>
              </a:rPr>
              <a:t>Higher education has taken a back seat on the budgetary bus for too long,” Faber said. “They have a cause to argue; if they show efficiency, they should be entitled to some additional state resources.”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14</a:t>
            </a:fld>
            <a:endParaRPr lang="en-US" dirty="0"/>
          </a:p>
        </p:txBody>
      </p:sp>
    </p:spTree>
    <p:extLst>
      <p:ext uri="{BB962C8B-B14F-4D97-AF65-F5344CB8AC3E}">
        <p14:creationId xmlns:p14="http://schemas.microsoft.com/office/powerpoint/2010/main" val="422625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State Share of Instruction</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pPr marL="0" indent="0">
              <a:buNone/>
            </a:pPr>
            <a:endParaRPr lang="en-US" sz="1800" dirty="0" smtClean="0">
              <a:solidFill>
                <a:srgbClr val="FF0000"/>
              </a:solidFill>
              <a:latin typeface="Arial" panose="020B0604020202020204" pitchFamily="34" charset="0"/>
              <a:cs typeface="Arial" panose="020B0604020202020204" pitchFamily="34" charset="0"/>
            </a:endParaRPr>
          </a:p>
          <a:p>
            <a:r>
              <a:rPr lang="en-US" sz="1800" dirty="0">
                <a:solidFill>
                  <a:schemeClr val="accent4">
                    <a:lumMod val="50000"/>
                  </a:schemeClr>
                </a:solidFill>
                <a:latin typeface="Arial" panose="020B0604020202020204" pitchFamily="34" charset="0"/>
                <a:cs typeface="Arial" panose="020B0604020202020204" pitchFamily="34" charset="0"/>
              </a:rPr>
              <a:t>From FY09 to FY15, state fiscal support for higher </a:t>
            </a:r>
            <a:r>
              <a:rPr lang="en-US" sz="1800" dirty="0" smtClean="0">
                <a:solidFill>
                  <a:schemeClr val="accent4">
                    <a:lumMod val="50000"/>
                  </a:schemeClr>
                </a:solidFill>
                <a:latin typeface="Arial" panose="020B0604020202020204" pitchFamily="34" charset="0"/>
                <a:cs typeface="Arial" panose="020B0604020202020204" pitchFamily="34" charset="0"/>
              </a:rPr>
              <a:t>education </a:t>
            </a:r>
            <a:r>
              <a:rPr lang="en-US" sz="1800" dirty="0" smtClean="0">
                <a:solidFill>
                  <a:srgbClr val="FF0000"/>
                </a:solidFill>
                <a:latin typeface="Arial" panose="020B0604020202020204" pitchFamily="34" charset="0"/>
                <a:cs typeface="Arial" panose="020B0604020202020204" pitchFamily="34" charset="0"/>
              </a:rPr>
              <a:t>measured on a per student basis</a:t>
            </a:r>
            <a:r>
              <a:rPr lang="en-US" sz="1800" dirty="0" smtClean="0">
                <a:solidFill>
                  <a:schemeClr val="accent4">
                    <a:lumMod val="50000"/>
                  </a:schemeClr>
                </a:solidFill>
                <a:latin typeface="Arial" panose="020B0604020202020204" pitchFamily="34" charset="0"/>
                <a:cs typeface="Arial" panose="020B0604020202020204" pitchFamily="34" charset="0"/>
              </a:rPr>
              <a:t> </a:t>
            </a:r>
            <a:r>
              <a:rPr lang="en-US" sz="1800" dirty="0">
                <a:solidFill>
                  <a:schemeClr val="accent4">
                    <a:lumMod val="50000"/>
                  </a:schemeClr>
                </a:solidFill>
                <a:latin typeface="Arial" panose="020B0604020202020204" pitchFamily="34" charset="0"/>
                <a:cs typeface="Arial" panose="020B0604020202020204" pitchFamily="34" charset="0"/>
              </a:rPr>
              <a:t>in Ohio </a:t>
            </a:r>
            <a:r>
              <a:rPr lang="en-US" sz="1800" dirty="0" smtClean="0">
                <a:solidFill>
                  <a:schemeClr val="accent4">
                    <a:lumMod val="50000"/>
                  </a:schemeClr>
                </a:solidFill>
                <a:latin typeface="Arial" panose="020B0604020202020204" pitchFamily="34" charset="0"/>
                <a:cs typeface="Arial" panose="020B0604020202020204" pitchFamily="34" charset="0"/>
              </a:rPr>
              <a:t>has steadily decreased and is now $2,237 below the national average.  Only five other states in the nation rank lower than Ohio.</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Comparing they year 1989 to 2014, the equation of total revenue (share of tuition versus share of state investment) has essentially flipped, as the following chart demonstrates.</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SPECIFICALLY on an inflation adjusted basis in 1998, Ohio Colleges and Universities on average had total revenue of $13,710.  </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SPECIFICALLY on an inflation adjusted basis in 2014, Ohio Colleges and Universities on average had total revenue per FTE of $11,982. </a:t>
            </a:r>
            <a:endParaRPr lang="en-US" sz="1800" dirty="0" smtClean="0">
              <a:solidFill>
                <a:srgbClr val="FF0000"/>
              </a:solidFill>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15</a:t>
            </a:fld>
            <a:endParaRPr lang="en-US" dirty="0"/>
          </a:p>
        </p:txBody>
      </p:sp>
    </p:spTree>
    <p:extLst>
      <p:ext uri="{BB962C8B-B14F-4D97-AF65-F5344CB8AC3E}">
        <p14:creationId xmlns:p14="http://schemas.microsoft.com/office/powerpoint/2010/main" val="215816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16</a:t>
            </a:fld>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407865433"/>
              </p:ext>
            </p:extLst>
          </p:nvPr>
        </p:nvGraphicFramePr>
        <p:xfrm>
          <a:off x="228600" y="228600"/>
          <a:ext cx="8582025" cy="6043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235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17</a:t>
            </a:fld>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3386172618"/>
              </p:ext>
            </p:extLst>
          </p:nvPr>
        </p:nvGraphicFramePr>
        <p:xfrm>
          <a:off x="280987" y="304800"/>
          <a:ext cx="8582025" cy="6172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18</a:t>
            </a:fld>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836295160"/>
              </p:ext>
            </p:extLst>
          </p:nvPr>
        </p:nvGraphicFramePr>
        <p:xfrm>
          <a:off x="280987" y="304800"/>
          <a:ext cx="8582025" cy="6172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7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State Share of Instruction</a:t>
            </a:r>
            <a:endParaRPr lang="en-US" sz="2000" dirty="0"/>
          </a:p>
        </p:txBody>
      </p:sp>
      <p:sp>
        <p:nvSpPr>
          <p:cNvPr id="3" name="Content Placeholder 2"/>
          <p:cNvSpPr>
            <a:spLocks noGrp="1"/>
          </p:cNvSpPr>
          <p:nvPr>
            <p:ph idx="1"/>
          </p:nvPr>
        </p:nvSpPr>
        <p:spPr>
          <a:xfrm>
            <a:off x="457200" y="990600"/>
            <a:ext cx="8305800" cy="5135563"/>
          </a:xfrm>
        </p:spPr>
        <p:txBody>
          <a:bodyPr/>
          <a:lstStyle/>
          <a:p>
            <a:r>
              <a:rPr lang="en-US" sz="1800" dirty="0" smtClean="0">
                <a:solidFill>
                  <a:schemeClr val="accent4">
                    <a:lumMod val="50000"/>
                  </a:schemeClr>
                </a:solidFill>
                <a:latin typeface="Arial" panose="020B0604020202020204" pitchFamily="34" charset="0"/>
                <a:cs typeface="Arial" panose="020B0604020202020204" pitchFamily="34" charset="0"/>
              </a:rPr>
              <a:t>Based on our success in graduating more students under the new outcome based funding formula – a 19% increase over the last four years – the public university sector in Ohio believes an additional investment in subsidy should be made by the state.  </a:t>
            </a:r>
            <a:r>
              <a:rPr lang="en-US" sz="1800" b="1" u="sng" dirty="0" smtClean="0">
                <a:solidFill>
                  <a:schemeClr val="accent4">
                    <a:lumMod val="50000"/>
                  </a:schemeClr>
                </a:solidFill>
                <a:latin typeface="Arial" panose="020B0604020202020204" pitchFamily="34" charset="0"/>
                <a:cs typeface="Arial" panose="020B0604020202020204" pitchFamily="34" charset="0"/>
              </a:rPr>
              <a:t>We are graduating more students with less!</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a:solidFill>
                  <a:schemeClr val="accent4">
                    <a:lumMod val="50000"/>
                  </a:schemeClr>
                </a:solidFill>
                <a:latin typeface="Arial" panose="020B0604020202020204" pitchFamily="34" charset="0"/>
                <a:cs typeface="Arial" panose="020B0604020202020204" pitchFamily="34" charset="0"/>
              </a:rPr>
              <a:t>The new outcome based funding formula is driving changes on campuses that have led to greater degree production, but its impact will be limited and sustainability compromised if the formula is not fully funded</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We would also argue that SSI per FTE has not kept pace with the rate of inflation for a number of years.  At the very least, an additional investment in SSI should be made as a result of that rising cost of doing business.</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A further argument for additional investment can be made as a result of the tuition caps imposed by the previous versions of the budget and as a result of what the Senate may subsequently impose.</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19</a:t>
            </a:fld>
            <a:endParaRPr lang="en-US" dirty="0"/>
          </a:p>
        </p:txBody>
      </p:sp>
    </p:spTree>
    <p:extLst>
      <p:ext uri="{BB962C8B-B14F-4D97-AF65-F5344CB8AC3E}">
        <p14:creationId xmlns:p14="http://schemas.microsoft.com/office/powerpoint/2010/main" val="172890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The Inter-University Council of Ohio</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8307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Who is the IUC:</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2000" b="1" dirty="0" smtClean="0">
                <a:solidFill>
                  <a:schemeClr val="accent4">
                    <a:lumMod val="50000"/>
                  </a:schemeClr>
                </a:solidFill>
                <a:latin typeface="Arial" panose="020B0604020202020204" pitchFamily="34" charset="0"/>
                <a:cs typeface="Arial" panose="020B0604020202020204" pitchFamily="34" charset="0"/>
              </a:rPr>
              <a:t>THANK YOU FOR YOUR SUPPORT OF PUBLIC UNIVERSITIES!</a:t>
            </a:r>
          </a:p>
          <a:p>
            <a:pPr marL="457200" lvl="1"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Our board is made up of University Presidents.</a:t>
            </a:r>
          </a:p>
          <a:p>
            <a:pPr marL="457200" lvl="1"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Represents Ohio’s 14 public universities and 24 regional campuses.</a:t>
            </a:r>
          </a:p>
          <a:p>
            <a:pPr marL="457200" lvl="1"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smtClean="0">
                <a:solidFill>
                  <a:schemeClr val="accent4">
                    <a:lumMod val="50000"/>
                  </a:schemeClr>
                </a:solidFill>
                <a:latin typeface="Arial" panose="020B0604020202020204" pitchFamily="34" charset="0"/>
                <a:cs typeface="Arial" panose="020B0604020202020204" pitchFamily="34" charset="0"/>
              </a:rPr>
              <a:t>More than 333,000 students.</a:t>
            </a:r>
          </a:p>
          <a:p>
            <a:pPr marL="457200" lvl="1"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v"/>
            </a:pPr>
            <a:r>
              <a:rPr lang="en-US" sz="1800" dirty="0" smtClean="0">
                <a:solidFill>
                  <a:schemeClr val="accent4">
                    <a:lumMod val="50000"/>
                  </a:schemeClr>
                </a:solidFill>
                <a:latin typeface="Arial" panose="020B0604020202020204" pitchFamily="34" charset="0"/>
                <a:cs typeface="Arial" panose="020B0604020202020204" pitchFamily="34" charset="0"/>
              </a:rPr>
              <a:t>64% of public college and university students. </a:t>
            </a:r>
          </a:p>
          <a:p>
            <a:pPr marL="914400" lvl="2"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v"/>
            </a:pPr>
            <a:r>
              <a:rPr lang="en-US" sz="1800" dirty="0" smtClean="0">
                <a:solidFill>
                  <a:schemeClr val="accent4">
                    <a:lumMod val="50000"/>
                  </a:schemeClr>
                </a:solidFill>
                <a:latin typeface="Arial" panose="020B0604020202020204" pitchFamily="34" charset="0"/>
                <a:cs typeface="Arial" panose="020B0604020202020204" pitchFamily="34" charset="0"/>
              </a:rPr>
              <a:t>71% of the credentials including certificates.</a:t>
            </a:r>
          </a:p>
          <a:p>
            <a:pPr marL="914400" lvl="2"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v"/>
            </a:pPr>
            <a:r>
              <a:rPr lang="en-US" sz="1800" dirty="0" smtClean="0">
                <a:solidFill>
                  <a:schemeClr val="accent4">
                    <a:lumMod val="50000"/>
                  </a:schemeClr>
                </a:solidFill>
                <a:latin typeface="Arial" panose="020B0604020202020204" pitchFamily="34" charset="0"/>
                <a:cs typeface="Arial" panose="020B0604020202020204" pitchFamily="34" charset="0"/>
              </a:rPr>
              <a:t>80% of the degrees among public colleges and universities. </a:t>
            </a:r>
          </a:p>
          <a:p>
            <a:pPr marL="914400" lvl="2" indent="0">
              <a:spcBef>
                <a:spcPts val="0"/>
              </a:spcBef>
              <a:buNone/>
            </a:pPr>
            <a:endParaRPr lang="en-US" dirty="0" smtClean="0"/>
          </a:p>
          <a:p>
            <a:pPr lvl="2"/>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a:t>
            </a:fld>
            <a:endParaRPr lang="en-US" dirty="0"/>
          </a:p>
        </p:txBody>
      </p:sp>
    </p:spTree>
    <p:extLst>
      <p:ext uri="{BB962C8B-B14F-4D97-AF65-F5344CB8AC3E}">
        <p14:creationId xmlns:p14="http://schemas.microsoft.com/office/powerpoint/2010/main" val="252191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Graduating More Students With Less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876800"/>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performance based funding formula is working.</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Ohio’s public universities have embraced the new higher education funding model that prioritizes and incentivizes course and degree completions by basing all state funding on outcomes rather than on inputs.</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Between 2010 and 2014, the number of associate, bachelor’s, and master’s degrees awarded by Ohio’s public universities rose from 57,544 to 68,548 – an increase of 19.1%.</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During the same time period, however, higher education funding on a per graduate basis declined by 28.3%.</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20</a:t>
            </a:fld>
            <a:endParaRPr lang="en-US" dirty="0"/>
          </a:p>
        </p:txBody>
      </p:sp>
    </p:spTree>
    <p:extLst>
      <p:ext uri="{BB962C8B-B14F-4D97-AF65-F5344CB8AC3E}">
        <p14:creationId xmlns:p14="http://schemas.microsoft.com/office/powerpoint/2010/main" val="187547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Graduating More Students With Less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21</a:t>
            </a:fld>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01000" cy="50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08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State Share of Instruction</a:t>
            </a:r>
            <a:endParaRPr lang="en-US" sz="2000" dirty="0"/>
          </a:p>
        </p:txBody>
      </p:sp>
      <p:sp>
        <p:nvSpPr>
          <p:cNvPr id="3" name="Content Placeholder 2"/>
          <p:cNvSpPr>
            <a:spLocks noGrp="1"/>
          </p:cNvSpPr>
          <p:nvPr>
            <p:ph idx="1"/>
          </p:nvPr>
        </p:nvSpPr>
        <p:spPr>
          <a:xfrm>
            <a:off x="457200" y="1143000"/>
            <a:ext cx="8229600" cy="5334000"/>
          </a:xfrm>
        </p:spPr>
        <p:txBody>
          <a:bodyPr/>
          <a:lstStyle/>
          <a:p>
            <a:r>
              <a:rPr lang="en-US" sz="1800" dirty="0">
                <a:solidFill>
                  <a:schemeClr val="accent4">
                    <a:lumMod val="50000"/>
                  </a:schemeClr>
                </a:solidFill>
                <a:latin typeface="Arial" panose="020B0604020202020204" pitchFamily="34" charset="0"/>
                <a:cs typeface="Arial" panose="020B0604020202020204" pitchFamily="34" charset="0"/>
              </a:rPr>
              <a:t>As introduced, the budget bill increased funding in FY16 by 2% for the state share of instruction over the current FY15 </a:t>
            </a:r>
            <a:r>
              <a:rPr lang="en-US" sz="1800" dirty="0" smtClean="0">
                <a:solidFill>
                  <a:schemeClr val="accent4">
                    <a:lumMod val="50000"/>
                  </a:schemeClr>
                </a:solidFill>
                <a:latin typeface="Arial" panose="020B0604020202020204" pitchFamily="34" charset="0"/>
                <a:cs typeface="Arial" panose="020B0604020202020204" pitchFamily="34" charset="0"/>
              </a:rPr>
              <a:t>appropriation.  Funding for FY17 was increased </a:t>
            </a:r>
            <a:r>
              <a:rPr lang="en-US" sz="1800" dirty="0">
                <a:solidFill>
                  <a:schemeClr val="accent4">
                    <a:lumMod val="50000"/>
                  </a:schemeClr>
                </a:solidFill>
                <a:latin typeface="Arial" panose="020B0604020202020204" pitchFamily="34" charset="0"/>
                <a:cs typeface="Arial" panose="020B0604020202020204" pitchFamily="34" charset="0"/>
              </a:rPr>
              <a:t>by another 2%. </a:t>
            </a:r>
            <a:r>
              <a:rPr lang="en-US" sz="1800" dirty="0" smtClean="0">
                <a:solidFill>
                  <a:schemeClr val="accent4">
                    <a:lumMod val="50000"/>
                  </a:schemeClr>
                </a:solidFill>
                <a:latin typeface="Arial" panose="020B0604020202020204" pitchFamily="34" charset="0"/>
                <a:cs typeface="Arial" panose="020B0604020202020204" pitchFamily="34" charset="0"/>
              </a:rPr>
              <a:t> WE THANK THE GOVERNOR FOR HIS SUPPORT</a:t>
            </a:r>
          </a:p>
          <a:p>
            <a:pPr marL="0" indent="0">
              <a:buNone/>
            </a:pPr>
            <a:endParaRPr lang="en-US" sz="1800" dirty="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However, that </a:t>
            </a:r>
            <a:r>
              <a:rPr lang="en-US" sz="1800" dirty="0">
                <a:solidFill>
                  <a:schemeClr val="accent4">
                    <a:lumMod val="50000"/>
                  </a:schemeClr>
                </a:solidFill>
                <a:latin typeface="Arial" panose="020B0604020202020204" pitchFamily="34" charset="0"/>
                <a:cs typeface="Arial" panose="020B0604020202020204" pitchFamily="34" charset="0"/>
              </a:rPr>
              <a:t>appropriation level does not adequately compensate for the proposed tuition caps </a:t>
            </a:r>
            <a:r>
              <a:rPr lang="en-US" sz="1800" dirty="0" smtClean="0">
                <a:solidFill>
                  <a:schemeClr val="accent4">
                    <a:lumMod val="50000"/>
                  </a:schemeClr>
                </a:solidFill>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I</a:t>
            </a:r>
            <a:r>
              <a:rPr lang="en-US" sz="1800" dirty="0" smtClean="0">
                <a:solidFill>
                  <a:schemeClr val="accent4">
                    <a:lumMod val="50000"/>
                  </a:schemeClr>
                </a:solidFill>
                <a:latin typeface="Arial" panose="020B0604020202020204" pitchFamily="34" charset="0"/>
                <a:cs typeface="Arial" panose="020B0604020202020204" pitchFamily="34" charset="0"/>
              </a:rPr>
              <a:t>n </a:t>
            </a:r>
            <a:r>
              <a:rPr lang="en-US" sz="1800" dirty="0">
                <a:solidFill>
                  <a:schemeClr val="accent4">
                    <a:lumMod val="50000"/>
                  </a:schemeClr>
                </a:solidFill>
                <a:latin typeface="Arial" panose="020B0604020202020204" pitchFamily="34" charset="0"/>
                <a:cs typeface="Arial" panose="020B0604020202020204" pitchFamily="34" charset="0"/>
              </a:rPr>
              <a:t>the “as introduced” version of the </a:t>
            </a:r>
            <a:r>
              <a:rPr lang="en-US" sz="1800" dirty="0" smtClean="0">
                <a:solidFill>
                  <a:schemeClr val="accent4">
                    <a:lumMod val="50000"/>
                  </a:schemeClr>
                </a:solidFill>
                <a:latin typeface="Arial" panose="020B0604020202020204" pitchFamily="34" charset="0"/>
                <a:cs typeface="Arial" panose="020B0604020202020204" pitchFamily="34" charset="0"/>
              </a:rPr>
              <a:t>bill: 2</a:t>
            </a:r>
            <a:r>
              <a:rPr lang="en-US" sz="1800" dirty="0">
                <a:solidFill>
                  <a:schemeClr val="accent4">
                    <a:lumMod val="50000"/>
                  </a:schemeClr>
                </a:solidFill>
                <a:latin typeface="Arial" panose="020B0604020202020204" pitchFamily="34" charset="0"/>
                <a:cs typeface="Arial" panose="020B0604020202020204" pitchFamily="34" charset="0"/>
              </a:rPr>
              <a:t>% or $193 for main university campuses in FY16 and 0% in </a:t>
            </a:r>
            <a:r>
              <a:rPr lang="en-US" sz="1800" dirty="0" smtClean="0">
                <a:solidFill>
                  <a:schemeClr val="accent4">
                    <a:lumMod val="50000"/>
                  </a:schemeClr>
                </a:solidFill>
                <a:latin typeface="Arial" panose="020B0604020202020204" pitchFamily="34" charset="0"/>
                <a:cs typeface="Arial" panose="020B0604020202020204" pitchFamily="34" charset="0"/>
              </a:rPr>
              <a:t>FY17.</a:t>
            </a:r>
          </a:p>
          <a:p>
            <a:pPr lvl="1">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I</a:t>
            </a:r>
            <a:r>
              <a:rPr lang="en-US" sz="1800" dirty="0" smtClean="0">
                <a:solidFill>
                  <a:schemeClr val="accent4">
                    <a:lumMod val="50000"/>
                  </a:schemeClr>
                </a:solidFill>
                <a:latin typeface="Arial" panose="020B0604020202020204" pitchFamily="34" charset="0"/>
                <a:cs typeface="Arial" panose="020B0604020202020204" pitchFamily="34" charset="0"/>
              </a:rPr>
              <a:t>n </a:t>
            </a:r>
            <a:r>
              <a:rPr lang="en-US" sz="1800" dirty="0">
                <a:solidFill>
                  <a:schemeClr val="accent4">
                    <a:lumMod val="50000"/>
                  </a:schemeClr>
                </a:solidFill>
                <a:latin typeface="Arial" panose="020B0604020202020204" pitchFamily="34" charset="0"/>
                <a:cs typeface="Arial" panose="020B0604020202020204" pitchFamily="34" charset="0"/>
              </a:rPr>
              <a:t>the “as passed by the House” version of the </a:t>
            </a:r>
            <a:r>
              <a:rPr lang="en-US" sz="1800" dirty="0" smtClean="0">
                <a:solidFill>
                  <a:schemeClr val="accent4">
                    <a:lumMod val="50000"/>
                  </a:schemeClr>
                </a:solidFill>
                <a:latin typeface="Arial" panose="020B0604020202020204" pitchFamily="34" charset="0"/>
                <a:cs typeface="Arial" panose="020B0604020202020204" pitchFamily="34" charset="0"/>
              </a:rPr>
              <a:t>bill: 2</a:t>
            </a:r>
            <a:r>
              <a:rPr lang="en-US" sz="1800" dirty="0">
                <a:solidFill>
                  <a:schemeClr val="accent4">
                    <a:lumMod val="50000"/>
                  </a:schemeClr>
                </a:solidFill>
                <a:latin typeface="Arial" panose="020B0604020202020204" pitchFamily="34" charset="0"/>
                <a:cs typeface="Arial" panose="020B0604020202020204" pitchFamily="34" charset="0"/>
              </a:rPr>
              <a:t>% or $200 for main university campuses for the biennium ending June 30, 2017</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smtClean="0">
                <a:solidFill>
                  <a:schemeClr val="accent4">
                    <a:lumMod val="50000"/>
                  </a:schemeClr>
                </a:solidFill>
                <a:latin typeface="Arial" panose="020B0604020202020204" pitchFamily="34" charset="0"/>
                <a:cs typeface="Arial" panose="020B0604020202020204" pitchFamily="34" charset="0"/>
              </a:rPr>
              <a:t>To adequately compensate state institutions of higher education for those caps, the IUC recommends increasing the SSI appropriation for FY16 by 2.5% over the current FY15 appropriation and then, for FY17, increasing that new FY16 appropriation by 5%.</a:t>
            </a: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22</a:t>
            </a:fld>
            <a:endParaRPr lang="en-US" dirty="0"/>
          </a:p>
        </p:txBody>
      </p:sp>
    </p:spTree>
    <p:extLst>
      <p:ext uri="{BB962C8B-B14F-4D97-AF65-F5344CB8AC3E}">
        <p14:creationId xmlns:p14="http://schemas.microsoft.com/office/powerpoint/2010/main" val="218079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p>
            <a:pPr>
              <a:spcBef>
                <a:spcPts val="0"/>
              </a:spcBef>
            </a:pPr>
            <a:endParaRPr lang="en-US" sz="1600" b="1" u="sng"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600" b="1" u="sng" dirty="0" smtClean="0">
                <a:solidFill>
                  <a:schemeClr val="accent4">
                    <a:lumMod val="50000"/>
                  </a:schemeClr>
                </a:solidFill>
                <a:latin typeface="Arial" panose="020B0604020202020204" pitchFamily="34" charset="0"/>
                <a:cs typeface="Arial" panose="020B0604020202020204" pitchFamily="34" charset="0"/>
              </a:rPr>
              <a:t>Tuition Caps </a:t>
            </a:r>
            <a:r>
              <a:rPr lang="en-US" sz="1600" dirty="0" smtClean="0">
                <a:solidFill>
                  <a:schemeClr val="accent4">
                    <a:lumMod val="50000"/>
                  </a:schemeClr>
                </a:solidFill>
                <a:latin typeface="Arial" panose="020B0604020202020204" pitchFamily="34" charset="0"/>
                <a:cs typeface="Arial" panose="020B0604020202020204" pitchFamily="34" charset="0"/>
              </a:rPr>
              <a:t>– As previously discussed, the budget permits a tuition increase of up to 2% or $200 (whichever is higher) for main university campuses for the biennium ending June 30, 2017 and 2% or $100 (whichever is higher) for regional campuses and community colleges.  Tuition could be constrained in the either year of the biennium, but additional investments should be made.  We continue to believe tuition rates should be set by the Boards of Trustees .  </a:t>
            </a:r>
            <a:r>
              <a:rPr lang="en-US" sz="1600" dirty="0" smtClean="0">
                <a:solidFill>
                  <a:srgbClr val="C00000"/>
                </a:solidFill>
                <a:latin typeface="Arial" panose="020B0604020202020204" pitchFamily="34" charset="0"/>
                <a:cs typeface="Arial" panose="020B0604020202020204" pitchFamily="34" charset="0"/>
              </a:rPr>
              <a:t>Without additional investment, we would request a cap of no lower than 2.5% in each fiscal year.</a:t>
            </a:r>
          </a:p>
          <a:p>
            <a:pPr marL="0" indent="0">
              <a:spcBef>
                <a:spcPts val="0"/>
              </a:spcBef>
              <a:buNone/>
            </a:pPr>
            <a:endParaRPr lang="en-US" sz="16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600" b="1" u="sng" dirty="0" smtClean="0">
                <a:solidFill>
                  <a:schemeClr val="accent4">
                    <a:lumMod val="50000"/>
                  </a:schemeClr>
                </a:solidFill>
                <a:latin typeface="Arial" panose="020B0604020202020204" pitchFamily="34" charset="0"/>
                <a:cs typeface="Arial" panose="020B0604020202020204" pitchFamily="34" charset="0"/>
              </a:rPr>
              <a:t>Innovation Fund</a:t>
            </a:r>
            <a:r>
              <a:rPr lang="en-US" sz="1600" dirty="0" smtClean="0">
                <a:solidFill>
                  <a:schemeClr val="accent4">
                    <a:lumMod val="50000"/>
                  </a:schemeClr>
                </a:solidFill>
                <a:latin typeface="Arial" panose="020B0604020202020204" pitchFamily="34" charset="0"/>
                <a:cs typeface="Arial" panose="020B0604020202020204" pitchFamily="34" charset="0"/>
              </a:rPr>
              <a:t> – The bill establishes the Higher Education Innovation Grant Program and appropriates $20 million in FY17 to that program.  The purpose of the fund is to reward public institutions for innovative administrative redesign proposals that will result in cost savings to students. The IUC’s original request for this program was $150 million.  </a:t>
            </a:r>
            <a:r>
              <a:rPr lang="en-US" sz="1600" dirty="0" smtClean="0">
                <a:solidFill>
                  <a:srgbClr val="C00000"/>
                </a:solidFill>
                <a:latin typeface="Arial" panose="020B0604020202020204" pitchFamily="34" charset="0"/>
                <a:cs typeface="Arial" panose="020B0604020202020204" pitchFamily="34" charset="0"/>
              </a:rPr>
              <a:t>The IUC supports this initiative but would recommend additional funding and a reasonable ROI timeline.</a:t>
            </a: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23</a:t>
            </a:fld>
            <a:endParaRPr lang="en-US" dirty="0"/>
          </a:p>
        </p:txBody>
      </p:sp>
    </p:spTree>
    <p:extLst>
      <p:ext uri="{BB962C8B-B14F-4D97-AF65-F5344CB8AC3E}">
        <p14:creationId xmlns:p14="http://schemas.microsoft.com/office/powerpoint/2010/main" val="2066531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a:t>
            </a:r>
            <a:r>
              <a:rPr lang="en-US" sz="2000" dirty="0" smtClean="0">
                <a:solidFill>
                  <a:schemeClr val="accent1">
                    <a:lumMod val="50000"/>
                  </a:schemeClr>
                </a:solidFill>
                <a:latin typeface="Arial" panose="020B0604020202020204" pitchFamily="34" charset="0"/>
                <a:cs typeface="Arial" panose="020B0604020202020204" pitchFamily="34" charset="0"/>
              </a:rPr>
              <a:t>Position</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830763"/>
          </a:xfrm>
        </p:spPr>
        <p:txBody>
          <a:bodyPr/>
          <a:lstStyle/>
          <a:p>
            <a:r>
              <a:rPr lang="en-US" sz="1800" b="1" u="sng" dirty="0">
                <a:solidFill>
                  <a:schemeClr val="accent4">
                    <a:lumMod val="50000"/>
                  </a:schemeClr>
                </a:solidFill>
                <a:latin typeface="Arial" panose="020B0604020202020204" pitchFamily="34" charset="0"/>
                <a:cs typeface="Arial" panose="020B0604020202020204" pitchFamily="34" charset="0"/>
              </a:rPr>
              <a:t>Student Financial Aid </a:t>
            </a:r>
            <a:r>
              <a:rPr lang="en-US" sz="1800" dirty="0" smtClean="0">
                <a:solidFill>
                  <a:schemeClr val="accent4">
                    <a:lumMod val="50000"/>
                  </a:schemeClr>
                </a:solidFill>
                <a:latin typeface="Arial" panose="020B0604020202020204" pitchFamily="34" charset="0"/>
                <a:cs typeface="Arial" panose="020B0604020202020204" pitchFamily="34" charset="0"/>
              </a:rPr>
              <a:t>– The bill </a:t>
            </a:r>
            <a:r>
              <a:rPr lang="en-US" sz="1800" dirty="0">
                <a:solidFill>
                  <a:schemeClr val="accent4">
                    <a:lumMod val="50000"/>
                  </a:schemeClr>
                </a:solidFill>
                <a:latin typeface="Arial" panose="020B0604020202020204" pitchFamily="34" charset="0"/>
                <a:cs typeface="Arial" panose="020B0604020202020204" pitchFamily="34" charset="0"/>
              </a:rPr>
              <a:t>implements a policy recommendation made by the various sectors to allow students attending year-round to use OCOG once the PELL Grant has been exhausted.  The sectors made this recommendation on the condition that it be fully funded.  The </a:t>
            </a:r>
            <a:r>
              <a:rPr lang="en-US" sz="1800" dirty="0" smtClean="0">
                <a:solidFill>
                  <a:schemeClr val="accent4">
                    <a:lumMod val="50000"/>
                  </a:schemeClr>
                </a:solidFill>
                <a:latin typeface="Arial" panose="020B0604020202020204" pitchFamily="34" charset="0"/>
                <a:cs typeface="Arial" panose="020B0604020202020204" pitchFamily="34" charset="0"/>
              </a:rPr>
              <a:t>as introduced bill appropriated $2 </a:t>
            </a:r>
            <a:r>
              <a:rPr lang="en-US" sz="1800" dirty="0">
                <a:solidFill>
                  <a:schemeClr val="accent4">
                    <a:lumMod val="50000"/>
                  </a:schemeClr>
                </a:solidFill>
                <a:latin typeface="Arial" panose="020B0604020202020204" pitchFamily="34" charset="0"/>
                <a:cs typeface="Arial" panose="020B0604020202020204" pitchFamily="34" charset="0"/>
              </a:rPr>
              <a:t>million </a:t>
            </a:r>
            <a:r>
              <a:rPr lang="en-US" sz="1800" dirty="0" smtClean="0">
                <a:solidFill>
                  <a:schemeClr val="accent4">
                    <a:lumMod val="50000"/>
                  </a:schemeClr>
                </a:solidFill>
                <a:latin typeface="Arial" panose="020B0604020202020204" pitchFamily="34" charset="0"/>
                <a:cs typeface="Arial" panose="020B0604020202020204" pitchFamily="34" charset="0"/>
              </a:rPr>
              <a:t>over </a:t>
            </a:r>
            <a:r>
              <a:rPr lang="en-US" sz="1800" dirty="0">
                <a:solidFill>
                  <a:schemeClr val="accent4">
                    <a:lumMod val="50000"/>
                  </a:schemeClr>
                </a:solidFill>
                <a:latin typeface="Arial" panose="020B0604020202020204" pitchFamily="34" charset="0"/>
                <a:cs typeface="Arial" panose="020B0604020202020204" pitchFamily="34" charset="0"/>
              </a:rPr>
              <a:t>the </a:t>
            </a:r>
            <a:r>
              <a:rPr lang="en-US" sz="1800" dirty="0" smtClean="0">
                <a:solidFill>
                  <a:schemeClr val="accent4">
                    <a:lumMod val="50000"/>
                  </a:schemeClr>
                </a:solidFill>
                <a:latin typeface="Arial" panose="020B0604020202020204" pitchFamily="34" charset="0"/>
                <a:cs typeface="Arial" panose="020B0604020202020204" pitchFamily="34" charset="0"/>
              </a:rPr>
              <a:t>biennium and the House passed version of the bill added $10 million over the biennium to bring the total appropriation to $96.1 million in FY16 and $97.1 million in FY17.</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The IUC appreciates the additional investment.  However, the House changed the distribution method for OCOG dollars so that award amounts to public university students will be reduced and award amounts to private university students will be increased.  </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cs typeface="Arial" panose="020B0604020202020204" pitchFamily="34" charset="0"/>
              </a:rPr>
              <a:t>The IUC does not support this unfair treatment of public university students and requests that the Senate restore the 2:1 distribution ratio previously agreed to by the state’s public and private institutions.</a:t>
            </a: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24</a:t>
            </a:fld>
            <a:endParaRPr lang="en-US" dirty="0"/>
          </a:p>
        </p:txBody>
      </p:sp>
    </p:spTree>
    <p:extLst>
      <p:ext uri="{BB962C8B-B14F-4D97-AF65-F5344CB8AC3E}">
        <p14:creationId xmlns:p14="http://schemas.microsoft.com/office/powerpoint/2010/main" val="337363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Student Financial Aid –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Impact on OCOG Awards of House Language Changes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three higher education sectors, OACC, IUC, and AICUO, jointly developed and agreed on a set of proposed recommendations to the Chancellor’s Financial Aid Workgroup.  </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chancellor included the recommendations as Exhibit 7 (attached) in his report issued on December 30, 2014.  </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Several of the recommendations were accepted by the Administration and included in the “as introduced” version of the bill and endorsed again through inclusion in the “substitute” version of the bill.</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However, one item included in the bill – the agreed-to recommendation that award amounts to public and private students be made on a 2:1 basis – was subsequently changed by the House omnibus amendment.  </a:t>
            </a:r>
          </a:p>
          <a:p>
            <a:pPr>
              <a:spcBef>
                <a:spcPts val="0"/>
              </a:spcBef>
            </a:pPr>
            <a:endParaRPr lang="en-US" sz="1800" dirty="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That change negatively impacts students attending Ohio’s public community colleges and universities.</a:t>
            </a: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25</a:t>
            </a:fld>
            <a:endParaRPr lang="en-US" dirty="0"/>
          </a:p>
        </p:txBody>
      </p:sp>
    </p:spTree>
    <p:extLst>
      <p:ext uri="{BB962C8B-B14F-4D97-AF65-F5344CB8AC3E}">
        <p14:creationId xmlns:p14="http://schemas.microsoft.com/office/powerpoint/2010/main" val="159336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Student Financial Aid –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Impact </a:t>
            </a:r>
            <a:r>
              <a:rPr lang="en-US" sz="2000" dirty="0">
                <a:solidFill>
                  <a:schemeClr val="accent1">
                    <a:lumMod val="50000"/>
                  </a:schemeClr>
                </a:solidFill>
                <a:latin typeface="Arial" panose="020B0604020202020204" pitchFamily="34" charset="0"/>
                <a:cs typeface="Arial" panose="020B0604020202020204" pitchFamily="34" charset="0"/>
              </a:rPr>
              <a:t>on OCOG Awards of House Language Changes</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4231127"/>
              </p:ext>
            </p:extLst>
          </p:nvPr>
        </p:nvGraphicFramePr>
        <p:xfrm>
          <a:off x="1092200" y="1143000"/>
          <a:ext cx="6959600" cy="4419600"/>
        </p:xfrm>
        <a:graphic>
          <a:graphicData uri="http://schemas.openxmlformats.org/drawingml/2006/table">
            <a:tbl>
              <a:tblPr>
                <a:tableStyleId>{5C22544A-7EE6-4342-B048-85BDC9FD1C3A}</a:tableStyleId>
              </a:tblPr>
              <a:tblGrid>
                <a:gridCol w="2311400"/>
                <a:gridCol w="1549400"/>
                <a:gridCol w="1549400"/>
                <a:gridCol w="1549400"/>
              </a:tblGrid>
              <a:tr h="883920">
                <a:tc>
                  <a:txBody>
                    <a:bodyPr/>
                    <a:lstStyle/>
                    <a:p>
                      <a:pPr algn="ctr" fontAlgn="b"/>
                      <a:r>
                        <a:rPr lang="en-US" sz="1800" b="1" u="none" strike="noStrike" dirty="0">
                          <a:solidFill>
                            <a:schemeClr val="accent4">
                              <a:lumMod val="50000"/>
                            </a:schemeClr>
                          </a:solidFill>
                          <a:effectLst/>
                          <a:latin typeface="Arial" panose="020B0604020202020204" pitchFamily="34" charset="0"/>
                          <a:cs typeface="Arial" panose="020B0604020202020204" pitchFamily="34" charset="0"/>
                        </a:rPr>
                        <a:t>FY/Version of HB 64</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b="1" u="none" strike="noStrike" dirty="0">
                          <a:solidFill>
                            <a:schemeClr val="accent4">
                              <a:lumMod val="50000"/>
                            </a:schemeClr>
                          </a:solidFill>
                          <a:effectLst/>
                          <a:latin typeface="Arial" panose="020B0604020202020204" pitchFamily="34" charset="0"/>
                          <a:cs typeface="Arial" panose="020B0604020202020204" pitchFamily="34" charset="0"/>
                        </a:rPr>
                        <a:t>Publics</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b="1" u="none" strike="noStrike">
                          <a:solidFill>
                            <a:schemeClr val="accent4">
                              <a:lumMod val="50000"/>
                            </a:schemeClr>
                          </a:solidFill>
                          <a:effectLst/>
                          <a:latin typeface="Arial" panose="020B0604020202020204" pitchFamily="34" charset="0"/>
                          <a:cs typeface="Arial" panose="020B0604020202020204" pitchFamily="34" charset="0"/>
                        </a:rPr>
                        <a:t>Private Non-Profits</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b="1" u="none" strike="noStrike" dirty="0">
                          <a:solidFill>
                            <a:schemeClr val="accent4">
                              <a:lumMod val="50000"/>
                            </a:schemeClr>
                          </a:solidFill>
                          <a:effectLst/>
                          <a:latin typeface="Arial" panose="020B0604020202020204" pitchFamily="34" charset="0"/>
                          <a:cs typeface="Arial" panose="020B0604020202020204" pitchFamily="34" charset="0"/>
                        </a:rPr>
                        <a:t>Private For-Profits</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r>
              <a:tr h="883920">
                <a:tc>
                  <a:txBody>
                    <a:bodyPr/>
                    <a:lstStyle/>
                    <a:p>
                      <a:pPr algn="l"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FY 15 Award amounts</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$1,048</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$2,568</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$744</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r>
              <a:tr h="883920">
                <a:tc>
                  <a:txBody>
                    <a:bodyPr/>
                    <a:lstStyle/>
                    <a:p>
                      <a:pPr algn="l"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HB 64 As </a:t>
                      </a:r>
                      <a:r>
                        <a:rPr lang="en-US" sz="1800" u="none" strike="noStrike" dirty="0" smtClean="0">
                          <a:solidFill>
                            <a:schemeClr val="accent4">
                              <a:lumMod val="50000"/>
                            </a:schemeClr>
                          </a:solidFill>
                          <a:effectLst/>
                          <a:latin typeface="Arial" panose="020B0604020202020204" pitchFamily="34" charset="0"/>
                          <a:cs typeface="Arial" panose="020B0604020202020204" pitchFamily="34" charset="0"/>
                        </a:rPr>
                        <a:t>Introduced</a:t>
                      </a:r>
                      <a:r>
                        <a:rPr lang="en-US" sz="1800" u="none" strike="noStrike" baseline="0" dirty="0" smtClean="0">
                          <a:solidFill>
                            <a:schemeClr val="accent4">
                              <a:lumMod val="50000"/>
                            </a:schemeClr>
                          </a:solidFill>
                          <a:effectLst/>
                          <a:latin typeface="Arial" panose="020B0604020202020204" pitchFamily="34" charset="0"/>
                          <a:cs typeface="Arial" panose="020B0604020202020204" pitchFamily="34" charset="0"/>
                        </a:rPr>
                        <a:t> Est.</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$1,218</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$2,436</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$840</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r>
              <a:tr h="883920">
                <a:tc>
                  <a:txBody>
                    <a:bodyPr/>
                    <a:lstStyle/>
                    <a:p>
                      <a:pPr algn="l"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HB 64 Sub Bill </a:t>
                      </a:r>
                      <a:r>
                        <a:rPr lang="en-US" sz="1800" u="none" strike="noStrike" dirty="0" smtClean="0">
                          <a:solidFill>
                            <a:schemeClr val="accent4">
                              <a:lumMod val="50000"/>
                            </a:schemeClr>
                          </a:solidFill>
                          <a:effectLst/>
                          <a:latin typeface="Arial" panose="020B0604020202020204" pitchFamily="34" charset="0"/>
                          <a:cs typeface="Arial" panose="020B0604020202020204" pitchFamily="34" charset="0"/>
                        </a:rPr>
                        <a:t>Est.</a:t>
                      </a:r>
                      <a:r>
                        <a:rPr lang="en-US" sz="1800" u="none" strike="noStrike" baseline="0" dirty="0" smtClean="0">
                          <a:solidFill>
                            <a:schemeClr val="accent4">
                              <a:lumMod val="50000"/>
                            </a:schemeClr>
                          </a:solidFill>
                          <a:effectLst/>
                          <a:latin typeface="Arial" panose="020B0604020202020204" pitchFamily="34" charset="0"/>
                          <a:cs typeface="Arial" panose="020B0604020202020204" pitchFamily="34" charset="0"/>
                        </a:rPr>
                        <a:t> ($10 million increase)</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$1,292</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$2,584</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$840</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r>
              <a:tr h="883920">
                <a:tc>
                  <a:txBody>
                    <a:bodyPr/>
                    <a:lstStyle/>
                    <a:p>
                      <a:pPr algn="l"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HB 64 </a:t>
                      </a:r>
                      <a:r>
                        <a:rPr lang="en-US" sz="1800" u="none" strike="noStrike" dirty="0" smtClean="0">
                          <a:solidFill>
                            <a:schemeClr val="accent4">
                              <a:lumMod val="50000"/>
                            </a:schemeClr>
                          </a:solidFill>
                          <a:effectLst/>
                          <a:latin typeface="Arial" panose="020B0604020202020204" pitchFamily="34" charset="0"/>
                          <a:cs typeface="Arial" panose="020B0604020202020204" pitchFamily="34" charset="0"/>
                        </a:rPr>
                        <a:t>Omnibus Am. Est.</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$1,146</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a:solidFill>
                            <a:schemeClr val="accent4">
                              <a:lumMod val="50000"/>
                            </a:schemeClr>
                          </a:solidFill>
                          <a:effectLst/>
                          <a:latin typeface="Arial" panose="020B0604020202020204" pitchFamily="34" charset="0"/>
                          <a:cs typeface="Arial" panose="020B0604020202020204" pitchFamily="34" charset="0"/>
                        </a:rPr>
                        <a:t>$2,872</a:t>
                      </a:r>
                      <a:endParaRPr lang="en-US" sz="1800" b="1" i="0" u="none" strike="noStrike">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dirty="0">
                          <a:solidFill>
                            <a:schemeClr val="accent4">
                              <a:lumMod val="50000"/>
                            </a:schemeClr>
                          </a:solidFill>
                          <a:effectLst/>
                          <a:latin typeface="Arial" panose="020B0604020202020204" pitchFamily="34" charset="0"/>
                          <a:cs typeface="Arial" panose="020B0604020202020204" pitchFamily="34" charset="0"/>
                        </a:rPr>
                        <a:t>$840</a:t>
                      </a:r>
                      <a:endParaRPr lang="en-US" sz="1800" b="1" i="0" u="none" strike="noStrike" dirty="0">
                        <a:solidFill>
                          <a:schemeClr val="accent4">
                            <a:lumMod val="50000"/>
                          </a:schemeClr>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26</a:t>
            </a:fld>
            <a:endParaRPr lang="en-US" dirty="0"/>
          </a:p>
        </p:txBody>
      </p:sp>
    </p:spTree>
    <p:extLst>
      <p:ext uri="{BB962C8B-B14F-4D97-AF65-F5344CB8AC3E}">
        <p14:creationId xmlns:p14="http://schemas.microsoft.com/office/powerpoint/2010/main" val="144475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Student Financial Aid </a:t>
            </a:r>
            <a:r>
              <a:rPr lang="en-US" sz="2000" dirty="0" smtClean="0">
                <a:solidFill>
                  <a:schemeClr val="accent1">
                    <a:lumMod val="50000"/>
                  </a:schemeClr>
                </a:solidFill>
                <a:latin typeface="Arial" panose="020B0604020202020204" pitchFamily="34" charset="0"/>
                <a:cs typeface="Arial" panose="020B0604020202020204" pitchFamily="34" charset="0"/>
              </a:rPr>
              <a:t>– Chancellor’s Report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Exhibit 7</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914400"/>
            <a:ext cx="6705600" cy="5943600"/>
          </a:xfrm>
        </p:spPr>
      </p:pic>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27</a:t>
            </a:fld>
            <a:endParaRPr lang="en-US" dirty="0"/>
          </a:p>
        </p:txBody>
      </p:sp>
      <p:sp>
        <p:nvSpPr>
          <p:cNvPr id="6" name="Right Arrow 5"/>
          <p:cNvSpPr/>
          <p:nvPr/>
        </p:nvSpPr>
        <p:spPr>
          <a:xfrm>
            <a:off x="1479143" y="3948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28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4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p>
        </p:txBody>
      </p:sp>
      <p:sp>
        <p:nvSpPr>
          <p:cNvPr id="3" name="Content Placeholder 2"/>
          <p:cNvSpPr>
            <a:spLocks noGrp="1"/>
          </p:cNvSpPr>
          <p:nvPr>
            <p:ph idx="1"/>
          </p:nvPr>
        </p:nvSpPr>
        <p:spPr>
          <a:xfrm>
            <a:off x="457200" y="1143000"/>
            <a:ext cx="8229600" cy="4983163"/>
          </a:xfrm>
        </p:spPr>
        <p:txBody>
          <a:bodyPr/>
          <a:lstStyle/>
          <a:p>
            <a:r>
              <a:rPr lang="en-US" sz="1800" b="1" u="sng" dirty="0">
                <a:solidFill>
                  <a:schemeClr val="accent4">
                    <a:lumMod val="50000"/>
                  </a:schemeClr>
                </a:solidFill>
                <a:latin typeface="Arial" panose="020B0604020202020204" pitchFamily="34" charset="0"/>
                <a:cs typeface="Arial" panose="020B0604020202020204" pitchFamily="34" charset="0"/>
              </a:rPr>
              <a:t>Competency-based Credits and Career Advising </a:t>
            </a:r>
            <a:r>
              <a:rPr lang="en-US" sz="1800" dirty="0">
                <a:solidFill>
                  <a:schemeClr val="accent4">
                    <a:lumMod val="50000"/>
                  </a:schemeClr>
                </a:solidFill>
                <a:latin typeface="Arial" panose="020B0604020202020204" pitchFamily="34" charset="0"/>
                <a:cs typeface="Arial" panose="020B0604020202020204" pitchFamily="34" charset="0"/>
              </a:rPr>
              <a:t>– The budget appropriates $4 million in each fiscal year to help universities develop online and competency-based bachelor’s and master’s degrees for adults.  Under the </a:t>
            </a:r>
            <a:r>
              <a:rPr lang="en-US" sz="1800" dirty="0" smtClean="0">
                <a:solidFill>
                  <a:schemeClr val="accent4">
                    <a:lumMod val="50000"/>
                  </a:schemeClr>
                </a:solidFill>
                <a:latin typeface="Arial" panose="020B0604020202020204" pitchFamily="34" charset="0"/>
                <a:cs typeface="Arial" panose="020B0604020202020204" pitchFamily="34" charset="0"/>
              </a:rPr>
              <a:t>initial proposal</a:t>
            </a:r>
            <a:r>
              <a:rPr lang="en-US" sz="1800" dirty="0">
                <a:solidFill>
                  <a:schemeClr val="accent4">
                    <a:lumMod val="50000"/>
                  </a:schemeClr>
                </a:solidFill>
                <a:latin typeface="Arial" panose="020B0604020202020204" pitchFamily="34" charset="0"/>
                <a:cs typeface="Arial" panose="020B0604020202020204" pitchFamily="34" charset="0"/>
              </a:rPr>
              <a:t>, Ohio’s public universities are provided the opportunity to develop the program.  If they are unable to develop a workable plan that satisfies the intent of the Administration, then the state will require the implementation of a program established by the Western Governors </a:t>
            </a:r>
            <a:r>
              <a:rPr lang="en-US" sz="1800" dirty="0" smtClean="0">
                <a:solidFill>
                  <a:schemeClr val="accent4">
                    <a:lumMod val="50000"/>
                  </a:schemeClr>
                </a:solidFill>
                <a:latin typeface="Arial" panose="020B0604020202020204" pitchFamily="34" charset="0"/>
                <a:cs typeface="Arial" panose="020B0604020202020204" pitchFamily="34" charset="0"/>
              </a:rPr>
              <a:t>University, an out of state provider.  </a:t>
            </a:r>
            <a:r>
              <a:rPr lang="en-US" sz="1800" dirty="0">
                <a:solidFill>
                  <a:schemeClr val="accent4">
                    <a:lumMod val="50000"/>
                  </a:schemeClr>
                </a:solidFill>
                <a:latin typeface="Arial" panose="020B0604020202020204" pitchFamily="34" charset="0"/>
                <a:cs typeface="Arial" panose="020B0604020202020204" pitchFamily="34" charset="0"/>
              </a:rPr>
              <a:t>The timeline given in the bill is 6 months. </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1800" dirty="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The House replaced the Executive provision with a provision that requires institutions that choose to offer competency-based education programs to submit plans to the BOR by July, 1, 2016 and be granted “reasonable” time to implement them.</a:t>
            </a:r>
          </a:p>
          <a:p>
            <a:endParaRPr lang="en-US" sz="1800" dirty="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rPr>
              <a:t>The </a:t>
            </a:r>
            <a:r>
              <a:rPr lang="en-US" sz="1800" dirty="0">
                <a:solidFill>
                  <a:srgbClr val="C00000"/>
                </a:solidFill>
                <a:latin typeface="Arial" panose="020B0604020202020204" pitchFamily="34" charset="0"/>
              </a:rPr>
              <a:t>IUC </a:t>
            </a:r>
            <a:r>
              <a:rPr lang="en-US" sz="1800" dirty="0" smtClean="0">
                <a:solidFill>
                  <a:srgbClr val="C00000"/>
                </a:solidFill>
                <a:latin typeface="Arial" panose="020B0604020202020204" pitchFamily="34" charset="0"/>
              </a:rPr>
              <a:t>is requesting that the Senate maintain the language as passed by the House.</a:t>
            </a:r>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29</a:t>
            </a:fld>
            <a:endParaRPr lang="en-US" dirty="0"/>
          </a:p>
        </p:txBody>
      </p:sp>
    </p:spTree>
    <p:extLst>
      <p:ext uri="{BB962C8B-B14F-4D97-AF65-F5344CB8AC3E}">
        <p14:creationId xmlns:p14="http://schemas.microsoft.com/office/powerpoint/2010/main" val="373141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rtlCol="0">
            <a:noAutofit/>
          </a:bodyPr>
          <a:lstStyle/>
          <a:p>
            <a:pPr eaLnBrk="1" fontAlgn="auto" hangingPunct="1">
              <a:spcAft>
                <a:spcPts val="0"/>
              </a:spcAft>
              <a:defRPr/>
            </a:pPr>
            <a:r>
              <a:rPr sz="2000" dirty="0" smtClean="0">
                <a:latin typeface="Arial" panose="020B0604020202020204" pitchFamily="34" charset="0"/>
                <a:cs typeface="Arial" pitchFamily="34" charset="0"/>
              </a:rPr>
              <a:t/>
            </a:r>
            <a:br>
              <a:rPr sz="2000" dirty="0" smtClean="0">
                <a:latin typeface="Arial" panose="020B0604020202020204" pitchFamily="34" charset="0"/>
                <a:cs typeface="Arial" pitchFamily="34" charset="0"/>
              </a:rPr>
            </a:br>
            <a:r>
              <a:rPr sz="2000" dirty="0" smtClean="0">
                <a:latin typeface="Arial" panose="020B0604020202020204" pitchFamily="34" charset="0"/>
                <a:cs typeface="Arial" pitchFamily="34" charset="0"/>
              </a:rPr>
              <a:t/>
            </a:r>
            <a:br>
              <a:rPr sz="2000" dirty="0" smtClean="0">
                <a:latin typeface="Arial" panose="020B0604020202020204" pitchFamily="34" charset="0"/>
                <a:cs typeface="Arial" pitchFamily="34" charset="0"/>
              </a:rPr>
            </a:br>
            <a:r>
              <a:rPr sz="2000" dirty="0" smtClean="0">
                <a:solidFill>
                  <a:schemeClr val="accent1">
                    <a:lumMod val="50000"/>
                  </a:schemeClr>
                </a:solidFill>
                <a:latin typeface="Arial" panose="020B0604020202020204" pitchFamily="34" charset="0"/>
                <a:cs typeface="Arial" panose="020B0604020202020204" pitchFamily="34" charset="0"/>
              </a:rPr>
              <a:t>Higher Education Continues to be a Sound and Essential Investment</a:t>
            </a:r>
            <a:endParaRPr sz="2000" b="0" dirty="0" smtClean="0">
              <a:solidFill>
                <a:schemeClr val="accent1">
                  <a:lumMod val="50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7BEBD04D-2208-4DAA-AE6D-9BE6269CB122}" type="slidenum">
              <a:rPr lang="en-US"/>
              <a:pPr>
                <a:defRPr/>
              </a:pPr>
              <a:t>3</a:t>
            </a:fld>
            <a:endParaRPr lang="en-US" dirty="0"/>
          </a:p>
        </p:txBody>
      </p:sp>
      <p:sp>
        <p:nvSpPr>
          <p:cNvPr id="2" name="Content Placeholder 1"/>
          <p:cNvSpPr>
            <a:spLocks noGrp="1"/>
          </p:cNvSpPr>
          <p:nvPr>
            <p:ph idx="1"/>
          </p:nvPr>
        </p:nvSpPr>
        <p:spPr>
          <a:xfrm>
            <a:off x="457200" y="1371600"/>
            <a:ext cx="8229600" cy="4754563"/>
          </a:xfrm>
        </p:spPr>
        <p:txBody>
          <a:bodyPr/>
          <a:lstStyle/>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Ohio’s </a:t>
            </a:r>
            <a:r>
              <a:rPr lang="en-US" sz="1800" dirty="0">
                <a:solidFill>
                  <a:schemeClr val="accent4">
                    <a:lumMod val="50000"/>
                  </a:schemeClr>
                </a:solidFill>
                <a:latin typeface="Arial" panose="020B0604020202020204" pitchFamily="34" charset="0"/>
                <a:cs typeface="Arial" panose="020B0604020202020204" pitchFamily="34" charset="0"/>
              </a:rPr>
              <a:t>ability to attract and retain jobs hinges on the educational attainment levels of our </a:t>
            </a:r>
            <a:r>
              <a:rPr lang="en-US" sz="1800" dirty="0" smtClean="0">
                <a:solidFill>
                  <a:schemeClr val="accent4">
                    <a:lumMod val="50000"/>
                  </a:schemeClr>
                </a:solidFill>
                <a:latin typeface="Arial" panose="020B0604020202020204" pitchFamily="34" charset="0"/>
                <a:cs typeface="Arial" panose="020B0604020202020204" pitchFamily="34" charset="0"/>
              </a:rPr>
              <a:t>citizens.</a:t>
            </a:r>
          </a:p>
          <a:p>
            <a:pPr marL="0"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The average annual return for a bachelor’s degree is 15%. (Federal Reserve Bank of New York)</a:t>
            </a:r>
          </a:p>
          <a:p>
            <a:pPr lvl="1">
              <a:spcBef>
                <a:spcPts val="0"/>
              </a:spcBef>
              <a:buFont typeface="Wingdings" panose="05000000000000000000" pitchFamily="2" charset="2"/>
              <a:buChar char="Ø"/>
            </a:pPr>
            <a:endParaRPr lang="en-US" sz="1800" dirty="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The college wage premium has remained near its all time high.  A typical graduate of a four-year college or university will earn, on average, $830,000 more in his or her lifetime than someone with a high school diploma. (Federal Reserve Bank of San Francisco)</a:t>
            </a:r>
          </a:p>
          <a:p>
            <a:pPr>
              <a:spcBef>
                <a:spcPts val="0"/>
              </a:spcBef>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jobs are there.  The following chart demonstrates why successfully earning a bachelor’s degree or higher is a solid investment.  There is an obvious need for graduates with at least a bachelor’s degree.</a:t>
            </a:r>
          </a:p>
          <a:p>
            <a:pPr lvl="1">
              <a:spcBef>
                <a:spcPts val="0"/>
              </a:spcBef>
            </a:pPr>
            <a:endParaRPr lang="en-US"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a:t>
            </a:r>
            <a:r>
              <a:rPr lang="en-US" sz="2000" dirty="0">
                <a:solidFill>
                  <a:schemeClr val="accent2">
                    <a:lumMod val="50000"/>
                  </a:schemeClr>
                </a:solidFill>
                <a:latin typeface="Arial" panose="020B0604020202020204" pitchFamily="34" charset="0"/>
                <a:cs typeface="Arial" panose="020B0604020202020204" pitchFamily="34" charset="0"/>
              </a:rPr>
              <a:t>Provisions</a:t>
            </a:r>
            <a:r>
              <a:rPr lang="en-US" sz="2000" dirty="0">
                <a:solidFill>
                  <a:schemeClr val="accent1">
                    <a:lumMod val="50000"/>
                  </a:schemeClr>
                </a:solidFill>
                <a:latin typeface="Arial" panose="020B0604020202020204" pitchFamily="34" charset="0"/>
                <a:cs typeface="Arial" panose="020B0604020202020204" pitchFamily="34" charset="0"/>
              </a:rPr>
              <a:t> and IUC’s Position</a:t>
            </a:r>
            <a:endParaRPr lang="en-US" sz="2000" dirty="0"/>
          </a:p>
        </p:txBody>
      </p:sp>
      <p:sp>
        <p:nvSpPr>
          <p:cNvPr id="3" name="Content Placeholder 2"/>
          <p:cNvSpPr>
            <a:spLocks noGrp="1"/>
          </p:cNvSpPr>
          <p:nvPr>
            <p:ph idx="1"/>
          </p:nvPr>
        </p:nvSpPr>
        <p:spPr>
          <a:xfrm>
            <a:off x="457200" y="1371600"/>
            <a:ext cx="8229600" cy="4754563"/>
          </a:xfrm>
        </p:spPr>
        <p:txBody>
          <a:bodyPr/>
          <a:lstStyle/>
          <a:p>
            <a:r>
              <a:rPr lang="en-US" sz="1800" b="1" u="sng" dirty="0" smtClean="0">
                <a:solidFill>
                  <a:schemeClr val="accent4">
                    <a:lumMod val="50000"/>
                  </a:schemeClr>
                </a:solidFill>
                <a:latin typeface="Arial" panose="020B0604020202020204" pitchFamily="34" charset="0"/>
                <a:cs typeface="Arial" panose="020B0604020202020204" pitchFamily="34" charset="0"/>
              </a:rPr>
              <a:t>Student Debt Reduction Program</a:t>
            </a:r>
            <a:r>
              <a:rPr lang="en-US" sz="1800" dirty="0" smtClean="0">
                <a:solidFill>
                  <a:schemeClr val="accent4">
                    <a:lumMod val="50000"/>
                  </a:schemeClr>
                </a:solidFill>
                <a:latin typeface="Arial" panose="020B0604020202020204" pitchFamily="34" charset="0"/>
                <a:cs typeface="Arial" panose="020B0604020202020204" pitchFamily="34" charset="0"/>
              </a:rPr>
              <a:t> – The budget as passed by the House appropriates $7.5 million in each fiscal year for the purpose of reducing debt and financial burdens on students attending Ohio’s public institutions of higher education.  The IUC supports affordability, but believes that these funds could be better used in other ways.  </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cs typeface="Arial" panose="020B0604020202020204" pitchFamily="34" charset="0"/>
              </a:rPr>
              <a:t>The IUC requests that these funds be re-tasked to fund the state share of instruction.  The IUC also would support the funds being utilized to support the Higher Education Innovation Grant Program or OCOG. </a:t>
            </a: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30</a:t>
            </a:fld>
            <a:endParaRPr lang="en-US" dirty="0"/>
          </a:p>
        </p:txBody>
      </p:sp>
    </p:spTree>
    <p:extLst>
      <p:ext uri="{BB962C8B-B14F-4D97-AF65-F5344CB8AC3E}">
        <p14:creationId xmlns:p14="http://schemas.microsoft.com/office/powerpoint/2010/main" val="397353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a:t>
            </a:r>
            <a:r>
              <a:rPr lang="en-US" sz="2000" dirty="0">
                <a:solidFill>
                  <a:schemeClr val="accent2">
                    <a:lumMod val="50000"/>
                  </a:schemeClr>
                </a:solidFill>
                <a:latin typeface="Arial" panose="020B0604020202020204" pitchFamily="34" charset="0"/>
                <a:cs typeface="Arial" panose="020B0604020202020204" pitchFamily="34" charset="0"/>
              </a:rPr>
              <a:t>Provisions</a:t>
            </a:r>
            <a:r>
              <a:rPr lang="en-US" sz="2000" dirty="0">
                <a:solidFill>
                  <a:schemeClr val="accent1">
                    <a:lumMod val="50000"/>
                  </a:schemeClr>
                </a:solidFill>
                <a:latin typeface="Arial" panose="020B0604020202020204" pitchFamily="34" charset="0"/>
                <a:cs typeface="Arial" panose="020B0604020202020204" pitchFamily="34" charset="0"/>
              </a:rPr>
              <a:t> and IUC’s Position</a:t>
            </a:r>
            <a:endParaRPr lang="en-US" sz="2000" dirty="0"/>
          </a:p>
        </p:txBody>
      </p:sp>
      <p:sp>
        <p:nvSpPr>
          <p:cNvPr id="3" name="Content Placeholder 2"/>
          <p:cNvSpPr>
            <a:spLocks noGrp="1"/>
          </p:cNvSpPr>
          <p:nvPr>
            <p:ph idx="1"/>
          </p:nvPr>
        </p:nvSpPr>
        <p:spPr>
          <a:xfrm>
            <a:off x="457200" y="1219200"/>
            <a:ext cx="8229600" cy="4906963"/>
          </a:xfrm>
        </p:spPr>
        <p:txBody>
          <a:bodyPr/>
          <a:lstStyle/>
          <a:p>
            <a:r>
              <a:rPr lang="en-US" sz="1800" b="1" u="sng" dirty="0">
                <a:solidFill>
                  <a:schemeClr val="accent4">
                    <a:lumMod val="50000"/>
                  </a:schemeClr>
                </a:solidFill>
                <a:latin typeface="Arial" panose="020B0604020202020204" pitchFamily="34" charset="0"/>
                <a:cs typeface="Arial" panose="020B0604020202020204" pitchFamily="34" charset="0"/>
              </a:rPr>
              <a:t>Teacher Preparation</a:t>
            </a:r>
            <a:r>
              <a:rPr lang="en-US" sz="1800" dirty="0">
                <a:solidFill>
                  <a:schemeClr val="accent4">
                    <a:lumMod val="50000"/>
                  </a:schemeClr>
                </a:solidFill>
                <a:latin typeface="Arial" panose="020B0604020202020204" pitchFamily="34" charset="0"/>
                <a:cs typeface="Arial" panose="020B0604020202020204" pitchFamily="34" charset="0"/>
              </a:rPr>
              <a:t> – There </a:t>
            </a:r>
            <a:r>
              <a:rPr lang="en-US" sz="1800" dirty="0" smtClean="0">
                <a:solidFill>
                  <a:schemeClr val="accent4">
                    <a:lumMod val="50000"/>
                  </a:schemeClr>
                </a:solidFill>
                <a:latin typeface="Arial" panose="020B0604020202020204" pitchFamily="34" charset="0"/>
                <a:cs typeface="Arial" panose="020B0604020202020204" pitchFamily="34" charset="0"/>
              </a:rPr>
              <a:t>was </a:t>
            </a:r>
            <a:r>
              <a:rPr lang="en-US" sz="1800" dirty="0">
                <a:solidFill>
                  <a:schemeClr val="accent4">
                    <a:lumMod val="50000"/>
                  </a:schemeClr>
                </a:solidFill>
                <a:latin typeface="Arial" panose="020B0604020202020204" pitchFamily="34" charset="0"/>
                <a:cs typeface="Arial" panose="020B0604020202020204" pitchFamily="34" charset="0"/>
              </a:rPr>
              <a:t>language in the budget </a:t>
            </a:r>
            <a:r>
              <a:rPr lang="en-US" sz="1800" dirty="0" smtClean="0">
                <a:solidFill>
                  <a:schemeClr val="accent4">
                    <a:lumMod val="50000"/>
                  </a:schemeClr>
                </a:solidFill>
                <a:latin typeface="Arial" panose="020B0604020202020204" pitchFamily="34" charset="0"/>
                <a:cs typeface="Arial" panose="020B0604020202020204" pitchFamily="34" charset="0"/>
              </a:rPr>
              <a:t>permitting </a:t>
            </a:r>
            <a:r>
              <a:rPr lang="en-US" sz="1800" dirty="0">
                <a:solidFill>
                  <a:schemeClr val="accent4">
                    <a:lumMod val="50000"/>
                  </a:schemeClr>
                </a:solidFill>
                <a:latin typeface="Arial" panose="020B0604020202020204" pitchFamily="34" charset="0"/>
                <a:cs typeface="Arial" panose="020B0604020202020204" pitchFamily="34" charset="0"/>
              </a:rPr>
              <a:t>the Chancellor to establish statewide minimum standards for entry into all educator preparation programs approved under ORC section </a:t>
            </a:r>
            <a:r>
              <a:rPr lang="en-US" sz="1800" dirty="0" smtClean="0">
                <a:solidFill>
                  <a:schemeClr val="accent4">
                    <a:lumMod val="50000"/>
                  </a:schemeClr>
                </a:solidFill>
                <a:latin typeface="Arial" panose="020B0604020202020204" pitchFamily="34" charset="0"/>
                <a:cs typeface="Arial" panose="020B0604020202020204" pitchFamily="34" charset="0"/>
              </a:rPr>
              <a:t>3333.048.  It was removed by the House.</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chemeClr val="accent4">
                    <a:lumMod val="50000"/>
                  </a:schemeClr>
                </a:solidFill>
                <a:latin typeface="Arial" panose="020B0604020202020204" pitchFamily="34" charset="0"/>
                <a:cs typeface="Arial" panose="020B0604020202020204" pitchFamily="34" charset="0"/>
              </a:rPr>
              <a:t>The </a:t>
            </a:r>
            <a:r>
              <a:rPr lang="en-US" sz="1800" dirty="0">
                <a:solidFill>
                  <a:schemeClr val="accent4">
                    <a:lumMod val="50000"/>
                  </a:schemeClr>
                </a:solidFill>
                <a:latin typeface="Arial" panose="020B0604020202020204" pitchFamily="34" charset="0"/>
                <a:cs typeface="Arial" panose="020B0604020202020204" pitchFamily="34" charset="0"/>
              </a:rPr>
              <a:t>IUC believes that the focus should be on outcomes rather than inputs and that any perceived problem in the quality of the “output” will manifest during the licensure process.  Setting input standards may preclude an individual from </a:t>
            </a:r>
            <a:r>
              <a:rPr lang="en-US" sz="1800" dirty="0" smtClean="0">
                <a:solidFill>
                  <a:schemeClr val="accent4">
                    <a:lumMod val="50000"/>
                  </a:schemeClr>
                </a:solidFill>
                <a:latin typeface="Arial" panose="020B0604020202020204" pitchFamily="34" charset="0"/>
                <a:cs typeface="Arial" panose="020B0604020202020204" pitchFamily="34" charset="0"/>
              </a:rPr>
              <a:t>attempting to pursue their dream, rising to meet a challenge, and progressing through to completion in an area that </a:t>
            </a:r>
            <a:r>
              <a:rPr lang="en-US" sz="1800" dirty="0">
                <a:solidFill>
                  <a:schemeClr val="accent4">
                    <a:lumMod val="50000"/>
                  </a:schemeClr>
                </a:solidFill>
                <a:latin typeface="Arial" panose="020B0604020202020204" pitchFamily="34" charset="0"/>
                <a:cs typeface="Arial" panose="020B0604020202020204" pitchFamily="34" charset="0"/>
              </a:rPr>
              <a:t>could lead to a </a:t>
            </a:r>
            <a:r>
              <a:rPr lang="en-US" sz="1800" dirty="0" smtClean="0">
                <a:solidFill>
                  <a:schemeClr val="accent4">
                    <a:lumMod val="50000"/>
                  </a:schemeClr>
                </a:solidFill>
                <a:latin typeface="Arial" panose="020B0604020202020204" pitchFamily="34" charset="0"/>
                <a:cs typeface="Arial" panose="020B0604020202020204" pitchFamily="34" charset="0"/>
              </a:rPr>
              <a:t>credential if, because of the standards, the individual never gains entry into the program.  </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cs typeface="Arial" panose="020B0604020202020204" pitchFamily="34" charset="0"/>
              </a:rPr>
              <a:t>The </a:t>
            </a:r>
            <a:r>
              <a:rPr lang="en-US" sz="1800" dirty="0">
                <a:solidFill>
                  <a:srgbClr val="C00000"/>
                </a:solidFill>
                <a:latin typeface="Arial" panose="020B0604020202020204" pitchFamily="34" charset="0"/>
                <a:cs typeface="Arial" panose="020B0604020202020204" pitchFamily="34" charset="0"/>
              </a:rPr>
              <a:t>IUC opposes the state making this determination and requests that </a:t>
            </a:r>
            <a:r>
              <a:rPr lang="en-US" sz="1800" dirty="0" smtClean="0">
                <a:solidFill>
                  <a:srgbClr val="C00000"/>
                </a:solidFill>
                <a:latin typeface="Arial" panose="020B0604020202020204" pitchFamily="34" charset="0"/>
                <a:cs typeface="Arial" panose="020B0604020202020204" pitchFamily="34" charset="0"/>
              </a:rPr>
              <a:t>the provision not be included in the bill.</a:t>
            </a:r>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31</a:t>
            </a:fld>
            <a:endParaRPr lang="en-US" dirty="0"/>
          </a:p>
        </p:txBody>
      </p:sp>
    </p:spTree>
    <p:extLst>
      <p:ext uri="{BB962C8B-B14F-4D97-AF65-F5344CB8AC3E}">
        <p14:creationId xmlns:p14="http://schemas.microsoft.com/office/powerpoint/2010/main" val="172908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p>
        </p:txBody>
      </p:sp>
      <p:sp>
        <p:nvSpPr>
          <p:cNvPr id="3" name="Content Placeholder 2"/>
          <p:cNvSpPr>
            <a:spLocks noGrp="1"/>
          </p:cNvSpPr>
          <p:nvPr>
            <p:ph idx="1"/>
          </p:nvPr>
        </p:nvSpPr>
        <p:spPr/>
        <p:txBody>
          <a:bodyPr/>
          <a:lstStyle/>
          <a:p>
            <a:r>
              <a:rPr lang="en-US" sz="1800" b="1" u="sng" dirty="0">
                <a:solidFill>
                  <a:schemeClr val="accent4">
                    <a:lumMod val="50000"/>
                  </a:schemeClr>
                </a:solidFill>
                <a:latin typeface="Arial" panose="020B0604020202020204" pitchFamily="34" charset="0"/>
                <a:cs typeface="Arial" panose="020B0604020202020204" pitchFamily="34" charset="0"/>
              </a:rPr>
              <a:t>Campus Safety</a:t>
            </a:r>
            <a:r>
              <a:rPr lang="en-US" sz="1800" dirty="0">
                <a:solidFill>
                  <a:schemeClr val="accent4">
                    <a:lumMod val="50000"/>
                  </a:schemeClr>
                </a:solidFill>
                <a:latin typeface="Arial" panose="020B0604020202020204" pitchFamily="34" charset="0"/>
                <a:cs typeface="Arial" panose="020B0604020202020204" pitchFamily="34" charset="0"/>
              </a:rPr>
              <a:t> – The Budget appropriates $2 million in new funding in FY16 to fund the development of model best practices for preventing and responding to sexual assault and protecting students and staff who are victims of sexual assault on campus.  The chancellor is required to convene state institutions of higher education in the training and implementation of best practices regarding campus sexual assault.  </a:t>
            </a: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cs typeface="Arial" panose="020B0604020202020204" pitchFamily="34" charset="0"/>
              </a:rPr>
              <a:t>The </a:t>
            </a:r>
            <a:r>
              <a:rPr lang="en-US" sz="1800" dirty="0">
                <a:solidFill>
                  <a:srgbClr val="C00000"/>
                </a:solidFill>
                <a:latin typeface="Arial" panose="020B0604020202020204" pitchFamily="34" charset="0"/>
                <a:cs typeface="Arial" panose="020B0604020202020204" pitchFamily="34" charset="0"/>
              </a:rPr>
              <a:t>IUC supports the Board of Regent’s lead role </a:t>
            </a:r>
            <a:r>
              <a:rPr lang="en-US" sz="1800" dirty="0" smtClean="0">
                <a:solidFill>
                  <a:srgbClr val="C00000"/>
                </a:solidFill>
                <a:latin typeface="Arial" panose="020B0604020202020204" pitchFamily="34" charset="0"/>
                <a:cs typeface="Arial" panose="020B0604020202020204" pitchFamily="34" charset="0"/>
              </a:rPr>
              <a:t>in cooperation with the Attorney General in </a:t>
            </a:r>
            <a:r>
              <a:rPr lang="en-US" sz="1800" dirty="0">
                <a:solidFill>
                  <a:srgbClr val="C00000"/>
                </a:solidFill>
                <a:latin typeface="Arial" panose="020B0604020202020204" pitchFamily="34" charset="0"/>
                <a:cs typeface="Arial" panose="020B0604020202020204" pitchFamily="34" charset="0"/>
              </a:rPr>
              <a:t>this initiative and safety on campus.</a:t>
            </a:r>
          </a:p>
          <a:p>
            <a:endParaRPr lang="en-US"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32</a:t>
            </a:fld>
            <a:endParaRPr lang="en-US" dirty="0"/>
          </a:p>
        </p:txBody>
      </p:sp>
    </p:spTree>
    <p:extLst>
      <p:ext uri="{BB962C8B-B14F-4D97-AF65-F5344CB8AC3E}">
        <p14:creationId xmlns:p14="http://schemas.microsoft.com/office/powerpoint/2010/main" val="377657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solidFill>
                <a:schemeClr val="accent1">
                  <a:lumMod val="50000"/>
                </a:schemeClr>
              </a:solidFill>
            </a:endParaRPr>
          </a:p>
        </p:txBody>
      </p:sp>
      <p:sp>
        <p:nvSpPr>
          <p:cNvPr id="3" name="Content Placeholder 2"/>
          <p:cNvSpPr>
            <a:spLocks noGrp="1"/>
          </p:cNvSpPr>
          <p:nvPr>
            <p:ph idx="1"/>
          </p:nvPr>
        </p:nvSpPr>
        <p:spPr>
          <a:xfrm>
            <a:off x="457200" y="1219200"/>
            <a:ext cx="8229600" cy="4906963"/>
          </a:xfrm>
        </p:spPr>
        <p:txBody>
          <a:bodyPr/>
          <a:lstStyle/>
          <a:p>
            <a:pPr>
              <a:spcBef>
                <a:spcPts val="0"/>
              </a:spcBef>
              <a:defRPr/>
            </a:pPr>
            <a:endParaRPr lang="en-US" sz="1800" b="1" u="sng" dirty="0" smtClean="0">
              <a:solidFill>
                <a:schemeClr val="accent4">
                  <a:lumMod val="50000"/>
                </a:schemeClr>
              </a:solidFill>
              <a:latin typeface="Arial" panose="020B0604020202020204" pitchFamily="34" charset="0"/>
            </a:endParaRPr>
          </a:p>
          <a:p>
            <a:pPr>
              <a:spcBef>
                <a:spcPts val="0"/>
              </a:spcBef>
              <a:defRPr/>
            </a:pPr>
            <a:r>
              <a:rPr lang="en-US" sz="1800" b="1" u="sng" dirty="0" smtClean="0">
                <a:solidFill>
                  <a:schemeClr val="accent4">
                    <a:lumMod val="50000"/>
                  </a:schemeClr>
                </a:solidFill>
                <a:latin typeface="Arial" panose="020B0604020202020204" pitchFamily="34" charset="0"/>
              </a:rPr>
              <a:t>Ohio </a:t>
            </a:r>
            <a:r>
              <a:rPr lang="en-US" sz="1800" b="1" u="sng" dirty="0">
                <a:solidFill>
                  <a:schemeClr val="accent4">
                    <a:lumMod val="50000"/>
                  </a:schemeClr>
                </a:solidFill>
                <a:latin typeface="Arial" panose="020B0604020202020204" pitchFamily="34" charset="0"/>
              </a:rPr>
              <a:t>Task Force on Affordability and Efficiency in Higher Education</a:t>
            </a:r>
            <a:r>
              <a:rPr lang="en-US" sz="1800" dirty="0">
                <a:solidFill>
                  <a:schemeClr val="accent4">
                    <a:lumMod val="50000"/>
                  </a:schemeClr>
                </a:solidFill>
                <a:latin typeface="Arial" panose="020B0604020202020204" pitchFamily="34" charset="0"/>
              </a:rPr>
              <a:t> – The bill includes language instructing universities on what to do with the recommendations issued by the Governor’s Task Force that was created by Executive Order 2015-01K.  </a:t>
            </a:r>
          </a:p>
          <a:p>
            <a:pPr marL="0" indent="0">
              <a:spcBef>
                <a:spcPts val="0"/>
              </a:spcBef>
              <a:buFont typeface="Wingdings" pitchFamily="2" charset="2"/>
              <a:buNone/>
              <a:defRPr/>
            </a:pPr>
            <a:endParaRPr lang="en-US" sz="1800" dirty="0">
              <a:solidFill>
                <a:schemeClr val="accent4">
                  <a:lumMod val="50000"/>
                </a:schemeClr>
              </a:solidFill>
              <a:latin typeface="Arial" panose="020B0604020202020204" pitchFamily="34" charset="0"/>
            </a:endParaRPr>
          </a:p>
          <a:p>
            <a:pPr>
              <a:spcBef>
                <a:spcPts val="0"/>
              </a:spcBef>
              <a:defRPr/>
            </a:pPr>
            <a:r>
              <a:rPr lang="en-US" sz="1800" dirty="0">
                <a:solidFill>
                  <a:schemeClr val="accent4">
                    <a:lumMod val="50000"/>
                  </a:schemeClr>
                </a:solidFill>
                <a:latin typeface="Arial" panose="020B0604020202020204" pitchFamily="34" charset="0"/>
              </a:rPr>
              <a:t>The budget language requires all boards of trustees for state institutions of higher education to complete, by July 1, 2016, an efficiency review based on the report and recommendations of the task force, and provide a report to the Director of Higher Education within 30 days of the completion of the efficiency review that includes how each institution will implement the recommendations and any other cost savings measures.  </a:t>
            </a:r>
            <a:endParaRPr lang="en-US" sz="1800" dirty="0" smtClean="0">
              <a:solidFill>
                <a:schemeClr val="accent4">
                  <a:lumMod val="50000"/>
                </a:schemeClr>
              </a:solidFill>
              <a:latin typeface="Arial" panose="020B0604020202020204" pitchFamily="34" charset="0"/>
            </a:endParaRPr>
          </a:p>
          <a:p>
            <a:pPr marL="0" indent="0">
              <a:spcBef>
                <a:spcPts val="0"/>
              </a:spcBef>
              <a:buNone/>
              <a:defRPr/>
            </a:pPr>
            <a:endParaRPr lang="en-US" sz="1800" dirty="0">
              <a:solidFill>
                <a:schemeClr val="accent4">
                  <a:lumMod val="50000"/>
                </a:schemeClr>
              </a:solidFill>
              <a:latin typeface="Arial" panose="020B0604020202020204" pitchFamily="34" charset="0"/>
            </a:endParaRPr>
          </a:p>
          <a:p>
            <a:pPr>
              <a:spcBef>
                <a:spcPts val="0"/>
              </a:spcBef>
            </a:pPr>
            <a:r>
              <a:rPr lang="en-US" sz="1800" dirty="0">
                <a:solidFill>
                  <a:schemeClr val="accent4">
                    <a:lumMod val="50000"/>
                  </a:schemeClr>
                </a:solidFill>
                <a:latin typeface="Arial" panose="020B0604020202020204" pitchFamily="34" charset="0"/>
              </a:rPr>
              <a:t>The House modified the language to require that the </a:t>
            </a:r>
            <a:r>
              <a:rPr lang="en-US" sz="1800" dirty="0" smtClean="0">
                <a:solidFill>
                  <a:schemeClr val="accent4">
                    <a:lumMod val="50000"/>
                  </a:schemeClr>
                </a:solidFill>
                <a:latin typeface="Arial" panose="020B0604020202020204" pitchFamily="34" charset="0"/>
              </a:rPr>
              <a:t>recommendations </a:t>
            </a:r>
            <a:r>
              <a:rPr lang="en-US" sz="1800" dirty="0">
                <a:solidFill>
                  <a:schemeClr val="accent4">
                    <a:lumMod val="50000"/>
                  </a:schemeClr>
                </a:solidFill>
                <a:latin typeface="Arial" panose="020B0604020202020204" pitchFamily="34" charset="0"/>
              </a:rPr>
              <a:t>be submitted to and approved by the General Assembly before implementation.  </a:t>
            </a:r>
          </a:p>
          <a:p>
            <a:endParaRPr lang="en-US" sz="1800"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33</a:t>
            </a:fld>
            <a:endParaRPr lang="en-US" dirty="0"/>
          </a:p>
        </p:txBody>
      </p:sp>
    </p:spTree>
    <p:extLst>
      <p:ext uri="{BB962C8B-B14F-4D97-AF65-F5344CB8AC3E}">
        <p14:creationId xmlns:p14="http://schemas.microsoft.com/office/powerpoint/2010/main" val="420446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p>
        </p:txBody>
      </p:sp>
      <p:sp>
        <p:nvSpPr>
          <p:cNvPr id="3" name="Content Placeholder 2"/>
          <p:cNvSpPr>
            <a:spLocks noGrp="1"/>
          </p:cNvSpPr>
          <p:nvPr>
            <p:ph idx="1"/>
          </p:nvPr>
        </p:nvSpPr>
        <p:spPr>
          <a:xfrm>
            <a:off x="457200" y="1295400"/>
            <a:ext cx="8229600" cy="4830763"/>
          </a:xfrm>
        </p:spPr>
        <p:txBody>
          <a:bodyPr/>
          <a:lstStyle/>
          <a:p>
            <a:pPr>
              <a:spcBef>
                <a:spcPts val="0"/>
              </a:spcBef>
            </a:pPr>
            <a:endParaRPr lang="en-US" sz="1800" b="1" u="sng"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b="1" u="sng" dirty="0" smtClean="0">
                <a:solidFill>
                  <a:schemeClr val="accent4">
                    <a:lumMod val="50000"/>
                  </a:schemeClr>
                </a:solidFill>
                <a:latin typeface="Arial" panose="020B0604020202020204" pitchFamily="34" charset="0"/>
                <a:cs typeface="Arial" panose="020B0604020202020204" pitchFamily="34" charset="0"/>
              </a:rPr>
              <a:t>College Credit Plus</a:t>
            </a:r>
            <a:r>
              <a:rPr lang="en-US" sz="1800" dirty="0" smtClean="0">
                <a:solidFill>
                  <a:schemeClr val="accent4">
                    <a:lumMod val="50000"/>
                  </a:schemeClr>
                </a:solidFill>
                <a:latin typeface="Arial" panose="020B0604020202020204" pitchFamily="34" charset="0"/>
                <a:cs typeface="Arial" panose="020B0604020202020204" pitchFamily="34" charset="0"/>
              </a:rPr>
              <a:t> - </a:t>
            </a:r>
            <a:r>
              <a:rPr lang="en-US" sz="1800" dirty="0">
                <a:solidFill>
                  <a:schemeClr val="accent4">
                    <a:lumMod val="50000"/>
                  </a:schemeClr>
                </a:solidFill>
                <a:latin typeface="Arial" panose="020B0604020202020204" pitchFamily="34" charset="0"/>
                <a:cs typeface="Arial" panose="020B0604020202020204" pitchFamily="34" charset="0"/>
              </a:rPr>
              <a:t>The </a:t>
            </a:r>
            <a:r>
              <a:rPr lang="en-US" sz="1800" dirty="0" smtClean="0">
                <a:solidFill>
                  <a:schemeClr val="accent4">
                    <a:lumMod val="50000"/>
                  </a:schemeClr>
                </a:solidFill>
                <a:latin typeface="Arial" panose="020B0604020202020204" pitchFamily="34" charset="0"/>
                <a:cs typeface="Arial" panose="020B0604020202020204" pitchFamily="34" charset="0"/>
              </a:rPr>
              <a:t>budget </a:t>
            </a:r>
            <a:r>
              <a:rPr lang="en-US" sz="1800" dirty="0">
                <a:solidFill>
                  <a:schemeClr val="accent4">
                    <a:lumMod val="50000"/>
                  </a:schemeClr>
                </a:solidFill>
                <a:latin typeface="Arial" panose="020B0604020202020204" pitchFamily="34" charset="0"/>
                <a:cs typeface="Arial" panose="020B0604020202020204" pitchFamily="34" charset="0"/>
              </a:rPr>
              <a:t>proposes that CCP be the sole mechanism by which </a:t>
            </a:r>
            <a:r>
              <a:rPr lang="en-US" sz="1800" dirty="0" smtClean="0">
                <a:solidFill>
                  <a:schemeClr val="accent4">
                    <a:lumMod val="50000"/>
                  </a:schemeClr>
                </a:solidFill>
                <a:latin typeface="Arial" panose="020B0604020202020204" pitchFamily="34" charset="0"/>
                <a:cs typeface="Arial" panose="020B0604020202020204" pitchFamily="34" charset="0"/>
              </a:rPr>
              <a:t>state funds </a:t>
            </a:r>
            <a:r>
              <a:rPr lang="en-US" sz="1800" dirty="0">
                <a:solidFill>
                  <a:schemeClr val="accent4">
                    <a:lumMod val="50000"/>
                  </a:schemeClr>
                </a:solidFill>
                <a:latin typeface="Arial" panose="020B0604020202020204" pitchFamily="34" charset="0"/>
                <a:cs typeface="Arial" panose="020B0604020202020204" pitchFamily="34" charset="0"/>
              </a:rPr>
              <a:t>are paid to colleges for students who earn college credit while enrolled in </a:t>
            </a:r>
            <a:r>
              <a:rPr lang="en-US" sz="1800" dirty="0" smtClean="0">
                <a:solidFill>
                  <a:schemeClr val="accent4">
                    <a:lumMod val="50000"/>
                  </a:schemeClr>
                </a:solidFill>
                <a:latin typeface="Arial" panose="020B0604020202020204" pitchFamily="34" charset="0"/>
                <a:cs typeface="Arial" panose="020B0604020202020204" pitchFamily="34" charset="0"/>
              </a:rPr>
              <a:t>high school. </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a:t>
            </a:r>
            <a:r>
              <a:rPr lang="en-US" sz="1800" dirty="0">
                <a:solidFill>
                  <a:schemeClr val="accent4">
                    <a:lumMod val="50000"/>
                  </a:schemeClr>
                </a:solidFill>
                <a:latin typeface="Arial" panose="020B0604020202020204" pitchFamily="34" charset="0"/>
                <a:cs typeface="Arial" panose="020B0604020202020204" pitchFamily="34" charset="0"/>
              </a:rPr>
              <a:t>budget also proposes that a biennial report </a:t>
            </a:r>
            <a:r>
              <a:rPr lang="en-US" sz="1800" dirty="0" smtClean="0">
                <a:solidFill>
                  <a:schemeClr val="accent4">
                    <a:lumMod val="50000"/>
                  </a:schemeClr>
                </a:solidFill>
                <a:latin typeface="Arial" panose="020B0604020202020204" pitchFamily="34" charset="0"/>
                <a:cs typeface="Arial" panose="020B0604020202020204" pitchFamily="34" charset="0"/>
              </a:rPr>
              <a:t>on "quality </a:t>
            </a:r>
            <a:r>
              <a:rPr lang="en-US" sz="1800" dirty="0">
                <a:solidFill>
                  <a:schemeClr val="accent4">
                    <a:lumMod val="50000"/>
                  </a:schemeClr>
                </a:solidFill>
                <a:latin typeface="Arial" panose="020B0604020202020204" pitchFamily="34" charset="0"/>
                <a:cs typeface="Arial" panose="020B0604020202020204" pitchFamily="34" charset="0"/>
              </a:rPr>
              <a:t>assurance measures" related to CCP be submitted by the </a:t>
            </a:r>
            <a:r>
              <a:rPr lang="en-US" sz="1800" dirty="0" smtClean="0">
                <a:solidFill>
                  <a:schemeClr val="accent4">
                    <a:lumMod val="50000"/>
                  </a:schemeClr>
                </a:solidFill>
                <a:latin typeface="Arial" panose="020B0604020202020204" pitchFamily="34" charset="0"/>
                <a:cs typeface="Arial" panose="020B0604020202020204" pitchFamily="34" charset="0"/>
              </a:rPr>
              <a:t>Chancellor and the </a:t>
            </a:r>
            <a:r>
              <a:rPr lang="en-US" sz="1800" dirty="0">
                <a:solidFill>
                  <a:schemeClr val="accent4">
                    <a:lumMod val="50000"/>
                  </a:schemeClr>
                </a:solidFill>
                <a:latin typeface="Arial" panose="020B0604020202020204" pitchFamily="34" charset="0"/>
                <a:cs typeface="Arial" panose="020B0604020202020204" pitchFamily="34" charset="0"/>
              </a:rPr>
              <a:t>Superintendent of Public Instruction</a:t>
            </a:r>
            <a:r>
              <a:rPr lang="en-US" sz="1800" dirty="0" smtClean="0">
                <a:solidFill>
                  <a:schemeClr val="accent4">
                    <a:lumMod val="50000"/>
                  </a:schemeClr>
                </a:solidFill>
                <a:latin typeface="Arial" panose="020B0604020202020204" pitchFamily="34" charset="0"/>
                <a:cs typeface="Arial" panose="020B0604020202020204" pitchFamily="34" charset="0"/>
              </a:rPr>
              <a:t>.  </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rgbClr val="C00000"/>
                </a:solidFill>
                <a:latin typeface="Arial" panose="020B0604020202020204" pitchFamily="34" charset="0"/>
                <a:cs typeface="Arial" panose="020B0604020202020204" pitchFamily="34" charset="0"/>
              </a:rPr>
              <a:t>The IUC strongly supports the CCP Program and these changes as a way to reduce a student’s time to degree, and thereby costs to students.</a:t>
            </a:r>
            <a:endParaRPr lang="en-US" sz="1800"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34</a:t>
            </a:fld>
            <a:endParaRPr lang="en-US" dirty="0"/>
          </a:p>
        </p:txBody>
      </p:sp>
    </p:spTree>
    <p:extLst>
      <p:ext uri="{BB962C8B-B14F-4D97-AF65-F5344CB8AC3E}">
        <p14:creationId xmlns:p14="http://schemas.microsoft.com/office/powerpoint/2010/main" val="3171978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House Bill 64 – Major Provisions and IUC’s Position</a:t>
            </a:r>
            <a:endParaRPr lang="en-US" sz="2000" dirty="0"/>
          </a:p>
        </p:txBody>
      </p:sp>
      <p:sp>
        <p:nvSpPr>
          <p:cNvPr id="3" name="Content Placeholder 2"/>
          <p:cNvSpPr>
            <a:spLocks noGrp="1"/>
          </p:cNvSpPr>
          <p:nvPr>
            <p:ph idx="1"/>
          </p:nvPr>
        </p:nvSpPr>
        <p:spPr>
          <a:xfrm>
            <a:off x="457200" y="1371600"/>
            <a:ext cx="8229600" cy="4754563"/>
          </a:xfrm>
        </p:spPr>
        <p:txBody>
          <a:bodyPr/>
          <a:lstStyle/>
          <a:p>
            <a:r>
              <a:rPr lang="en-US" sz="1800" b="1" u="sng" dirty="0" smtClean="0">
                <a:solidFill>
                  <a:schemeClr val="accent4">
                    <a:lumMod val="50000"/>
                  </a:schemeClr>
                </a:solidFill>
                <a:latin typeface="Arial" panose="020B0604020202020204" pitchFamily="34" charset="0"/>
                <a:cs typeface="Arial" panose="020B0604020202020204" pitchFamily="34" charset="0"/>
              </a:rPr>
              <a:t>Co-op &amp; Internship Program</a:t>
            </a:r>
            <a:r>
              <a:rPr lang="en-US" sz="1800" dirty="0" smtClean="0">
                <a:solidFill>
                  <a:schemeClr val="accent4">
                    <a:lumMod val="50000"/>
                  </a:schemeClr>
                </a:solidFill>
                <a:latin typeface="Arial" panose="020B0604020202020204" pitchFamily="34" charset="0"/>
                <a:cs typeface="Arial" panose="020B0604020202020204" pitchFamily="34" charset="0"/>
              </a:rPr>
              <a:t> – The House passed version of the budget appropriated $9,250,000 in each fiscal year for this program.  The goal of which was to encourage institutions of higher education to create academic programs that attract and retain students through workplace education.  These programs then collaborated with local businesses and encouraged students to stay in the state after graduation.  </a:t>
            </a:r>
          </a:p>
          <a:p>
            <a:pPr marL="0" indent="0">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r>
              <a:rPr lang="en-US" sz="1800" dirty="0" smtClean="0">
                <a:solidFill>
                  <a:srgbClr val="C00000"/>
                </a:solidFill>
                <a:latin typeface="Arial" panose="020B0604020202020204" pitchFamily="34" charset="0"/>
                <a:cs typeface="Arial" panose="020B0604020202020204" pitchFamily="34" charset="0"/>
              </a:rPr>
              <a:t>The </a:t>
            </a:r>
            <a:r>
              <a:rPr lang="en-US" sz="1800" dirty="0" smtClean="0">
                <a:solidFill>
                  <a:srgbClr val="C00000"/>
                </a:solidFill>
                <a:latin typeface="Arial" charset="0"/>
                <a:cs typeface="Arial" charset="0"/>
              </a:rPr>
              <a:t>IUC </a:t>
            </a:r>
            <a:r>
              <a:rPr lang="en-US" sz="1800" dirty="0">
                <a:solidFill>
                  <a:srgbClr val="C00000"/>
                </a:solidFill>
                <a:latin typeface="Arial" charset="0"/>
                <a:cs typeface="Arial" charset="0"/>
              </a:rPr>
              <a:t>supports the mission of the </a:t>
            </a:r>
            <a:r>
              <a:rPr lang="en-US" sz="1800" dirty="0" smtClean="0">
                <a:solidFill>
                  <a:srgbClr val="C00000"/>
                </a:solidFill>
                <a:latin typeface="Arial" charset="0"/>
                <a:cs typeface="Arial" charset="0"/>
              </a:rPr>
              <a:t>program because it fosters </a:t>
            </a:r>
            <a:r>
              <a:rPr lang="en-US" sz="1800" dirty="0">
                <a:solidFill>
                  <a:srgbClr val="C00000"/>
                </a:solidFill>
                <a:latin typeface="Arial" charset="0"/>
                <a:cs typeface="Arial" charset="0"/>
              </a:rPr>
              <a:t>the growth of Ohio's businesses by </a:t>
            </a:r>
            <a:r>
              <a:rPr lang="en-US" sz="1800" dirty="0" smtClean="0">
                <a:solidFill>
                  <a:srgbClr val="C00000"/>
                </a:solidFill>
                <a:latin typeface="Arial" charset="0"/>
                <a:cs typeface="Arial" charset="0"/>
              </a:rPr>
              <a:t>providing those </a:t>
            </a:r>
            <a:r>
              <a:rPr lang="en-US" sz="1800" dirty="0">
                <a:solidFill>
                  <a:srgbClr val="C00000"/>
                </a:solidFill>
                <a:latin typeface="Arial" charset="0"/>
                <a:cs typeface="Arial" charset="0"/>
              </a:rPr>
              <a:t>businesses with Ohio's most talented students </a:t>
            </a:r>
            <a:r>
              <a:rPr lang="en-US" sz="1800" dirty="0" smtClean="0">
                <a:solidFill>
                  <a:srgbClr val="C00000"/>
                </a:solidFill>
                <a:latin typeface="Arial" charset="0"/>
                <a:cs typeface="Arial" charset="0"/>
              </a:rPr>
              <a:t>while providing </a:t>
            </a:r>
            <a:r>
              <a:rPr lang="en-US" sz="1800" dirty="0">
                <a:solidFill>
                  <a:srgbClr val="C00000"/>
                </a:solidFill>
                <a:latin typeface="Arial" charset="0"/>
                <a:cs typeface="Arial" charset="0"/>
              </a:rPr>
              <a:t>Ohio graduates with job </a:t>
            </a:r>
            <a:r>
              <a:rPr lang="en-US" sz="1800" dirty="0" smtClean="0">
                <a:solidFill>
                  <a:srgbClr val="C00000"/>
                </a:solidFill>
                <a:latin typeface="Arial" charset="0"/>
                <a:cs typeface="Arial" charset="0"/>
              </a:rPr>
              <a:t>opportunities.  Statistics show that students with an internship are more likely to be employed in Ohio.  The IUC requests that the Senate support the Co-op &amp; Internship program and provide an appropriate amount of funding to accomplish its mission.</a:t>
            </a:r>
            <a:endParaRPr lang="en-US" sz="1800"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35</a:t>
            </a:fld>
            <a:endParaRPr lang="en-US" dirty="0"/>
          </a:p>
        </p:txBody>
      </p:sp>
    </p:spTree>
    <p:extLst>
      <p:ext uri="{BB962C8B-B14F-4D97-AF65-F5344CB8AC3E}">
        <p14:creationId xmlns:p14="http://schemas.microsoft.com/office/powerpoint/2010/main" val="4293595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z="2000" dirty="0" smtClean="0">
                <a:solidFill>
                  <a:schemeClr val="accent1">
                    <a:lumMod val="50000"/>
                  </a:schemeClr>
                </a:solidFill>
                <a:latin typeface="Arial" charset="0"/>
                <a:cs typeface="Arial" charset="0"/>
              </a:rPr>
              <a:t>The Bottom Line is About Reducing Costs for Students</a:t>
            </a:r>
            <a:endParaRPr sz="2000" dirty="0" smtClean="0">
              <a:solidFill>
                <a:schemeClr val="accent1">
                  <a:lumMod val="50000"/>
                </a:schemeClr>
              </a:solidFill>
              <a:latin typeface="Arial" charset="0"/>
              <a:cs typeface="Arial" charset="0"/>
            </a:endParaRPr>
          </a:p>
        </p:txBody>
      </p:sp>
      <p:sp>
        <p:nvSpPr>
          <p:cNvPr id="24579" name="Content Placeholder 3"/>
          <p:cNvSpPr>
            <a:spLocks noGrp="1"/>
          </p:cNvSpPr>
          <p:nvPr>
            <p:ph idx="1"/>
          </p:nvPr>
        </p:nvSpPr>
        <p:spPr>
          <a:xfrm>
            <a:off x="457200" y="1143000"/>
            <a:ext cx="8229600" cy="5181600"/>
          </a:xfrm>
        </p:spPr>
        <p:txBody>
          <a:bodyPr/>
          <a:lstStyle/>
          <a:p>
            <a:pPr marL="0" indent="0">
              <a:spcBef>
                <a:spcPts val="0"/>
              </a:spcBef>
              <a:buNone/>
            </a:pPr>
            <a:endParaRPr lang="en-US" sz="2000" dirty="0" smtClean="0">
              <a:solidFill>
                <a:schemeClr val="accent4">
                  <a:lumMod val="50000"/>
                </a:schemeClr>
              </a:solidFill>
              <a:latin typeface="Arial" charset="0"/>
              <a:cs typeface="Arial" charset="0"/>
            </a:endParaRPr>
          </a:p>
          <a:p>
            <a:pPr>
              <a:spcBef>
                <a:spcPts val="0"/>
              </a:spcBef>
            </a:pPr>
            <a:r>
              <a:rPr lang="en-US" sz="2000" dirty="0" smtClean="0">
                <a:solidFill>
                  <a:schemeClr val="accent4">
                    <a:lumMod val="50000"/>
                  </a:schemeClr>
                </a:solidFill>
                <a:latin typeface="Arial" charset="0"/>
                <a:cs typeface="Arial" charset="0"/>
              </a:rPr>
              <a:t>The IUC supports reducing costs for students and their families and believes the single most effective way to do so is by reducing time to degree.</a:t>
            </a:r>
          </a:p>
          <a:p>
            <a:pPr marL="0" indent="0">
              <a:spcBef>
                <a:spcPts val="0"/>
              </a:spcBef>
              <a:buNone/>
            </a:pPr>
            <a:r>
              <a:rPr lang="en-US" sz="2000" dirty="0" smtClean="0">
                <a:solidFill>
                  <a:schemeClr val="accent4">
                    <a:lumMod val="50000"/>
                  </a:schemeClr>
                </a:solidFill>
                <a:latin typeface="Arial" charset="0"/>
                <a:cs typeface="Arial" charset="0"/>
              </a:rPr>
              <a:t>  </a:t>
            </a:r>
          </a:p>
          <a:p>
            <a:pPr>
              <a:spcBef>
                <a:spcPts val="0"/>
              </a:spcBef>
            </a:pPr>
            <a:r>
              <a:rPr lang="en-US" sz="2000" dirty="0" smtClean="0">
                <a:solidFill>
                  <a:schemeClr val="accent4">
                    <a:lumMod val="50000"/>
                  </a:schemeClr>
                </a:solidFill>
                <a:latin typeface="Arial" charset="0"/>
                <a:cs typeface="Arial" charset="0"/>
              </a:rPr>
              <a:t>Reducing time to degree will not only save students money but will get them into the workforce sooner.</a:t>
            </a:r>
          </a:p>
          <a:p>
            <a:pPr marL="0" indent="0">
              <a:spcBef>
                <a:spcPts val="0"/>
              </a:spcBef>
              <a:buNone/>
            </a:pPr>
            <a:endParaRPr lang="en-US" sz="2000" dirty="0" smtClean="0">
              <a:solidFill>
                <a:schemeClr val="accent4">
                  <a:lumMod val="50000"/>
                </a:schemeClr>
              </a:solidFill>
              <a:latin typeface="Arial" charset="0"/>
              <a:cs typeface="Arial" charset="0"/>
            </a:endParaRPr>
          </a:p>
          <a:p>
            <a:pPr>
              <a:spcBef>
                <a:spcPts val="0"/>
              </a:spcBef>
            </a:pPr>
            <a:r>
              <a:rPr lang="en-US" sz="2000" dirty="0" smtClean="0">
                <a:solidFill>
                  <a:schemeClr val="accent4">
                    <a:lumMod val="50000"/>
                  </a:schemeClr>
                </a:solidFill>
                <a:latin typeface="Arial" charset="0"/>
                <a:cs typeface="Arial" charset="0"/>
              </a:rPr>
              <a:t>Most full-time students do not take the necessary amount of credits per semester to graduate on time or they wander and take more credits than they need.</a:t>
            </a:r>
          </a:p>
          <a:p>
            <a:pPr>
              <a:spcBef>
                <a:spcPts val="0"/>
              </a:spcBef>
              <a:buFont typeface="Arial" charset="0"/>
              <a:buNone/>
            </a:pPr>
            <a:endParaRPr lang="en-US" sz="2000" dirty="0" smtClean="0">
              <a:solidFill>
                <a:schemeClr val="accent4">
                  <a:lumMod val="50000"/>
                </a:schemeClr>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8C3CB98D-5B17-40C0-9E2F-D1A349B4A62B}"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37</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92479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895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Conclusion</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066800"/>
            <a:ext cx="8229600" cy="50593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Ohio needs more university graduates.</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Higher Education needs to be a greater funding priority for the state – especially in terms of State Share of Instruction.</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Consistent with the Senate President’s public comments, the </a:t>
            </a:r>
            <a:r>
              <a:rPr lang="en-US" sz="1800" dirty="0">
                <a:solidFill>
                  <a:schemeClr val="accent4">
                    <a:lumMod val="50000"/>
                  </a:schemeClr>
                </a:solidFill>
                <a:latin typeface="Arial" panose="020B0604020202020204" pitchFamily="34" charset="0"/>
                <a:cs typeface="Arial" panose="020B0604020202020204" pitchFamily="34" charset="0"/>
              </a:rPr>
              <a:t>IUC </a:t>
            </a:r>
            <a:r>
              <a:rPr lang="en-US" sz="1800" dirty="0" smtClean="0">
                <a:solidFill>
                  <a:schemeClr val="accent4">
                    <a:lumMod val="50000"/>
                  </a:schemeClr>
                </a:solidFill>
                <a:latin typeface="Arial" panose="020B0604020202020204" pitchFamily="34" charset="0"/>
                <a:cs typeface="Arial" panose="020B0604020202020204" pitchFamily="34" charset="0"/>
              </a:rPr>
              <a:t>requests </a:t>
            </a:r>
            <a:r>
              <a:rPr lang="en-US" sz="1800" dirty="0">
                <a:solidFill>
                  <a:schemeClr val="accent4">
                    <a:lumMod val="50000"/>
                  </a:schemeClr>
                </a:solidFill>
                <a:latin typeface="Arial" panose="020B0604020202020204" pitchFamily="34" charset="0"/>
                <a:cs typeface="Arial" panose="020B0604020202020204" pitchFamily="34" charset="0"/>
              </a:rPr>
              <a:t>additional investment – </a:t>
            </a:r>
            <a:r>
              <a:rPr lang="en-US" sz="1800" dirty="0" smtClean="0">
                <a:solidFill>
                  <a:schemeClr val="accent4">
                    <a:lumMod val="50000"/>
                  </a:schemeClr>
                </a:solidFill>
                <a:latin typeface="Arial" panose="020B0604020202020204" pitchFamily="34" charset="0"/>
                <a:cs typeface="Arial" panose="020B0604020202020204" pitchFamily="34" charset="0"/>
              </a:rPr>
              <a:t>increasing </a:t>
            </a:r>
            <a:r>
              <a:rPr lang="en-US" sz="1800" dirty="0">
                <a:solidFill>
                  <a:schemeClr val="accent4">
                    <a:lumMod val="50000"/>
                  </a:schemeClr>
                </a:solidFill>
                <a:latin typeface="Arial" panose="020B0604020202020204" pitchFamily="34" charset="0"/>
                <a:cs typeface="Arial" panose="020B0604020202020204" pitchFamily="34" charset="0"/>
              </a:rPr>
              <a:t>the State Share of Instruction by </a:t>
            </a:r>
            <a:r>
              <a:rPr lang="en-US" sz="1800" dirty="0" smtClean="0">
                <a:solidFill>
                  <a:schemeClr val="accent4">
                    <a:lumMod val="50000"/>
                  </a:schemeClr>
                </a:solidFill>
                <a:latin typeface="Arial" panose="020B0604020202020204" pitchFamily="34" charset="0"/>
                <a:cs typeface="Arial" panose="020B0604020202020204" pitchFamily="34" charset="0"/>
              </a:rPr>
              <a:t>the amount necessary to compensate for any tuition restraint currently being considered by the Senate – in order to help </a:t>
            </a:r>
            <a:r>
              <a:rPr lang="en-US" sz="1800" dirty="0">
                <a:solidFill>
                  <a:schemeClr val="accent4">
                    <a:lumMod val="50000"/>
                  </a:schemeClr>
                </a:solidFill>
                <a:latin typeface="Arial" panose="020B0604020202020204" pitchFamily="34" charset="0"/>
                <a:cs typeface="Arial" panose="020B0604020202020204" pitchFamily="34" charset="0"/>
              </a:rPr>
              <a:t>universities </a:t>
            </a:r>
            <a:r>
              <a:rPr lang="en-US" sz="1800" dirty="0" smtClean="0">
                <a:solidFill>
                  <a:schemeClr val="accent4">
                    <a:lumMod val="50000"/>
                  </a:schemeClr>
                </a:solidFill>
                <a:latin typeface="Arial" panose="020B0604020202020204" pitchFamily="34" charset="0"/>
                <a:cs typeface="Arial" panose="020B0604020202020204" pitchFamily="34" charset="0"/>
              </a:rPr>
              <a:t>maintain affordability and achieve </a:t>
            </a:r>
            <a:r>
              <a:rPr lang="en-US" sz="1800" dirty="0">
                <a:solidFill>
                  <a:schemeClr val="accent4">
                    <a:lumMod val="50000"/>
                  </a:schemeClr>
                </a:solidFill>
                <a:latin typeface="Arial" panose="020B0604020202020204" pitchFamily="34" charset="0"/>
                <a:cs typeface="Arial" panose="020B0604020202020204" pitchFamily="34" charset="0"/>
              </a:rPr>
              <a:t>meaningful cost reductions.</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Ohio’s public universities are committed to quality, affordability and working hard to reduce costs.</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Allow state institutions of higher education the flexibility to do the job you have entrusted us to do.</a:t>
            </a:r>
          </a:p>
          <a:p>
            <a:endParaRPr lang="en-US" dirty="0"/>
          </a:p>
        </p:txBody>
      </p:sp>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38</a:t>
            </a:fld>
            <a:endParaRPr lang="en-US" dirty="0"/>
          </a:p>
        </p:txBody>
      </p:sp>
    </p:spTree>
    <p:extLst>
      <p:ext uri="{BB962C8B-B14F-4D97-AF65-F5344CB8AC3E}">
        <p14:creationId xmlns:p14="http://schemas.microsoft.com/office/powerpoint/2010/main" val="3501238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A5ECA1-CC6D-460E-80EF-626046790420}" type="slidenum">
              <a:rPr lang="en-US" smtClean="0"/>
              <a:pPr>
                <a:defRPr/>
              </a:pPr>
              <a:t>39</a:t>
            </a:fld>
            <a:endParaRPr lang="en-US" dirty="0"/>
          </a:p>
        </p:txBody>
      </p:sp>
      <p:sp>
        <p:nvSpPr>
          <p:cNvPr id="25603" name="Content Placeholder 2"/>
          <p:cNvSpPr>
            <a:spLocks noGrp="1"/>
          </p:cNvSpPr>
          <p:nvPr>
            <p:ph idx="4294967295"/>
          </p:nvPr>
        </p:nvSpPr>
        <p:spPr>
          <a:xfrm>
            <a:off x="0" y="1143000"/>
            <a:ext cx="9144000" cy="4983163"/>
          </a:xfrm>
        </p:spPr>
        <p:txBody>
          <a:bodyPr/>
          <a:lstStyle/>
          <a:p>
            <a:pPr algn="ctr">
              <a:buFont typeface="Arial" charset="0"/>
              <a:buNone/>
            </a:pPr>
            <a:endParaRPr lang="en-US" dirty="0" smtClean="0"/>
          </a:p>
          <a:p>
            <a:pPr algn="ctr">
              <a:buFont typeface="Arial" charset="0"/>
              <a:buNone/>
            </a:pPr>
            <a:endParaRPr lang="en-US" dirty="0"/>
          </a:p>
          <a:p>
            <a:pPr algn="ctr">
              <a:buFont typeface="Arial" charset="0"/>
              <a:buNone/>
            </a:pPr>
            <a:endParaRPr lang="en-US" dirty="0" smtClean="0"/>
          </a:p>
          <a:p>
            <a:pPr algn="ctr">
              <a:buFont typeface="Arial" charset="0"/>
              <a:buNone/>
            </a:pPr>
            <a:r>
              <a:rPr lang="en-US" dirty="0" smtClean="0">
                <a:solidFill>
                  <a:schemeClr val="accent4">
                    <a:lumMod val="50000"/>
                  </a:schemeClr>
                </a:solidFill>
                <a:latin typeface="Arial" panose="020B0604020202020204" pitchFamily="34" charset="0"/>
                <a:cs typeface="Arial" panose="020B0604020202020204" pitchFamily="34" charset="0"/>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E9F0D5-36DE-405A-B16B-FC3DD43CC57F}" type="slidenum">
              <a:rPr lang="en-US" smtClean="0"/>
              <a:pPr>
                <a:defRPr/>
              </a:pPr>
              <a:t>4</a:t>
            </a:fld>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8600"/>
            <a:ext cx="907732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2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The University’s Role – A Relentless  Pursuit of Efficiency While Improving Quality</a:t>
            </a:r>
          </a:p>
        </p:txBody>
      </p:sp>
      <p:sp>
        <p:nvSpPr>
          <p:cNvPr id="3" name="Content Placeholder 2"/>
          <p:cNvSpPr>
            <a:spLocks noGrp="1"/>
          </p:cNvSpPr>
          <p:nvPr>
            <p:ph idx="1"/>
          </p:nvPr>
        </p:nvSpPr>
        <p:spPr>
          <a:xfrm>
            <a:off x="457200" y="1371600"/>
            <a:ext cx="8229600" cy="47545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Leaders of Ohio’s public universities do not want their students to pay more than is necessary for a quality education.</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a:solidFill>
                  <a:schemeClr val="accent4">
                    <a:lumMod val="50000"/>
                  </a:schemeClr>
                </a:solidFill>
                <a:latin typeface="Arial" panose="020B0604020202020204" pitchFamily="34" charset="0"/>
                <a:cs typeface="Arial" panose="020B0604020202020204" pitchFamily="34" charset="0"/>
              </a:rPr>
              <a:t>Universities have been working hard to reduce costs, save money, and pass that savings on to students by operating more efficiently</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0"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We have streamlined operations, reduced redundancies, increased innovations in operations, academic program delivery, energy usage, IT, and procurement</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457200" lvl="1" indent="0">
              <a:spcBef>
                <a:spcPts val="0"/>
              </a:spcBef>
              <a:buNone/>
            </a:pPr>
            <a:r>
              <a:rPr lang="en-US" sz="1800" dirty="0" smtClean="0">
                <a:solidFill>
                  <a:schemeClr val="accent4">
                    <a:lumMod val="50000"/>
                  </a:schemeClr>
                </a:solidFill>
                <a:latin typeface="Arial" panose="020B0604020202020204" pitchFamily="34" charset="0"/>
                <a:cs typeface="Arial" panose="020B0604020202020204" pitchFamily="34" charset="0"/>
              </a:rPr>
              <a:t> </a:t>
            </a:r>
            <a:endParaRPr lang="en-US" sz="1800" dirty="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We have utilized shared services to leverage assets and create economies of scale</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457200" lvl="1" indent="0">
              <a:spcBef>
                <a:spcPts val="0"/>
              </a:spcBef>
              <a:buNone/>
            </a:pPr>
            <a:endParaRPr lang="en-US" sz="1800" dirty="0">
              <a:solidFill>
                <a:schemeClr val="accent4">
                  <a:lumMod val="50000"/>
                </a:schemeClr>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1800" dirty="0">
                <a:solidFill>
                  <a:schemeClr val="accent4">
                    <a:lumMod val="50000"/>
                  </a:schemeClr>
                </a:solidFill>
                <a:latin typeface="Arial" panose="020B0604020202020204" pitchFamily="34" charset="0"/>
                <a:cs typeface="Arial" panose="020B0604020202020204" pitchFamily="34" charset="0"/>
              </a:rPr>
              <a:t>We have identified efficiencies in a variety of areas including academics – specifically </a:t>
            </a:r>
            <a:r>
              <a:rPr lang="en-US" sz="1800" dirty="0" smtClean="0">
                <a:solidFill>
                  <a:schemeClr val="accent4">
                    <a:lumMod val="50000"/>
                  </a:schemeClr>
                </a:solidFill>
                <a:latin typeface="Arial" panose="020B0604020202020204" pitchFamily="34" charset="0"/>
                <a:cs typeface="Arial" panose="020B0604020202020204" pitchFamily="34" charset="0"/>
              </a:rPr>
              <a:t>time </a:t>
            </a:r>
            <a:r>
              <a:rPr lang="en-US" sz="1800" dirty="0">
                <a:solidFill>
                  <a:schemeClr val="accent4">
                    <a:lumMod val="50000"/>
                  </a:schemeClr>
                </a:solidFill>
                <a:latin typeface="Arial" panose="020B0604020202020204" pitchFamily="34" charset="0"/>
                <a:cs typeface="Arial" panose="020B0604020202020204" pitchFamily="34" charset="0"/>
              </a:rPr>
              <a:t>to degree, program structure and delivery, and academic advising</a:t>
            </a:r>
            <a:r>
              <a:rPr lang="en-US" sz="1800" dirty="0" smtClean="0">
                <a:solidFill>
                  <a:schemeClr val="accent4">
                    <a:lumMod val="50000"/>
                  </a:schemeClr>
                </a:solidFill>
                <a:latin typeface="Arial" panose="020B0604020202020204" pitchFamily="34" charset="0"/>
                <a:cs typeface="Arial" panose="020B0604020202020204" pitchFamily="34" charset="0"/>
              </a:rPr>
              <a:t>.</a:t>
            </a:r>
          </a:p>
          <a:p>
            <a:pPr marL="457200" lvl="1" indent="0">
              <a:buNone/>
            </a:pPr>
            <a:endParaRPr lang="en-US" sz="1600" dirty="0" smtClean="0">
              <a:solidFill>
                <a:schemeClr val="accent4">
                  <a:lumMod val="50000"/>
                </a:schemeClr>
              </a:solidFill>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pPr marL="457200" lvl="1" indent="0">
              <a:buNone/>
            </a:pPr>
            <a:endParaRPr lang="en-US" sz="1000" dirty="0"/>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5</a:t>
            </a:fld>
            <a:endParaRPr lang="en-US" dirty="0"/>
          </a:p>
        </p:txBody>
      </p:sp>
    </p:spTree>
    <p:extLst>
      <p:ext uri="{BB962C8B-B14F-4D97-AF65-F5344CB8AC3E}">
        <p14:creationId xmlns:p14="http://schemas.microsoft.com/office/powerpoint/2010/main" val="379043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The University’s Role –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Research that Gets Results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334000"/>
          </a:xfrm>
        </p:spPr>
        <p:txBody>
          <a:bodyPr/>
          <a:lstStyle/>
          <a:p>
            <a:pPr>
              <a:spcBef>
                <a:spcPts val="0"/>
              </a:spcBef>
            </a:pPr>
            <a:r>
              <a:rPr lang="en-US" sz="1600" b="1" dirty="0" smtClean="0">
                <a:solidFill>
                  <a:schemeClr val="accent4">
                    <a:lumMod val="50000"/>
                  </a:schemeClr>
                </a:solidFill>
                <a:latin typeface="Arial" panose="020B0604020202020204" pitchFamily="34" charset="0"/>
                <a:cs typeface="Arial" panose="020B0604020202020204" pitchFamily="34" charset="0"/>
              </a:rPr>
              <a:t>Ohio State University’s Center for Automotive Research (CAR)</a:t>
            </a:r>
            <a:r>
              <a:rPr lang="en-US" sz="1600" dirty="0" smtClean="0">
                <a:solidFill>
                  <a:schemeClr val="accent4">
                    <a:lumMod val="50000"/>
                  </a:schemeClr>
                </a:solidFill>
                <a:latin typeface="Arial" panose="020B0604020202020204" pitchFamily="34" charset="0"/>
                <a:cs typeface="Arial" panose="020B0604020202020204" pitchFamily="34" charset="0"/>
              </a:rPr>
              <a:t> – CAR </a:t>
            </a:r>
            <a:r>
              <a:rPr lang="en-US" sz="1600" dirty="0">
                <a:solidFill>
                  <a:schemeClr val="accent4">
                    <a:lumMod val="50000"/>
                  </a:schemeClr>
                </a:solidFill>
                <a:latin typeface="Arial" panose="020B0604020202020204" pitchFamily="34" charset="0"/>
                <a:cs typeface="Arial" panose="020B0604020202020204" pitchFamily="34" charset="0"/>
              </a:rPr>
              <a:t>provides facilities and support for six nationally and internationally </a:t>
            </a:r>
            <a:r>
              <a:rPr lang="en-US" sz="1600" dirty="0" smtClean="0">
                <a:solidFill>
                  <a:schemeClr val="accent4">
                    <a:lumMod val="50000"/>
                  </a:schemeClr>
                </a:solidFill>
                <a:latin typeface="Arial" panose="020B0604020202020204" pitchFamily="34" charset="0"/>
                <a:cs typeface="Arial" panose="020B0604020202020204" pitchFamily="34" charset="0"/>
              </a:rPr>
              <a:t>recognized automotive </a:t>
            </a:r>
            <a:r>
              <a:rPr lang="en-US" sz="1600" dirty="0">
                <a:solidFill>
                  <a:schemeClr val="accent4">
                    <a:lumMod val="50000"/>
                  </a:schemeClr>
                </a:solidFill>
                <a:latin typeface="Arial" panose="020B0604020202020204" pitchFamily="34" charset="0"/>
                <a:cs typeface="Arial" panose="020B0604020202020204" pitchFamily="34" charset="0"/>
              </a:rPr>
              <a:t>undergraduate student project teams – the most at </a:t>
            </a:r>
            <a:r>
              <a:rPr lang="en-US" sz="1600" dirty="0" smtClean="0">
                <a:solidFill>
                  <a:schemeClr val="accent4">
                    <a:lumMod val="50000"/>
                  </a:schemeClr>
                </a:solidFill>
                <a:latin typeface="Arial" panose="020B0604020202020204" pitchFamily="34" charset="0"/>
                <a:cs typeface="Arial" panose="020B0604020202020204" pitchFamily="34" charset="0"/>
              </a:rPr>
              <a:t>any </a:t>
            </a:r>
            <a:r>
              <a:rPr lang="en-US" sz="1600" dirty="0">
                <a:solidFill>
                  <a:schemeClr val="accent4">
                    <a:lumMod val="50000"/>
                  </a:schemeClr>
                </a:solidFill>
                <a:latin typeface="Arial" panose="020B0604020202020204" pitchFamily="34" charset="0"/>
                <a:cs typeface="Arial" panose="020B0604020202020204" pitchFamily="34" charset="0"/>
              </a:rPr>
              <a:t>university in the nation</a:t>
            </a:r>
            <a:r>
              <a:rPr lang="en-US" sz="1600" dirty="0" smtClean="0">
                <a:solidFill>
                  <a:schemeClr val="accent4">
                    <a:lumMod val="50000"/>
                  </a:schemeClr>
                </a:solidFill>
                <a:latin typeface="Arial" panose="020B0604020202020204" pitchFamily="34" charset="0"/>
                <a:cs typeface="Arial" panose="020B0604020202020204" pitchFamily="34" charset="0"/>
              </a:rPr>
              <a:t>.</a:t>
            </a:r>
          </a:p>
          <a:p>
            <a:pPr>
              <a:spcBef>
                <a:spcPts val="0"/>
              </a:spcBef>
            </a:pPr>
            <a:r>
              <a:rPr lang="en-US" sz="1600" dirty="0" smtClean="0">
                <a:solidFill>
                  <a:schemeClr val="accent4">
                    <a:lumMod val="50000"/>
                  </a:schemeClr>
                </a:solidFill>
                <a:latin typeface="Arial" panose="020B0604020202020204" pitchFamily="34" charset="0"/>
                <a:cs typeface="Arial" panose="020B0604020202020204" pitchFamily="34" charset="0"/>
              </a:rPr>
              <a:t>CAR </a:t>
            </a:r>
            <a:r>
              <a:rPr lang="en-US" sz="1600" dirty="0">
                <a:solidFill>
                  <a:schemeClr val="accent4">
                    <a:lumMod val="50000"/>
                  </a:schemeClr>
                </a:solidFill>
                <a:latin typeface="Arial" panose="020B0604020202020204" pitchFamily="34" charset="0"/>
                <a:cs typeface="Arial" panose="020B0604020202020204" pitchFamily="34" charset="0"/>
              </a:rPr>
              <a:t>has been actively engaged with the automotive industry since 1991 and </a:t>
            </a:r>
            <a:r>
              <a:rPr lang="en-US" sz="1600" dirty="0" smtClean="0">
                <a:solidFill>
                  <a:schemeClr val="accent4">
                    <a:lumMod val="50000"/>
                  </a:schemeClr>
                </a:solidFill>
                <a:latin typeface="Arial" panose="020B0604020202020204" pitchFamily="34" charset="0"/>
                <a:cs typeface="Arial" panose="020B0604020202020204" pitchFamily="34" charset="0"/>
              </a:rPr>
              <a:t>is considered </a:t>
            </a:r>
            <a:r>
              <a:rPr lang="en-US" sz="1600" dirty="0">
                <a:solidFill>
                  <a:schemeClr val="accent4">
                    <a:lumMod val="50000"/>
                  </a:schemeClr>
                </a:solidFill>
                <a:latin typeface="Arial" panose="020B0604020202020204" pitchFamily="34" charset="0"/>
                <a:cs typeface="Arial" panose="020B0604020202020204" pitchFamily="34" charset="0"/>
              </a:rPr>
              <a:t>to be a national thought leader in research related to sustainable </a:t>
            </a:r>
            <a:r>
              <a:rPr lang="en-US" sz="1600" dirty="0" smtClean="0">
                <a:solidFill>
                  <a:schemeClr val="accent4">
                    <a:lumMod val="50000"/>
                  </a:schemeClr>
                </a:solidFill>
                <a:latin typeface="Arial" panose="020B0604020202020204" pitchFamily="34" charset="0"/>
                <a:cs typeface="Arial" panose="020B0604020202020204" pitchFamily="34" charset="0"/>
              </a:rPr>
              <a:t>mobility and </a:t>
            </a:r>
            <a:r>
              <a:rPr lang="en-US" sz="1600" dirty="0">
                <a:solidFill>
                  <a:schemeClr val="accent4">
                    <a:lumMod val="50000"/>
                  </a:schemeClr>
                </a:solidFill>
                <a:latin typeface="Arial" panose="020B0604020202020204" pitchFamily="34" charset="0"/>
                <a:cs typeface="Arial" panose="020B0604020202020204" pitchFamily="34" charset="0"/>
              </a:rPr>
              <a:t>automotive technologies. </a:t>
            </a:r>
            <a:endParaRPr lang="en-US" sz="16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600" dirty="0" smtClean="0">
                <a:solidFill>
                  <a:schemeClr val="accent4">
                    <a:lumMod val="50000"/>
                  </a:schemeClr>
                </a:solidFill>
                <a:latin typeface="Arial" panose="020B0604020202020204" pitchFamily="34" charset="0"/>
                <a:cs typeface="Arial" panose="020B0604020202020204" pitchFamily="34" charset="0"/>
              </a:rPr>
              <a:t>For FY15 CAR includes: 50 </a:t>
            </a:r>
            <a:r>
              <a:rPr lang="en-US" sz="1600" dirty="0">
                <a:solidFill>
                  <a:schemeClr val="accent4">
                    <a:lumMod val="50000"/>
                  </a:schemeClr>
                </a:solidFill>
                <a:latin typeface="Arial" panose="020B0604020202020204" pitchFamily="34" charset="0"/>
                <a:cs typeface="Arial" panose="020B0604020202020204" pitchFamily="34" charset="0"/>
              </a:rPr>
              <a:t>full time staff, 80 graduate </a:t>
            </a:r>
            <a:r>
              <a:rPr lang="en-US" sz="1600" dirty="0" smtClean="0">
                <a:solidFill>
                  <a:schemeClr val="accent4">
                    <a:lumMod val="50000"/>
                  </a:schemeClr>
                </a:solidFill>
                <a:latin typeface="Arial" panose="020B0604020202020204" pitchFamily="34" charset="0"/>
                <a:cs typeface="Arial" panose="020B0604020202020204" pitchFamily="34" charset="0"/>
              </a:rPr>
              <a:t>students, 250 </a:t>
            </a:r>
            <a:r>
              <a:rPr lang="en-US" sz="1600" dirty="0">
                <a:solidFill>
                  <a:schemeClr val="accent4">
                    <a:lumMod val="50000"/>
                  </a:schemeClr>
                </a:solidFill>
                <a:latin typeface="Arial" panose="020B0604020202020204" pitchFamily="34" charset="0"/>
                <a:cs typeface="Arial" panose="020B0604020202020204" pitchFamily="34" charset="0"/>
              </a:rPr>
              <a:t>undergraduate </a:t>
            </a:r>
            <a:r>
              <a:rPr lang="en-US" sz="1600" dirty="0" smtClean="0">
                <a:solidFill>
                  <a:schemeClr val="accent4">
                    <a:lumMod val="50000"/>
                  </a:schemeClr>
                </a:solidFill>
                <a:latin typeface="Arial" panose="020B0604020202020204" pitchFamily="34" charset="0"/>
                <a:cs typeface="Arial" panose="020B0604020202020204" pitchFamily="34" charset="0"/>
              </a:rPr>
              <a:t>students, </a:t>
            </a:r>
            <a:r>
              <a:rPr lang="en-US" sz="1600" dirty="0">
                <a:solidFill>
                  <a:schemeClr val="accent4">
                    <a:lumMod val="50000"/>
                  </a:schemeClr>
                </a:solidFill>
                <a:latin typeface="Arial" panose="020B0604020202020204" pitchFamily="34" charset="0"/>
                <a:cs typeface="Arial" panose="020B0604020202020204" pitchFamily="34" charset="0"/>
              </a:rPr>
              <a:t>and 20+ </a:t>
            </a:r>
            <a:r>
              <a:rPr lang="en-US" sz="1600" dirty="0" smtClean="0">
                <a:solidFill>
                  <a:schemeClr val="accent4">
                    <a:lumMod val="50000"/>
                  </a:schemeClr>
                </a:solidFill>
                <a:latin typeface="Arial" panose="020B0604020202020204" pitchFamily="34" charset="0"/>
                <a:cs typeface="Arial" panose="020B0604020202020204" pitchFamily="34" charset="0"/>
              </a:rPr>
              <a:t>faculty.</a:t>
            </a:r>
          </a:p>
          <a:p>
            <a:pPr>
              <a:spcBef>
                <a:spcPts val="0"/>
              </a:spcBef>
            </a:pPr>
            <a:r>
              <a:rPr lang="en-US" sz="1600" dirty="0" smtClean="0">
                <a:solidFill>
                  <a:schemeClr val="accent4">
                    <a:lumMod val="50000"/>
                  </a:schemeClr>
                </a:solidFill>
                <a:latin typeface="Arial" panose="020B0604020202020204" pitchFamily="34" charset="0"/>
                <a:cs typeface="Arial" panose="020B0604020202020204" pitchFamily="34" charset="0"/>
              </a:rPr>
              <a:t>A team of student researchers at OSU’s Center for Automotive Research had </a:t>
            </a:r>
            <a:r>
              <a:rPr lang="en-US" sz="1600" dirty="0">
                <a:solidFill>
                  <a:schemeClr val="accent4">
                    <a:lumMod val="50000"/>
                  </a:schemeClr>
                </a:solidFill>
                <a:latin typeface="Arial" panose="020B0604020202020204" pitchFamily="34" charset="0"/>
                <a:cs typeface="Arial" panose="020B0604020202020204" pitchFamily="34" charset="0"/>
              </a:rPr>
              <a:t>a fully functional hybrid electric vehicle that was fit to be sold on the market </a:t>
            </a:r>
            <a:r>
              <a:rPr lang="en-US" sz="1600" dirty="0" smtClean="0">
                <a:solidFill>
                  <a:schemeClr val="accent4">
                    <a:lumMod val="50000"/>
                  </a:schemeClr>
                </a:solidFill>
                <a:latin typeface="Arial" panose="020B0604020202020204" pitchFamily="34" charset="0"/>
                <a:cs typeface="Arial" panose="020B0604020202020204" pitchFamily="34" charset="0"/>
              </a:rPr>
              <a:t>by its third year of work. </a:t>
            </a:r>
          </a:p>
          <a:p>
            <a:endParaRPr lang="en-US" sz="1600" dirty="0">
              <a:latin typeface="Arial" panose="020B0604020202020204" pitchFamily="34" charset="0"/>
              <a:cs typeface="Arial" panose="020B0604020202020204" pitchFamily="34" charset="0"/>
            </a:endParaRPr>
          </a:p>
          <a:p>
            <a:pPr marL="0" indent="0" algn="ctr">
              <a:buNone/>
            </a:pPr>
            <a:endParaRPr lang="en-US" sz="1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34" y="3886200"/>
            <a:ext cx="5540566"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886201"/>
            <a:ext cx="4227435" cy="2489790"/>
          </a:xfrm>
          <a:prstGeom prst="rect">
            <a:avLst/>
          </a:prstGeom>
        </p:spPr>
      </p:pic>
    </p:spTree>
    <p:extLst>
      <p:ext uri="{BB962C8B-B14F-4D97-AF65-F5344CB8AC3E}">
        <p14:creationId xmlns:p14="http://schemas.microsoft.com/office/powerpoint/2010/main" val="407681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1">
                    <a:lumMod val="50000"/>
                  </a:schemeClr>
                </a:solidFill>
                <a:latin typeface="Arial" panose="020B0604020202020204" pitchFamily="34" charset="0"/>
                <a:cs typeface="Arial" panose="020B0604020202020204" pitchFamily="34" charset="0"/>
              </a:rPr>
              <a:t>The University’s Role – </a:t>
            </a:r>
            <a:br>
              <a:rPr lang="en-US" sz="2000" dirty="0">
                <a:solidFill>
                  <a:schemeClr val="accent1">
                    <a:lumMod val="50000"/>
                  </a:schemeClr>
                </a:solidFill>
                <a:latin typeface="Arial" panose="020B0604020202020204" pitchFamily="34" charset="0"/>
                <a:cs typeface="Arial" panose="020B0604020202020204" pitchFamily="34" charset="0"/>
              </a:rPr>
            </a:br>
            <a:r>
              <a:rPr lang="en-US" sz="2000" dirty="0">
                <a:solidFill>
                  <a:schemeClr val="accent1">
                    <a:lumMod val="50000"/>
                  </a:schemeClr>
                </a:solidFill>
                <a:latin typeface="Arial" panose="020B0604020202020204" pitchFamily="34" charset="0"/>
                <a:cs typeface="Arial" panose="020B0604020202020204" pitchFamily="34" charset="0"/>
              </a:rPr>
              <a:t>Research that Gets Results</a:t>
            </a:r>
            <a:endParaRPr lang="en-US" sz="2000" dirty="0"/>
          </a:p>
        </p:txBody>
      </p:sp>
      <p:sp>
        <p:nvSpPr>
          <p:cNvPr id="3" name="Content Placeholder 2"/>
          <p:cNvSpPr>
            <a:spLocks noGrp="1"/>
          </p:cNvSpPr>
          <p:nvPr>
            <p:ph idx="1"/>
          </p:nvPr>
        </p:nvSpPr>
        <p:spPr>
          <a:xfrm>
            <a:off x="457200" y="1143000"/>
            <a:ext cx="8229600" cy="4983163"/>
          </a:xfrm>
        </p:spPr>
        <p:txBody>
          <a:bodyPr/>
          <a:lstStyle/>
          <a:p>
            <a:pPr>
              <a:spcBef>
                <a:spcPts val="0"/>
              </a:spcBef>
            </a:pPr>
            <a:r>
              <a:rPr lang="en-US" sz="1600" b="1" dirty="0" smtClean="0">
                <a:solidFill>
                  <a:schemeClr val="accent4">
                    <a:lumMod val="50000"/>
                  </a:schemeClr>
                </a:solidFill>
                <a:latin typeface="Arial" panose="020B0604020202020204" pitchFamily="34" charset="0"/>
                <a:cs typeface="Arial" panose="020B0604020202020204" pitchFamily="34" charset="0"/>
              </a:rPr>
              <a:t>The University of Cincinnati’s Simulation Center </a:t>
            </a:r>
            <a:r>
              <a:rPr lang="en-US" sz="1600" dirty="0" smtClean="0">
                <a:solidFill>
                  <a:schemeClr val="accent4">
                    <a:lumMod val="50000"/>
                  </a:schemeClr>
                </a:solidFill>
                <a:latin typeface="Arial" panose="020B0604020202020204" pitchFamily="34" charset="0"/>
                <a:cs typeface="Arial" panose="020B0604020202020204" pitchFamily="34" charset="0"/>
              </a:rPr>
              <a:t>– Is a joint collaboration between UC and Proctor &amp; Gamble created in 2008.  The</a:t>
            </a:r>
            <a:r>
              <a:rPr lang="en-US" sz="1600" dirty="0">
                <a:solidFill>
                  <a:schemeClr val="accent4">
                    <a:lumMod val="50000"/>
                  </a:schemeClr>
                </a:solidFill>
                <a:latin typeface="Arial" panose="020B0604020202020204" pitchFamily="34" charset="0"/>
                <a:cs typeface="Arial" panose="020B0604020202020204" pitchFamily="34" charset="0"/>
              </a:rPr>
              <a:t>” </a:t>
            </a:r>
            <a:r>
              <a:rPr lang="en-US" sz="1600" dirty="0" err="1">
                <a:solidFill>
                  <a:schemeClr val="accent4">
                    <a:lumMod val="50000"/>
                  </a:schemeClr>
                </a:solidFill>
                <a:latin typeface="Arial" panose="020B0604020202020204" pitchFamily="34" charset="0"/>
                <a:cs typeface="Arial" panose="020B0604020202020204" pitchFamily="34" charset="0"/>
              </a:rPr>
              <a:t>Sim</a:t>
            </a:r>
            <a:r>
              <a:rPr lang="en-US" sz="1600" dirty="0">
                <a:solidFill>
                  <a:schemeClr val="accent4">
                    <a:lumMod val="50000"/>
                  </a:schemeClr>
                </a:solidFill>
                <a:latin typeface="Arial" panose="020B0604020202020204" pitchFamily="34" charset="0"/>
                <a:cs typeface="Arial" panose="020B0604020202020204" pitchFamily="34" charset="0"/>
              </a:rPr>
              <a:t>” Center started with 3 UC students and now has over 50 students working on practical problems to help P&amp;G with the product, </a:t>
            </a:r>
            <a:r>
              <a:rPr lang="en-US" sz="1600" dirty="0" smtClean="0">
                <a:solidFill>
                  <a:schemeClr val="accent4">
                    <a:lumMod val="50000"/>
                  </a:schemeClr>
                </a:solidFill>
                <a:latin typeface="Arial" panose="020B0604020202020204" pitchFamily="34" charset="0"/>
                <a:cs typeface="Arial" panose="020B0604020202020204" pitchFamily="34" charset="0"/>
              </a:rPr>
              <a:t>process, </a:t>
            </a:r>
            <a:r>
              <a:rPr lang="en-US" sz="1600" dirty="0">
                <a:solidFill>
                  <a:schemeClr val="accent4">
                    <a:lumMod val="50000"/>
                  </a:schemeClr>
                </a:solidFill>
                <a:latin typeface="Arial" panose="020B0604020202020204" pitchFamily="34" charset="0"/>
                <a:cs typeface="Arial" panose="020B0604020202020204" pitchFamily="34" charset="0"/>
              </a:rPr>
              <a:t>and systems development ranging from engineering to analytics</a:t>
            </a:r>
            <a:r>
              <a:rPr lang="en-US" sz="1600" dirty="0" smtClean="0">
                <a:solidFill>
                  <a:schemeClr val="accent4">
                    <a:lumMod val="50000"/>
                  </a:schemeClr>
                </a:solidFill>
                <a:latin typeface="Arial" panose="020B0604020202020204" pitchFamily="34" charset="0"/>
                <a:cs typeface="Arial" panose="020B0604020202020204" pitchFamily="34" charset="0"/>
              </a:rPr>
              <a:t>.</a:t>
            </a:r>
          </a:p>
          <a:p>
            <a:pPr lvl="0">
              <a:spcBef>
                <a:spcPts val="0"/>
              </a:spcBef>
            </a:pPr>
            <a:r>
              <a:rPr lang="en-US" sz="1600" dirty="0">
                <a:solidFill>
                  <a:schemeClr val="accent4">
                    <a:lumMod val="50000"/>
                  </a:schemeClr>
                </a:solidFill>
                <a:latin typeface="Arial" panose="020B0604020202020204" pitchFamily="34" charset="0"/>
                <a:cs typeface="Arial" panose="020B0604020202020204" pitchFamily="34" charset="0"/>
              </a:rPr>
              <a:t>In the Center, </a:t>
            </a:r>
            <a:r>
              <a:rPr lang="en-US" sz="1600" dirty="0" smtClean="0">
                <a:solidFill>
                  <a:schemeClr val="accent4">
                    <a:lumMod val="50000"/>
                  </a:schemeClr>
                </a:solidFill>
                <a:latin typeface="Arial" panose="020B0604020202020204" pitchFamily="34" charset="0"/>
                <a:cs typeface="Arial" panose="020B0604020202020204" pitchFamily="34" charset="0"/>
              </a:rPr>
              <a:t>students and </a:t>
            </a:r>
            <a:r>
              <a:rPr lang="en-US" sz="1600" dirty="0">
                <a:solidFill>
                  <a:schemeClr val="accent4">
                    <a:lumMod val="50000"/>
                  </a:schemeClr>
                </a:solidFill>
                <a:latin typeface="Arial" panose="020B0604020202020204" pitchFamily="34" charset="0"/>
                <a:cs typeface="Arial" panose="020B0604020202020204" pitchFamily="34" charset="0"/>
              </a:rPr>
              <a:t>faculty are embedded virtually in a P&amp;G team to ensure maximum transfer of knowledge and technology to help P&amp;G bottom line.  </a:t>
            </a:r>
          </a:p>
          <a:p>
            <a:pPr lvl="0">
              <a:spcBef>
                <a:spcPts val="0"/>
              </a:spcBef>
            </a:pPr>
            <a:r>
              <a:rPr lang="en-US" sz="1600" dirty="0">
                <a:solidFill>
                  <a:schemeClr val="accent4">
                    <a:lumMod val="50000"/>
                  </a:schemeClr>
                </a:solidFill>
                <a:latin typeface="Arial" panose="020B0604020202020204" pitchFamily="34" charset="0"/>
                <a:cs typeface="Arial" panose="020B0604020202020204" pitchFamily="34" charset="0"/>
              </a:rPr>
              <a:t>The return of investment is about </a:t>
            </a:r>
            <a:r>
              <a:rPr lang="en-US" sz="1600" dirty="0" smtClean="0">
                <a:solidFill>
                  <a:schemeClr val="accent4">
                    <a:lumMod val="50000"/>
                  </a:schemeClr>
                </a:solidFill>
                <a:latin typeface="Arial" panose="020B0604020202020204" pitchFamily="34" charset="0"/>
                <a:cs typeface="Arial" panose="020B0604020202020204" pitchFamily="34" charset="0"/>
              </a:rPr>
              <a:t>1:7 – which, </a:t>
            </a:r>
            <a:r>
              <a:rPr lang="en-US" sz="1600" dirty="0">
                <a:solidFill>
                  <a:schemeClr val="accent4">
                    <a:lumMod val="50000"/>
                  </a:schemeClr>
                </a:solidFill>
                <a:latin typeface="Arial" panose="020B0604020202020204" pitchFamily="34" charset="0"/>
                <a:cs typeface="Arial" panose="020B0604020202020204" pitchFamily="34" charset="0"/>
              </a:rPr>
              <a:t>in </a:t>
            </a:r>
            <a:r>
              <a:rPr lang="en-US" sz="1600" dirty="0" smtClean="0">
                <a:solidFill>
                  <a:schemeClr val="accent4">
                    <a:lumMod val="50000"/>
                  </a:schemeClr>
                </a:solidFill>
                <a:latin typeface="Arial" panose="020B0604020202020204" pitchFamily="34" charset="0"/>
                <a:cs typeface="Arial" panose="020B0604020202020204" pitchFamily="34" charset="0"/>
              </a:rPr>
              <a:t>2012, </a:t>
            </a:r>
            <a:r>
              <a:rPr lang="en-US" sz="1600" dirty="0">
                <a:solidFill>
                  <a:schemeClr val="accent4">
                    <a:lumMod val="50000"/>
                  </a:schemeClr>
                </a:solidFill>
                <a:latin typeface="Arial" panose="020B0604020202020204" pitchFamily="34" charset="0"/>
                <a:cs typeface="Arial" panose="020B0604020202020204" pitchFamily="34" charset="0"/>
              </a:rPr>
              <a:t>earned UC the P&amp;G Global Business Development Private/Public </a:t>
            </a:r>
            <a:r>
              <a:rPr lang="en-US" sz="1600" dirty="0" smtClean="0">
                <a:solidFill>
                  <a:schemeClr val="accent4">
                    <a:lumMod val="50000"/>
                  </a:schemeClr>
                </a:solidFill>
                <a:latin typeface="Arial" panose="020B0604020202020204" pitchFamily="34" charset="0"/>
                <a:cs typeface="Arial" panose="020B0604020202020204" pitchFamily="34" charset="0"/>
              </a:rPr>
              <a:t>Partnership </a:t>
            </a:r>
            <a:r>
              <a:rPr lang="en-US" sz="1600" dirty="0">
                <a:solidFill>
                  <a:schemeClr val="accent4">
                    <a:lumMod val="50000"/>
                  </a:schemeClr>
                </a:solidFill>
                <a:latin typeface="Arial" panose="020B0604020202020204" pitchFamily="34" charset="0"/>
                <a:cs typeface="Arial" panose="020B0604020202020204" pitchFamily="34" charset="0"/>
              </a:rPr>
              <a:t>Award.   </a:t>
            </a:r>
          </a:p>
          <a:p>
            <a:pPr lvl="0">
              <a:spcBef>
                <a:spcPts val="0"/>
              </a:spcBef>
            </a:pPr>
            <a:r>
              <a:rPr lang="en-US" sz="1600" dirty="0" smtClean="0">
                <a:solidFill>
                  <a:schemeClr val="accent4">
                    <a:lumMod val="50000"/>
                  </a:schemeClr>
                </a:solidFill>
                <a:latin typeface="Arial" panose="020B0604020202020204" pitchFamily="34" charset="0"/>
                <a:cs typeface="Arial" panose="020B0604020202020204" pitchFamily="34" charset="0"/>
              </a:rPr>
              <a:t>Tide Pods are a result of </a:t>
            </a:r>
            <a:r>
              <a:rPr lang="en-US" sz="1600" dirty="0">
                <a:solidFill>
                  <a:schemeClr val="accent4">
                    <a:lumMod val="50000"/>
                  </a:schemeClr>
                </a:solidFill>
                <a:latin typeface="Arial" panose="020B0604020202020204" pitchFamily="34" charset="0"/>
                <a:cs typeface="Arial" panose="020B0604020202020204" pitchFamily="34" charset="0"/>
              </a:rPr>
              <a:t>this </a:t>
            </a:r>
            <a:r>
              <a:rPr lang="en-US" sz="1600" dirty="0" smtClean="0">
                <a:solidFill>
                  <a:schemeClr val="accent4">
                    <a:lumMod val="50000"/>
                  </a:schemeClr>
                </a:solidFill>
                <a:latin typeface="Arial" panose="020B0604020202020204" pitchFamily="34" charset="0"/>
                <a:cs typeface="Arial" panose="020B0604020202020204" pitchFamily="34" charset="0"/>
              </a:rPr>
              <a:t>relationship.  The project performed </a:t>
            </a:r>
            <a:r>
              <a:rPr lang="en-US" sz="1600" dirty="0">
                <a:solidFill>
                  <a:schemeClr val="accent4">
                    <a:lumMod val="50000"/>
                  </a:schemeClr>
                </a:solidFill>
                <a:latin typeface="Arial" panose="020B0604020202020204" pitchFamily="34" charset="0"/>
                <a:cs typeface="Arial" panose="020B0604020202020204" pitchFamily="34" charset="0"/>
              </a:rPr>
              <a:t>thousands of computational studies to determine the best shape of the </a:t>
            </a:r>
            <a:r>
              <a:rPr lang="en-US" sz="1600" dirty="0" smtClean="0">
                <a:solidFill>
                  <a:schemeClr val="accent4">
                    <a:lumMod val="50000"/>
                  </a:schemeClr>
                </a:solidFill>
                <a:latin typeface="Arial" panose="020B0604020202020204" pitchFamily="34" charset="0"/>
                <a:cs typeface="Arial" panose="020B0604020202020204" pitchFamily="34" charset="0"/>
              </a:rPr>
              <a:t>pod chambers </a:t>
            </a:r>
            <a:r>
              <a:rPr lang="en-US" sz="1600" dirty="0">
                <a:solidFill>
                  <a:schemeClr val="accent4">
                    <a:lumMod val="50000"/>
                  </a:schemeClr>
                </a:solidFill>
                <a:latin typeface="Arial" panose="020B0604020202020204" pitchFamily="34" charset="0"/>
                <a:cs typeface="Arial" panose="020B0604020202020204" pitchFamily="34" charset="0"/>
              </a:rPr>
              <a:t>to optimize </a:t>
            </a:r>
            <a:r>
              <a:rPr lang="en-US" sz="1600" dirty="0" smtClean="0">
                <a:solidFill>
                  <a:schemeClr val="accent4">
                    <a:lumMod val="50000"/>
                  </a:schemeClr>
                </a:solidFill>
                <a:latin typeface="Arial" panose="020B0604020202020204" pitchFamily="34" charset="0"/>
                <a:cs typeface="Arial" panose="020B0604020202020204" pitchFamily="34" charset="0"/>
              </a:rPr>
              <a:t>manufacturing </a:t>
            </a:r>
            <a:r>
              <a:rPr lang="en-US" sz="1600" dirty="0">
                <a:solidFill>
                  <a:schemeClr val="accent4">
                    <a:lumMod val="50000"/>
                  </a:schemeClr>
                </a:solidFill>
                <a:latin typeface="Arial" panose="020B0604020202020204" pitchFamily="34" charset="0"/>
                <a:cs typeface="Arial" panose="020B0604020202020204" pitchFamily="34" charset="0"/>
              </a:rPr>
              <a:t>and usage (release) of the detergent from within the pods in the washing machine. </a:t>
            </a:r>
            <a:endParaRPr lang="en-US" sz="1600" dirty="0" smtClean="0">
              <a:solidFill>
                <a:schemeClr val="accent4">
                  <a:lumMod val="50000"/>
                </a:schemeClr>
              </a:solidFill>
              <a:latin typeface="Arial" panose="020B0604020202020204" pitchFamily="34" charset="0"/>
              <a:cs typeface="Arial" panose="020B0604020202020204" pitchFamily="34" charset="0"/>
            </a:endParaRPr>
          </a:p>
          <a:p>
            <a:pPr marL="0" lvl="0" indent="0">
              <a:spcBef>
                <a:spcPts val="0"/>
              </a:spcBef>
              <a:buNone/>
            </a:pPr>
            <a:endParaRPr lang="en-US" sz="1600" dirty="0">
              <a:latin typeface="Arial" panose="020B0604020202020204" pitchFamily="34" charset="0"/>
              <a:cs typeface="Arial" panose="020B0604020202020204" pitchFamily="34" charset="0"/>
            </a:endParaRPr>
          </a:p>
          <a:p>
            <a:pPr marL="0" lvl="0" indent="0">
              <a:buNone/>
            </a:pPr>
            <a:endParaRPr lang="en-US" sz="1800" dirty="0"/>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7</a:t>
            </a:fld>
            <a:endParaRPr lang="en-US" dirty="0"/>
          </a:p>
        </p:txBody>
      </p:sp>
      <p:pic>
        <p:nvPicPr>
          <p:cNvPr id="6" name="Picture 2" descr="https://www.ohiohighered.org/sites/ohiohighered.org/files/uploads/biznews/2012/dec/uc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92976"/>
            <a:ext cx="3981450" cy="2084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34576"/>
            <a:ext cx="3124200" cy="2094824"/>
          </a:xfrm>
          <a:prstGeom prst="rect">
            <a:avLst/>
          </a:prstGeom>
        </p:spPr>
      </p:pic>
    </p:spTree>
    <p:extLst>
      <p:ext uri="{BB962C8B-B14F-4D97-AF65-F5344CB8AC3E}">
        <p14:creationId xmlns:p14="http://schemas.microsoft.com/office/powerpoint/2010/main" val="194275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Holding Down Tuition Growth</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four-year public university sector in Ohio has the slowest rate of tuition GROWTH than does any other sector in any other state in the nation.</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According to the College Board’s Annual Survey of Colleges, Ohio is the national leader in restraining GROWTH of tuition and fees.</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Ohio has had the slowest rate of increase over the last 10 years – from 2004-2005 to 2014-2015 – and is the only state in the nation where tuition and fees are below the rate of 10 years ago when adjusted for inflation.</a:t>
            </a:r>
          </a:p>
          <a:p>
            <a:pPr marL="0" indent="0">
              <a:spcBef>
                <a:spcPts val="0"/>
              </a:spcBef>
              <a:buNone/>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The national statistics and data that are often cited to indicate that Ohio tuition growth is out of control is misleading when used to describe Ohio and is an incorrect application of national statistics.</a:t>
            </a:r>
          </a:p>
          <a:p>
            <a:pPr>
              <a:spcBef>
                <a:spcPts val="0"/>
              </a:spcBef>
            </a:pPr>
            <a:endParaRPr lang="en-US" sz="1800" dirty="0" smtClean="0">
              <a:solidFill>
                <a:schemeClr val="accent4">
                  <a:lumMod val="50000"/>
                </a:schemeClr>
              </a:solidFill>
              <a:latin typeface="Arial" panose="020B0604020202020204" pitchFamily="34" charset="0"/>
              <a:cs typeface="Arial" panose="020B0604020202020204" pitchFamily="34" charset="0"/>
            </a:endParaRPr>
          </a:p>
          <a:p>
            <a:pPr>
              <a:spcBef>
                <a:spcPts val="0"/>
              </a:spcBef>
            </a:pPr>
            <a:r>
              <a:rPr lang="en-US" sz="1800" dirty="0" smtClean="0">
                <a:solidFill>
                  <a:schemeClr val="accent4">
                    <a:lumMod val="50000"/>
                  </a:schemeClr>
                </a:solidFill>
                <a:latin typeface="Arial" panose="020B0604020202020204" pitchFamily="34" charset="0"/>
                <a:cs typeface="Arial" panose="020B0604020202020204" pitchFamily="34" charset="0"/>
              </a:rPr>
              <a:t>Working together with Ohio’s public policy makers, we have done much better!</a:t>
            </a: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8</a:t>
            </a:fld>
            <a:endParaRPr lang="en-US" dirty="0"/>
          </a:p>
        </p:txBody>
      </p:sp>
    </p:spTree>
    <p:extLst>
      <p:ext uri="{BB962C8B-B14F-4D97-AF65-F5344CB8AC3E}">
        <p14:creationId xmlns:p14="http://schemas.microsoft.com/office/powerpoint/2010/main" val="40407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Holding Down Tuition Growth</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63635D2-73EC-4658-AEAC-00667A06E276}" type="slidenum">
              <a:rPr lang="en-US" smtClean="0"/>
              <a:pPr>
                <a:defRPr/>
              </a:pPr>
              <a:t>9</a:t>
            </a:fld>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00099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05357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3939</TotalTime>
  <Words>3524</Words>
  <Application>Microsoft Office PowerPoint</Application>
  <PresentationFormat>On-screen Show (4:3)</PresentationFormat>
  <Paragraphs>305</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Higher Education An Investment in Ohio's Future  Before the Senate Finance Higher Education Subcommittee   Senator Randy Gardner Chair  </vt:lpstr>
      <vt:lpstr>The Inter-University Council of Ohio</vt:lpstr>
      <vt:lpstr>  Higher Education Continues to be a Sound and Essential Investment</vt:lpstr>
      <vt:lpstr>PowerPoint Presentation</vt:lpstr>
      <vt:lpstr>The University’s Role – A Relentless  Pursuit of Efficiency While Improving Quality</vt:lpstr>
      <vt:lpstr>The University’s Role –  Research that Gets Results</vt:lpstr>
      <vt:lpstr>The University’s Role –  Research that Gets Results</vt:lpstr>
      <vt:lpstr>Holding Down Tuition Growth</vt:lpstr>
      <vt:lpstr>Holding Down Tuition Growth</vt:lpstr>
      <vt:lpstr>Holding Down Tuition Growth – The Ohio Guarantee</vt:lpstr>
      <vt:lpstr>STATE SUPPORT</vt:lpstr>
      <vt:lpstr>History of SSI Appropriations Over the Last Ten Years</vt:lpstr>
      <vt:lpstr>PowerPoint Presentation</vt:lpstr>
      <vt:lpstr>President Faber Supports Additional Funding</vt:lpstr>
      <vt:lpstr>State Share of Instruction</vt:lpstr>
      <vt:lpstr>PowerPoint Presentation</vt:lpstr>
      <vt:lpstr>PowerPoint Presentation</vt:lpstr>
      <vt:lpstr>PowerPoint Presentation</vt:lpstr>
      <vt:lpstr>State Share of Instruction</vt:lpstr>
      <vt:lpstr>Graduating More Students With Less</vt:lpstr>
      <vt:lpstr>Graduating More Students With Less</vt:lpstr>
      <vt:lpstr>State Share of Instruction</vt:lpstr>
      <vt:lpstr>House Bill 64 – Major Provisions and IUC’s Position</vt:lpstr>
      <vt:lpstr>House Bill 64 – Major Provisions and IUC’s Position</vt:lpstr>
      <vt:lpstr>Student Financial Aid –  Impact on OCOG Awards of House Language Changes</vt:lpstr>
      <vt:lpstr>Student Financial Aid –  Impact on OCOG Awards of House Language Changes</vt:lpstr>
      <vt:lpstr>Student Financial Aid – Chancellor’s Report  Exhibit 7</vt:lpstr>
      <vt:lpstr>PowerPoint Presentation</vt:lpstr>
      <vt:lpstr>House Bill 64 – Major Provisions and IUC’s Position</vt:lpstr>
      <vt:lpstr>House Bill 64 – Major Provisions and IUC’s Position</vt:lpstr>
      <vt:lpstr>House Bill 64 – Major Provisions and IUC’s Position</vt:lpstr>
      <vt:lpstr>House Bill 64 – Major Provisions and IUC’s Position</vt:lpstr>
      <vt:lpstr>House Bill 64 – Major Provisions and IUC’s Position</vt:lpstr>
      <vt:lpstr>House Bill 64 – Major Provisions and IUC’s Position</vt:lpstr>
      <vt:lpstr>House Bill 64 – Major Provisions and IUC’s Position</vt:lpstr>
      <vt:lpstr>The Bottom Line is About Reducing Costs for Students</vt:lpstr>
      <vt:lpstr>PowerPoint Presentation</vt:lpstr>
      <vt:lpstr>Conclusion</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Median Earnings and Tax Payments of Full-Time Year-Round Workers Ages 25 and Older, by Education Level, 2008</dc:title>
  <dc:creator>Mike.Suver</dc:creator>
  <cp:lastModifiedBy>Hartley, Shelby</cp:lastModifiedBy>
  <cp:revision>189</cp:revision>
  <cp:lastPrinted>2015-04-27T20:11:02Z</cp:lastPrinted>
  <dcterms:created xsi:type="dcterms:W3CDTF">2013-03-01T19:27:48Z</dcterms:created>
  <dcterms:modified xsi:type="dcterms:W3CDTF">2015-04-27T20:11:23Z</dcterms:modified>
</cp:coreProperties>
</file>