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74" r:id="rId3"/>
    <p:sldId id="293"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73" r:id="rId18"/>
  </p:sldIdLst>
  <p:sldSz cx="12192000" cy="6858000"/>
  <p:notesSz cx="7086600" cy="93726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ED5"/>
          </a:solidFill>
        </a:fill>
      </a:tcStyle>
    </a:wholeTbl>
    <a:band2H>
      <a:tcTxStyle/>
      <a:tcStyle>
        <a:tcBdr/>
        <a:fill>
          <a:solidFill>
            <a:srgbClr val="E6E8E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0CD"/>
          </a:solidFill>
        </a:fill>
      </a:tcStyle>
    </a:wholeTbl>
    <a:band2H>
      <a:tcTxStyle/>
      <a:tcStyle>
        <a:tcBdr/>
        <a:fill>
          <a:solidFill>
            <a:srgbClr val="EDE9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FD9"/>
          </a:solidFill>
        </a:fill>
      </a:tcStyle>
    </a:wholeTbl>
    <a:band2H>
      <a:tcTxStyle/>
      <a:tcStyle>
        <a:tcBdr/>
        <a:fill>
          <a:solidFill>
            <a:srgbClr val="EEF0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3" autoAdjust="0"/>
    <p:restoredTop sz="94660"/>
  </p:normalViewPr>
  <p:slideViewPr>
    <p:cSldViewPr snapToGrid="0">
      <p:cViewPr varScale="1">
        <p:scale>
          <a:sx n="73" d="100"/>
          <a:sy n="73" d="100"/>
        </p:scale>
        <p:origin x="66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419100" y="703263"/>
            <a:ext cx="6248400" cy="3514725"/>
          </a:xfrm>
          <a:prstGeom prst="rect">
            <a:avLst/>
          </a:prstGeom>
        </p:spPr>
        <p:txBody>
          <a:bodyPr lIns="94041" tIns="47020" rIns="94041" bIns="47020"/>
          <a:lstStyle/>
          <a:p>
            <a:endParaRPr/>
          </a:p>
        </p:txBody>
      </p:sp>
      <p:sp>
        <p:nvSpPr>
          <p:cNvPr id="127" name="Shape 127"/>
          <p:cNvSpPr>
            <a:spLocks noGrp="1"/>
          </p:cNvSpPr>
          <p:nvPr>
            <p:ph type="body" sz="quarter" idx="1"/>
          </p:nvPr>
        </p:nvSpPr>
        <p:spPr>
          <a:xfrm>
            <a:off x="944880" y="4451985"/>
            <a:ext cx="5196840" cy="4217670"/>
          </a:xfrm>
          <a:prstGeom prst="rect">
            <a:avLst/>
          </a:prstGeom>
        </p:spPr>
        <p:txBody>
          <a:bodyPr lIns="94041" tIns="47020" rIns="94041" bIns="47020"/>
          <a:lstStyle/>
          <a:p>
            <a:endParaRPr/>
          </a:p>
        </p:txBody>
      </p:sp>
    </p:spTree>
    <p:extLst>
      <p:ext uri="{BB962C8B-B14F-4D97-AF65-F5344CB8AC3E}">
        <p14:creationId xmlns:p14="http://schemas.microsoft.com/office/powerpoint/2010/main" val="989967376"/>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 name="Rectangle 6"/>
          <p:cNvSpPr/>
          <p:nvPr/>
        </p:nvSpPr>
        <p:spPr>
          <a:xfrm>
            <a:off x="3175" y="6400800"/>
            <a:ext cx="12188825" cy="457200"/>
          </a:xfrm>
          <a:prstGeom prst="rect">
            <a:avLst/>
          </a:prstGeom>
          <a:solidFill>
            <a:schemeClr val="accent2"/>
          </a:solidFill>
          <a:ln w="12700">
            <a:miter lim="400000"/>
          </a:ln>
        </p:spPr>
        <p:txBody>
          <a:bodyPr lIns="45719" rIns="45719"/>
          <a:lstStyle/>
          <a:p>
            <a:endParaRPr/>
          </a:p>
        </p:txBody>
      </p:sp>
      <p:sp>
        <p:nvSpPr>
          <p:cNvPr id="15" name="Rectangle 7"/>
          <p:cNvSpPr/>
          <p:nvPr/>
        </p:nvSpPr>
        <p:spPr>
          <a:xfrm>
            <a:off x="14" y="6334316"/>
            <a:ext cx="12188826" cy="64009"/>
          </a:xfrm>
          <a:prstGeom prst="rect">
            <a:avLst/>
          </a:prstGeom>
          <a:solidFill>
            <a:schemeClr val="accent1"/>
          </a:solidFill>
          <a:ln w="12700">
            <a:miter lim="400000"/>
          </a:ln>
        </p:spPr>
        <p:txBody>
          <a:bodyPr lIns="45719" rIns="45719"/>
          <a:lstStyle/>
          <a:p>
            <a:endParaRPr/>
          </a:p>
        </p:txBody>
      </p:sp>
      <p:sp>
        <p:nvSpPr>
          <p:cNvPr id="16" name="Title Text"/>
          <p:cNvSpPr txBox="1">
            <a:spLocks noGrp="1"/>
          </p:cNvSpPr>
          <p:nvPr>
            <p:ph type="title"/>
          </p:nvPr>
        </p:nvSpPr>
        <p:spPr>
          <a:xfrm>
            <a:off x="1097280" y="758951"/>
            <a:ext cx="10058401" cy="3566161"/>
          </a:xfrm>
          <a:prstGeom prst="rect">
            <a:avLst/>
          </a:prstGeom>
        </p:spPr>
        <p:txBody>
          <a:bodyPr/>
          <a:lstStyle>
            <a:lvl1pPr>
              <a:defRPr sz="8000">
                <a:solidFill>
                  <a:srgbClr val="262626"/>
                </a:solidFill>
              </a:defRPr>
            </a:lvl1pPr>
          </a:lstStyle>
          <a:p>
            <a:r>
              <a:t>Title Text</a:t>
            </a:r>
          </a:p>
        </p:txBody>
      </p:sp>
      <p:sp>
        <p:nvSpPr>
          <p:cNvPr id="17" name="Body Level One…"/>
          <p:cNvSpPr txBox="1">
            <a:spLocks noGrp="1"/>
          </p:cNvSpPr>
          <p:nvPr>
            <p:ph type="body" sz="quarter" idx="1"/>
          </p:nvPr>
        </p:nvSpPr>
        <p:spPr>
          <a:xfrm>
            <a:off x="1100050" y="4455619"/>
            <a:ext cx="10058401" cy="1143001"/>
          </a:xfrm>
          <a:prstGeom prst="rect">
            <a:avLst/>
          </a:prstGeom>
        </p:spPr>
        <p:txBody>
          <a:bodyPr lIns="45719" tIns="45719" rIns="45719" bIns="45719"/>
          <a:lstStyle>
            <a:lvl1pPr marL="0" indent="0">
              <a:buClrTx/>
              <a:buSzTx/>
              <a:buFontTx/>
              <a:buNone/>
              <a:defRPr sz="2400" cap="all" spc="200">
                <a:solidFill>
                  <a:srgbClr val="637052"/>
                </a:solidFill>
                <a:latin typeface="Calibri Light"/>
                <a:ea typeface="Calibri Light"/>
                <a:cs typeface="Calibri Light"/>
                <a:sym typeface="Calibri Light"/>
              </a:defRPr>
            </a:lvl1pPr>
            <a:lvl2pPr marL="0" indent="457200">
              <a:buClrTx/>
              <a:buSzTx/>
              <a:buFontTx/>
              <a:buNone/>
              <a:defRPr sz="2400" cap="all" spc="200">
                <a:solidFill>
                  <a:srgbClr val="637052"/>
                </a:solidFill>
                <a:latin typeface="Calibri Light"/>
                <a:ea typeface="Calibri Light"/>
                <a:cs typeface="Calibri Light"/>
                <a:sym typeface="Calibri Light"/>
              </a:defRPr>
            </a:lvl2pPr>
            <a:lvl3pPr marL="0" indent="914400">
              <a:buClrTx/>
              <a:buSzTx/>
              <a:buFontTx/>
              <a:buNone/>
              <a:defRPr sz="2400" cap="all" spc="200">
                <a:solidFill>
                  <a:srgbClr val="637052"/>
                </a:solidFill>
                <a:latin typeface="Calibri Light"/>
                <a:ea typeface="Calibri Light"/>
                <a:cs typeface="Calibri Light"/>
                <a:sym typeface="Calibri Light"/>
              </a:defRPr>
            </a:lvl3pPr>
            <a:lvl4pPr marL="0" indent="1371600">
              <a:buClrTx/>
              <a:buSzTx/>
              <a:buFontTx/>
              <a:buNone/>
              <a:defRPr sz="2400" cap="all" spc="200">
                <a:solidFill>
                  <a:srgbClr val="637052"/>
                </a:solidFill>
                <a:latin typeface="Calibri Light"/>
                <a:ea typeface="Calibri Light"/>
                <a:cs typeface="Calibri Light"/>
                <a:sym typeface="Calibri Light"/>
              </a:defRPr>
            </a:lvl4pPr>
            <a:lvl5pPr marL="0" indent="1828800">
              <a:buClrTx/>
              <a:buSzTx/>
              <a:buFontTx/>
              <a:buNone/>
              <a:defRPr sz="2400" cap="all" spc="200">
                <a:solidFill>
                  <a:srgbClr val="637052"/>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9" name="Straight Connector 8"/>
          <p:cNvSpPr/>
          <p:nvPr/>
        </p:nvSpPr>
        <p:spPr>
          <a:xfrm>
            <a:off x="1207657" y="4343400"/>
            <a:ext cx="9875522" cy="0"/>
          </a:xfrm>
          <a:prstGeom prst="line">
            <a:avLst/>
          </a:prstGeom>
          <a:ln w="6350">
            <a:solidFill>
              <a:srgbClr val="808080"/>
            </a:solidFill>
          </a:ln>
        </p:spPr>
        <p:txBody>
          <a:bodyPr lIns="45719" rIns="45719"/>
          <a:lstStyle/>
          <a:p>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16" name="Rectangle 6"/>
          <p:cNvSpPr/>
          <p:nvPr/>
        </p:nvSpPr>
        <p:spPr>
          <a:xfrm>
            <a:off x="3175" y="6400800"/>
            <a:ext cx="12188825" cy="457200"/>
          </a:xfrm>
          <a:prstGeom prst="rect">
            <a:avLst/>
          </a:prstGeom>
          <a:solidFill>
            <a:schemeClr val="accent2"/>
          </a:solidFill>
          <a:ln w="12700">
            <a:miter lim="400000"/>
          </a:ln>
        </p:spPr>
        <p:txBody>
          <a:bodyPr lIns="45719" rIns="45719"/>
          <a:lstStyle/>
          <a:p>
            <a:endParaRPr/>
          </a:p>
        </p:txBody>
      </p:sp>
      <p:sp>
        <p:nvSpPr>
          <p:cNvPr id="117" name="Rectangle 7"/>
          <p:cNvSpPr/>
          <p:nvPr/>
        </p:nvSpPr>
        <p:spPr>
          <a:xfrm>
            <a:off x="14" y="6334316"/>
            <a:ext cx="12188826" cy="64009"/>
          </a:xfrm>
          <a:prstGeom prst="rect">
            <a:avLst/>
          </a:prstGeom>
          <a:solidFill>
            <a:schemeClr val="accent1"/>
          </a:solidFill>
          <a:ln w="12700">
            <a:miter lim="400000"/>
          </a:ln>
        </p:spPr>
        <p:txBody>
          <a:bodyPr lIns="45719" rIns="45719"/>
          <a:lstStyle/>
          <a:p>
            <a:endParaRPr/>
          </a:p>
        </p:txBody>
      </p:sp>
      <p:sp>
        <p:nvSpPr>
          <p:cNvPr id="118" name="Title Text"/>
          <p:cNvSpPr txBox="1">
            <a:spLocks noGrp="1"/>
          </p:cNvSpPr>
          <p:nvPr>
            <p:ph type="title"/>
          </p:nvPr>
        </p:nvSpPr>
        <p:spPr>
          <a:xfrm>
            <a:off x="8724900" y="414777"/>
            <a:ext cx="2628900" cy="5757423"/>
          </a:xfrm>
          <a:prstGeom prst="rect">
            <a:avLst/>
          </a:prstGeom>
        </p:spPr>
        <p:txBody>
          <a:bodyPr/>
          <a:lstStyle/>
          <a:p>
            <a:r>
              <a:t>Title Text</a:t>
            </a:r>
          </a:p>
        </p:txBody>
      </p:sp>
      <p:sp>
        <p:nvSpPr>
          <p:cNvPr id="119" name="Body Level One…"/>
          <p:cNvSpPr txBox="1">
            <a:spLocks noGrp="1"/>
          </p:cNvSpPr>
          <p:nvPr>
            <p:ph type="body" idx="1"/>
          </p:nvPr>
        </p:nvSpPr>
        <p:spPr>
          <a:xfrm>
            <a:off x="838200" y="414777"/>
            <a:ext cx="7734300" cy="575742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prstGeom prst="rect">
            <a:avLst/>
          </a:prstGeom>
        </p:spPr>
        <p:txBody>
          <a:bodyPr/>
          <a:lstStyle/>
          <a:p>
            <a:r>
              <a:t>Title Text</a:t>
            </a:r>
          </a:p>
        </p:txBody>
      </p:sp>
      <p:sp>
        <p:nvSpPr>
          <p:cNvPr id="27" name="Body Level One…"/>
          <p:cNvSpPr txBox="1">
            <a:spLocks noGrp="1"/>
          </p:cNvSpPr>
          <p:nvPr>
            <p:ph type="body" idx="1"/>
          </p:nvPr>
        </p:nvSpPr>
        <p:spPr>
          <a:xfrm>
            <a:off x="1097280" y="1845734"/>
            <a:ext cx="10058401"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5" name="Rectangle 6"/>
          <p:cNvSpPr/>
          <p:nvPr/>
        </p:nvSpPr>
        <p:spPr>
          <a:xfrm>
            <a:off x="3175" y="6400800"/>
            <a:ext cx="12188825" cy="457200"/>
          </a:xfrm>
          <a:prstGeom prst="rect">
            <a:avLst/>
          </a:prstGeom>
          <a:solidFill>
            <a:schemeClr val="accent2"/>
          </a:solidFill>
          <a:ln w="12700">
            <a:miter lim="400000"/>
          </a:ln>
        </p:spPr>
        <p:txBody>
          <a:bodyPr lIns="45719" rIns="45719"/>
          <a:lstStyle/>
          <a:p>
            <a:endParaRPr/>
          </a:p>
        </p:txBody>
      </p:sp>
      <p:sp>
        <p:nvSpPr>
          <p:cNvPr id="36" name="Rectangle 7"/>
          <p:cNvSpPr/>
          <p:nvPr/>
        </p:nvSpPr>
        <p:spPr>
          <a:xfrm>
            <a:off x="14" y="6334316"/>
            <a:ext cx="12188826" cy="64009"/>
          </a:xfrm>
          <a:prstGeom prst="rect">
            <a:avLst/>
          </a:prstGeom>
          <a:solidFill>
            <a:schemeClr val="accent1"/>
          </a:solidFill>
          <a:ln w="12700">
            <a:miter lim="400000"/>
          </a:ln>
        </p:spPr>
        <p:txBody>
          <a:bodyPr lIns="45719" rIns="45719"/>
          <a:lstStyle/>
          <a:p>
            <a:endParaRPr/>
          </a:p>
        </p:txBody>
      </p:sp>
      <p:sp>
        <p:nvSpPr>
          <p:cNvPr id="37" name="Title Text"/>
          <p:cNvSpPr txBox="1">
            <a:spLocks noGrp="1"/>
          </p:cNvSpPr>
          <p:nvPr>
            <p:ph type="title"/>
          </p:nvPr>
        </p:nvSpPr>
        <p:spPr>
          <a:xfrm>
            <a:off x="1097280" y="758951"/>
            <a:ext cx="10058401" cy="3566161"/>
          </a:xfrm>
          <a:prstGeom prst="rect">
            <a:avLst/>
          </a:prstGeom>
        </p:spPr>
        <p:txBody>
          <a:bodyPr/>
          <a:lstStyle>
            <a:lvl1pPr>
              <a:defRPr sz="8000">
                <a:solidFill>
                  <a:srgbClr val="262626"/>
                </a:solidFill>
              </a:defRPr>
            </a:lvl1pPr>
          </a:lstStyle>
          <a:p>
            <a:r>
              <a:t>Title Text</a:t>
            </a:r>
          </a:p>
        </p:txBody>
      </p:sp>
      <p:sp>
        <p:nvSpPr>
          <p:cNvPr id="38" name="Body Level One…"/>
          <p:cNvSpPr txBox="1">
            <a:spLocks noGrp="1"/>
          </p:cNvSpPr>
          <p:nvPr>
            <p:ph type="body" sz="quarter" idx="1"/>
          </p:nvPr>
        </p:nvSpPr>
        <p:spPr>
          <a:xfrm>
            <a:off x="1097280" y="4453128"/>
            <a:ext cx="10058401" cy="1143001"/>
          </a:xfrm>
          <a:prstGeom prst="rect">
            <a:avLst/>
          </a:prstGeom>
        </p:spPr>
        <p:txBody>
          <a:bodyPr lIns="45719" tIns="45719" rIns="45719" bIns="45719"/>
          <a:lstStyle>
            <a:lvl1pPr marL="0" indent="0">
              <a:buClrTx/>
              <a:buSzTx/>
              <a:buFontTx/>
              <a:buNone/>
              <a:defRPr sz="2400" cap="all" spc="200">
                <a:solidFill>
                  <a:srgbClr val="637052"/>
                </a:solidFill>
                <a:latin typeface="Calibri Light"/>
                <a:ea typeface="Calibri Light"/>
                <a:cs typeface="Calibri Light"/>
                <a:sym typeface="Calibri Light"/>
              </a:defRPr>
            </a:lvl1pPr>
            <a:lvl2pPr marL="0" indent="457200">
              <a:buClrTx/>
              <a:buSzTx/>
              <a:buFontTx/>
              <a:buNone/>
              <a:defRPr sz="2400" cap="all" spc="200">
                <a:solidFill>
                  <a:srgbClr val="637052"/>
                </a:solidFill>
                <a:latin typeface="Calibri Light"/>
                <a:ea typeface="Calibri Light"/>
                <a:cs typeface="Calibri Light"/>
                <a:sym typeface="Calibri Light"/>
              </a:defRPr>
            </a:lvl2pPr>
            <a:lvl3pPr marL="0" indent="914400">
              <a:buClrTx/>
              <a:buSzTx/>
              <a:buFontTx/>
              <a:buNone/>
              <a:defRPr sz="2400" cap="all" spc="200">
                <a:solidFill>
                  <a:srgbClr val="637052"/>
                </a:solidFill>
                <a:latin typeface="Calibri Light"/>
                <a:ea typeface="Calibri Light"/>
                <a:cs typeface="Calibri Light"/>
                <a:sym typeface="Calibri Light"/>
              </a:defRPr>
            </a:lvl3pPr>
            <a:lvl4pPr marL="0" indent="1371600">
              <a:buClrTx/>
              <a:buSzTx/>
              <a:buFontTx/>
              <a:buNone/>
              <a:defRPr sz="2400" cap="all" spc="200">
                <a:solidFill>
                  <a:srgbClr val="637052"/>
                </a:solidFill>
                <a:latin typeface="Calibri Light"/>
                <a:ea typeface="Calibri Light"/>
                <a:cs typeface="Calibri Light"/>
                <a:sym typeface="Calibri Light"/>
              </a:defRPr>
            </a:lvl4pPr>
            <a:lvl5pPr marL="0" indent="1828800">
              <a:buClrTx/>
              <a:buSzTx/>
              <a:buFontTx/>
              <a:buNone/>
              <a:defRPr sz="2400" cap="all" spc="200">
                <a:solidFill>
                  <a:srgbClr val="637052"/>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0" name="Straight Connector 8"/>
          <p:cNvSpPr/>
          <p:nvPr/>
        </p:nvSpPr>
        <p:spPr>
          <a:xfrm>
            <a:off x="1207657" y="4343400"/>
            <a:ext cx="9875522" cy="0"/>
          </a:xfrm>
          <a:prstGeom prst="line">
            <a:avLst/>
          </a:prstGeom>
          <a:ln w="6350">
            <a:solidFill>
              <a:srgbClr val="808080"/>
            </a:solidFill>
          </a:ln>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half" idx="1"/>
          </p:nvPr>
        </p:nvSpPr>
        <p:spPr>
          <a:xfrm>
            <a:off x="1097278" y="1845734"/>
            <a:ext cx="4937761"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sz="quarter" idx="1"/>
          </p:nvPr>
        </p:nvSpPr>
        <p:spPr>
          <a:xfrm>
            <a:off x="1097280" y="1846052"/>
            <a:ext cx="4937760" cy="736283"/>
          </a:xfrm>
          <a:prstGeom prst="rect">
            <a:avLst/>
          </a:prstGeom>
        </p:spPr>
        <p:txBody>
          <a:bodyPr lIns="45719" tIns="45719" rIns="45719" bIns="45719" anchor="ctr"/>
          <a:lstStyle>
            <a:lvl1pPr marL="0" indent="0">
              <a:buClrTx/>
              <a:buSzTx/>
              <a:buFontTx/>
              <a:buNone/>
              <a:defRPr cap="all">
                <a:solidFill>
                  <a:srgbClr val="637052"/>
                </a:solidFill>
              </a:defRPr>
            </a:lvl1pPr>
            <a:lvl2pPr marL="0" indent="457200">
              <a:buClrTx/>
              <a:buSzTx/>
              <a:buFontTx/>
              <a:buNone/>
              <a:defRPr cap="all">
                <a:solidFill>
                  <a:srgbClr val="637052"/>
                </a:solidFill>
              </a:defRPr>
            </a:lvl2pPr>
            <a:lvl3pPr marL="0" indent="914400">
              <a:buClrTx/>
              <a:buSzTx/>
              <a:buFontTx/>
              <a:buNone/>
              <a:defRPr cap="all">
                <a:solidFill>
                  <a:srgbClr val="637052"/>
                </a:solidFill>
              </a:defRPr>
            </a:lvl3pPr>
            <a:lvl4pPr marL="0" indent="1371600">
              <a:buClrTx/>
              <a:buSzTx/>
              <a:buFontTx/>
              <a:buNone/>
              <a:defRPr cap="all">
                <a:solidFill>
                  <a:srgbClr val="637052"/>
                </a:solidFill>
              </a:defRPr>
            </a:lvl4pPr>
            <a:lvl5pPr marL="0" indent="1828800">
              <a:buClrTx/>
              <a:buSzTx/>
              <a:buFontTx/>
              <a:buNone/>
              <a:defRPr cap="all">
                <a:solidFill>
                  <a:srgbClr val="637052"/>
                </a:solidFill>
              </a:defRPr>
            </a:lvl5pPr>
          </a:lstStyle>
          <a:p>
            <a:r>
              <a:t>Body Level One</a:t>
            </a:r>
          </a:p>
          <a:p>
            <a:pPr lvl="1"/>
            <a:r>
              <a:t>Body Level Two</a:t>
            </a:r>
          </a:p>
          <a:p>
            <a:pPr lvl="2"/>
            <a:r>
              <a:t>Body Level Three</a:t>
            </a:r>
          </a:p>
          <a:p>
            <a:pPr lvl="3"/>
            <a:r>
              <a:t>Body Level Four</a:t>
            </a:r>
          </a:p>
          <a:p>
            <a:pPr lvl="4"/>
            <a:r>
              <a:t>Body Level Five</a:t>
            </a:r>
          </a:p>
        </p:txBody>
      </p:sp>
      <p:sp>
        <p:nvSpPr>
          <p:cNvPr id="58" name="Text Placeholder 4"/>
          <p:cNvSpPr>
            <a:spLocks noGrp="1"/>
          </p:cNvSpPr>
          <p:nvPr>
            <p:ph type="body" sz="quarter" idx="13"/>
          </p:nvPr>
        </p:nvSpPr>
        <p:spPr>
          <a:xfrm>
            <a:off x="6217920" y="1846052"/>
            <a:ext cx="4937761" cy="736283"/>
          </a:xfrm>
          <a:prstGeom prst="rect">
            <a:avLst/>
          </a:prstGeom>
        </p:spPr>
        <p:txBody>
          <a:bodyPr lIns="45719" tIns="45719" rIns="45719" bIns="45719" anchor="ctr"/>
          <a:lstStyle/>
          <a:p>
            <a:pPr marL="0" indent="0">
              <a:buClrTx/>
              <a:buSzTx/>
              <a:buFontTx/>
              <a:buNone/>
              <a:defRPr cap="all">
                <a:solidFill>
                  <a:srgbClr val="637052"/>
                </a:solidFill>
              </a:defRPr>
            </a:pPr>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Title Text"/>
          <p:cNvSpPr txBox="1">
            <a:spLocks noGrp="1"/>
          </p:cNvSpPr>
          <p:nvPr>
            <p:ph type="title"/>
          </p:nvPr>
        </p:nvSpPr>
        <p:spPr>
          <a:prstGeom prst="rect">
            <a:avLst/>
          </a:prstGeom>
        </p:spPr>
        <p:txBody>
          <a:bodyPr/>
          <a:lstStyle/>
          <a:p>
            <a:r>
              <a:t>Title Text</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3" name="Rectangle 7"/>
          <p:cNvSpPr/>
          <p:nvPr/>
        </p:nvSpPr>
        <p:spPr>
          <a:xfrm>
            <a:off x="15" y="0"/>
            <a:ext cx="4050793" cy="6858000"/>
          </a:xfrm>
          <a:prstGeom prst="rect">
            <a:avLst/>
          </a:prstGeom>
          <a:solidFill>
            <a:schemeClr val="accent2"/>
          </a:solidFill>
          <a:ln w="12700">
            <a:miter lim="400000"/>
          </a:ln>
        </p:spPr>
        <p:txBody>
          <a:bodyPr lIns="45719" rIns="45719"/>
          <a:lstStyle/>
          <a:p>
            <a:endParaRPr/>
          </a:p>
        </p:txBody>
      </p:sp>
      <p:sp>
        <p:nvSpPr>
          <p:cNvPr id="84" name="Rectangle 8"/>
          <p:cNvSpPr/>
          <p:nvPr/>
        </p:nvSpPr>
        <p:spPr>
          <a:xfrm>
            <a:off x="4040070" y="0"/>
            <a:ext cx="64009" cy="6858000"/>
          </a:xfrm>
          <a:prstGeom prst="rect">
            <a:avLst/>
          </a:prstGeom>
          <a:solidFill>
            <a:schemeClr val="accent1"/>
          </a:solidFill>
          <a:ln w="12700">
            <a:miter lim="400000"/>
          </a:ln>
        </p:spPr>
        <p:txBody>
          <a:bodyPr lIns="45719" rIns="45719"/>
          <a:lstStyle/>
          <a:p>
            <a:endParaRPr/>
          </a:p>
        </p:txBody>
      </p:sp>
      <p:sp>
        <p:nvSpPr>
          <p:cNvPr id="85" name="Title Text"/>
          <p:cNvSpPr txBox="1">
            <a:spLocks noGrp="1"/>
          </p:cNvSpPr>
          <p:nvPr>
            <p:ph type="title"/>
          </p:nvPr>
        </p:nvSpPr>
        <p:spPr>
          <a:xfrm>
            <a:off x="457200" y="594359"/>
            <a:ext cx="3200400" cy="2286001"/>
          </a:xfrm>
          <a:prstGeom prst="rect">
            <a:avLst/>
          </a:prstGeom>
        </p:spPr>
        <p:txBody>
          <a:bodyPr/>
          <a:lstStyle>
            <a:lvl1pPr>
              <a:defRPr sz="3600">
                <a:solidFill>
                  <a:srgbClr val="FFFFFF"/>
                </a:solidFill>
              </a:defRPr>
            </a:lvl1pPr>
          </a:lstStyle>
          <a:p>
            <a:r>
              <a:t>Title Text</a:t>
            </a:r>
          </a:p>
        </p:txBody>
      </p:sp>
      <p:sp>
        <p:nvSpPr>
          <p:cNvPr id="86" name="Body Level One…"/>
          <p:cNvSpPr txBox="1">
            <a:spLocks noGrp="1"/>
          </p:cNvSpPr>
          <p:nvPr>
            <p:ph type="body" idx="1"/>
          </p:nvPr>
        </p:nvSpPr>
        <p:spPr>
          <a:xfrm>
            <a:off x="4800600" y="731519"/>
            <a:ext cx="6492241" cy="52578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Text Placeholder 3"/>
          <p:cNvSpPr>
            <a:spLocks noGrp="1"/>
          </p:cNvSpPr>
          <p:nvPr>
            <p:ph type="body" sz="quarter" idx="13"/>
          </p:nvPr>
        </p:nvSpPr>
        <p:spPr>
          <a:xfrm>
            <a:off x="457200" y="2926079"/>
            <a:ext cx="3200400" cy="3379125"/>
          </a:xfrm>
          <a:prstGeom prst="rect">
            <a:avLst/>
          </a:prstGeom>
        </p:spPr>
        <p:txBody>
          <a:bodyPr lIns="45719" tIns="45719" rIns="45719" bIns="45719"/>
          <a:lstStyle/>
          <a:p>
            <a:pPr marL="0" indent="0">
              <a:buClrTx/>
              <a:buSzTx/>
              <a:buFontTx/>
              <a:buNone/>
              <a:defRPr sz="1500">
                <a:solidFill>
                  <a:srgbClr val="FFFFFF"/>
                </a:solidFill>
              </a:defRPr>
            </a:pPr>
            <a:endParaRPr/>
          </a:p>
        </p:txBody>
      </p:sp>
      <p:sp>
        <p:nvSpPr>
          <p:cNvPr id="88" name="Slide Number"/>
          <p:cNvSpPr txBox="1">
            <a:spLocks noGrp="1"/>
          </p:cNvSpPr>
          <p:nvPr>
            <p:ph type="sldNum" sz="quarter" idx="2"/>
          </p:nvPr>
        </p:nvSpPr>
        <p:spPr>
          <a:prstGeom prst="rect">
            <a:avLst/>
          </a:prstGeom>
        </p:spPr>
        <p:txBody>
          <a:bodyPr/>
          <a:lstStyle>
            <a:lvl1pPr>
              <a:defRPr>
                <a:solidFill>
                  <a:srgbClr val="637052"/>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5" name="Rectangle 7"/>
          <p:cNvSpPr/>
          <p:nvPr/>
        </p:nvSpPr>
        <p:spPr>
          <a:xfrm>
            <a:off x="0" y="4953000"/>
            <a:ext cx="12188825" cy="1905000"/>
          </a:xfrm>
          <a:prstGeom prst="rect">
            <a:avLst/>
          </a:prstGeom>
          <a:solidFill>
            <a:schemeClr val="accent2"/>
          </a:solidFill>
          <a:ln w="12700">
            <a:miter lim="400000"/>
          </a:ln>
        </p:spPr>
        <p:txBody>
          <a:bodyPr lIns="45719" rIns="45719"/>
          <a:lstStyle/>
          <a:p>
            <a:endParaRPr/>
          </a:p>
        </p:txBody>
      </p:sp>
      <p:sp>
        <p:nvSpPr>
          <p:cNvPr id="96" name="Rectangle 8"/>
          <p:cNvSpPr/>
          <p:nvPr/>
        </p:nvSpPr>
        <p:spPr>
          <a:xfrm>
            <a:off x="14" y="4915075"/>
            <a:ext cx="12188826" cy="64009"/>
          </a:xfrm>
          <a:prstGeom prst="rect">
            <a:avLst/>
          </a:prstGeom>
          <a:solidFill>
            <a:schemeClr val="accent1"/>
          </a:solidFill>
          <a:ln w="12700">
            <a:miter lim="400000"/>
          </a:ln>
        </p:spPr>
        <p:txBody>
          <a:bodyPr lIns="45719" rIns="45719"/>
          <a:lstStyle/>
          <a:p>
            <a:endParaRPr/>
          </a:p>
        </p:txBody>
      </p:sp>
      <p:sp>
        <p:nvSpPr>
          <p:cNvPr id="97" name="Title Text"/>
          <p:cNvSpPr txBox="1">
            <a:spLocks noGrp="1"/>
          </p:cNvSpPr>
          <p:nvPr>
            <p:ph type="title"/>
          </p:nvPr>
        </p:nvSpPr>
        <p:spPr>
          <a:xfrm>
            <a:off x="1097280" y="5074920"/>
            <a:ext cx="10113265" cy="822961"/>
          </a:xfrm>
          <a:prstGeom prst="rect">
            <a:avLst/>
          </a:prstGeom>
        </p:spPr>
        <p:txBody>
          <a:bodyPr lIns="0" tIns="0" rIns="0" bIns="0"/>
          <a:lstStyle>
            <a:lvl1pPr>
              <a:defRPr sz="3600">
                <a:solidFill>
                  <a:srgbClr val="FFFFFF"/>
                </a:solidFill>
              </a:defRPr>
            </a:lvl1pPr>
          </a:lstStyle>
          <a:p>
            <a:r>
              <a:t>Title Text</a:t>
            </a:r>
          </a:p>
        </p:txBody>
      </p:sp>
      <p:sp>
        <p:nvSpPr>
          <p:cNvPr id="98" name="Picture Placeholder 2"/>
          <p:cNvSpPr>
            <a:spLocks noGrp="1"/>
          </p:cNvSpPr>
          <p:nvPr>
            <p:ph type="pic" idx="13"/>
          </p:nvPr>
        </p:nvSpPr>
        <p:spPr>
          <a:xfrm>
            <a:off x="14" y="0"/>
            <a:ext cx="12191987" cy="4915076"/>
          </a:xfrm>
          <a:prstGeom prst="rect">
            <a:avLst/>
          </a:prstGeom>
        </p:spPr>
        <p:txBody>
          <a:bodyPr lIns="91439" tIns="45719" rIns="91439" bIns="45719">
            <a:noAutofit/>
          </a:bodyPr>
          <a:lstStyle/>
          <a:p>
            <a:endParaRPr/>
          </a:p>
        </p:txBody>
      </p:sp>
      <p:sp>
        <p:nvSpPr>
          <p:cNvPr id="99" name="Body Level One…"/>
          <p:cNvSpPr txBox="1">
            <a:spLocks noGrp="1"/>
          </p:cNvSpPr>
          <p:nvPr>
            <p:ph type="body" sz="quarter" idx="1"/>
          </p:nvPr>
        </p:nvSpPr>
        <p:spPr>
          <a:xfrm>
            <a:off x="1097280" y="5907023"/>
            <a:ext cx="10113265" cy="594361"/>
          </a:xfrm>
          <a:prstGeom prst="rect">
            <a:avLst/>
          </a:prstGeom>
        </p:spPr>
        <p:txBody>
          <a:bodyPr/>
          <a:lstStyle>
            <a:lvl1pPr marL="0" indent="0">
              <a:spcBef>
                <a:spcPts val="600"/>
              </a:spcBef>
              <a:buClrTx/>
              <a:buSzTx/>
              <a:buFontTx/>
              <a:buNone/>
              <a:defRPr sz="1500">
                <a:solidFill>
                  <a:srgbClr val="FFFFFF"/>
                </a:solidFill>
              </a:defRPr>
            </a:lvl1pPr>
            <a:lvl2pPr marL="0" indent="457200">
              <a:spcBef>
                <a:spcPts val="600"/>
              </a:spcBef>
              <a:buClrTx/>
              <a:buSzTx/>
              <a:buFontTx/>
              <a:buNone/>
              <a:defRPr sz="1500">
                <a:solidFill>
                  <a:srgbClr val="FFFFFF"/>
                </a:solidFill>
              </a:defRPr>
            </a:lvl2pPr>
            <a:lvl3pPr marL="0" indent="914400">
              <a:spcBef>
                <a:spcPts val="600"/>
              </a:spcBef>
              <a:buClrTx/>
              <a:buSzTx/>
              <a:buFontTx/>
              <a:buNone/>
              <a:defRPr sz="1500">
                <a:solidFill>
                  <a:srgbClr val="FFFFFF"/>
                </a:solidFill>
              </a:defRPr>
            </a:lvl3pPr>
            <a:lvl4pPr marL="0" indent="1371600">
              <a:spcBef>
                <a:spcPts val="600"/>
              </a:spcBef>
              <a:buClrTx/>
              <a:buSzTx/>
              <a:buFontTx/>
              <a:buNone/>
              <a:defRPr sz="1500">
                <a:solidFill>
                  <a:srgbClr val="FFFFFF"/>
                </a:solidFill>
              </a:defRPr>
            </a:lvl4pPr>
            <a:lvl5pPr marL="0" indent="1828800">
              <a:spcBef>
                <a:spcPts val="600"/>
              </a:spcBef>
              <a:buClrTx/>
              <a:buSzTx/>
              <a:buFontTx/>
              <a:buNone/>
              <a:defRPr sz="15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7" name="Title Text"/>
          <p:cNvSpPr txBox="1">
            <a:spLocks noGrp="1"/>
          </p:cNvSpPr>
          <p:nvPr>
            <p:ph type="title"/>
          </p:nvPr>
        </p:nvSpPr>
        <p:spPr>
          <a:prstGeom prst="rect">
            <a:avLst/>
          </a:prstGeom>
        </p:spPr>
        <p:txBody>
          <a:bodyPr/>
          <a:lstStyle/>
          <a:p>
            <a:r>
              <a:t>Title Text</a:t>
            </a:r>
          </a:p>
        </p:txBody>
      </p:sp>
      <p:sp>
        <p:nvSpPr>
          <p:cNvPr id="108" name="Body Level One…"/>
          <p:cNvSpPr txBox="1">
            <a:spLocks noGrp="1"/>
          </p:cNvSpPr>
          <p:nvPr>
            <p:ph type="body" idx="1"/>
          </p:nvPr>
        </p:nvSpPr>
        <p:spPr>
          <a:xfrm>
            <a:off x="1097280" y="1845734"/>
            <a:ext cx="10058401"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6"/>
          <p:cNvSpPr/>
          <p:nvPr/>
        </p:nvSpPr>
        <p:spPr>
          <a:xfrm>
            <a:off x="1" y="6400800"/>
            <a:ext cx="12192001" cy="457200"/>
          </a:xfrm>
          <a:prstGeom prst="rect">
            <a:avLst/>
          </a:prstGeom>
          <a:solidFill>
            <a:schemeClr val="accent2"/>
          </a:solidFill>
          <a:ln w="12700">
            <a:miter lim="400000"/>
          </a:ln>
        </p:spPr>
        <p:txBody>
          <a:bodyPr lIns="45719" rIns="45719"/>
          <a:lstStyle/>
          <a:p>
            <a:endParaRPr/>
          </a:p>
        </p:txBody>
      </p:sp>
      <p:sp>
        <p:nvSpPr>
          <p:cNvPr id="3" name="Rectangle 8"/>
          <p:cNvSpPr/>
          <p:nvPr/>
        </p:nvSpPr>
        <p:spPr>
          <a:xfrm>
            <a:off x="-1" y="6334316"/>
            <a:ext cx="12192003" cy="65999"/>
          </a:xfrm>
          <a:prstGeom prst="rect">
            <a:avLst/>
          </a:prstGeom>
          <a:solidFill>
            <a:schemeClr val="accent1"/>
          </a:solidFill>
          <a:ln w="12700">
            <a:miter lim="400000"/>
          </a:ln>
        </p:spPr>
        <p:txBody>
          <a:bodyPr lIns="45719" rIns="45719"/>
          <a:lstStyle/>
          <a:p>
            <a:endParaRPr/>
          </a:p>
        </p:txBody>
      </p:sp>
      <p:sp>
        <p:nvSpPr>
          <p:cNvPr id="4" name="Straight Connector 9"/>
          <p:cNvSpPr/>
          <p:nvPr/>
        </p:nvSpPr>
        <p:spPr>
          <a:xfrm>
            <a:off x="1193532" y="1737845"/>
            <a:ext cx="9966960" cy="1"/>
          </a:xfrm>
          <a:prstGeom prst="line">
            <a:avLst/>
          </a:prstGeom>
          <a:ln w="6350">
            <a:solidFill>
              <a:srgbClr val="808080"/>
            </a:solidFill>
          </a:ln>
        </p:spPr>
        <p:txBody>
          <a:bodyPr lIns="45719" rIns="45719"/>
          <a:lstStyle/>
          <a:p>
            <a:endParaRPr/>
          </a:p>
        </p:txBody>
      </p:sp>
      <p:sp>
        <p:nvSpPr>
          <p:cNvPr id="5" name="Title Text"/>
          <p:cNvSpPr txBox="1">
            <a:spLocks noGrp="1"/>
          </p:cNvSpPr>
          <p:nvPr>
            <p:ph type="title"/>
          </p:nvPr>
        </p:nvSpPr>
        <p:spPr>
          <a:xfrm>
            <a:off x="1097280" y="286603"/>
            <a:ext cx="10058401" cy="14507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p>
            <a:r>
              <a:t>Title Text</a:t>
            </a:r>
          </a:p>
        </p:txBody>
      </p:sp>
      <p:sp>
        <p:nvSpPr>
          <p:cNvPr id="6" name="Slide Number"/>
          <p:cNvSpPr txBox="1">
            <a:spLocks noGrp="1"/>
          </p:cNvSpPr>
          <p:nvPr>
            <p:ph type="sldNum" sz="quarter" idx="2"/>
          </p:nvPr>
        </p:nvSpPr>
        <p:spPr>
          <a:xfrm>
            <a:off x="10975141" y="6526778"/>
            <a:ext cx="237343" cy="231141"/>
          </a:xfrm>
          <a:prstGeom prst="rect">
            <a:avLst/>
          </a:prstGeom>
          <a:ln w="12700">
            <a:miter lim="400000"/>
          </a:ln>
        </p:spPr>
        <p:txBody>
          <a:bodyPr wrap="none" lIns="45719" rIns="45719" anchor="ctr">
            <a:spAutoFit/>
          </a:bodyPr>
          <a:lstStyle>
            <a:lvl1pPr algn="r">
              <a:defRPr sz="1000">
                <a:solidFill>
                  <a:srgbClr val="FFFFFF"/>
                </a:solidFill>
              </a:defRPr>
            </a:lvl1pPr>
          </a:lstStyle>
          <a:p>
            <a:fld id="{86CB4B4D-7CA3-9044-876B-883B54F8677D}" type="slidenum">
              <a:t>‹#›</a:t>
            </a:fld>
            <a:endParaRPr/>
          </a:p>
        </p:txBody>
      </p:sp>
      <p:sp>
        <p:nvSpPr>
          <p:cNvPr id="7" name="Body Level One…"/>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1pPr>
      <a:lvl2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2pPr>
      <a:lvl3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3pPr>
      <a:lvl4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4pPr>
      <a:lvl5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5pPr>
      <a:lvl6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6pPr>
      <a:lvl7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7pPr>
      <a:lvl8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8pPr>
      <a:lvl9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9pPr>
    </p:titleStyle>
    <p:bodyStyle>
      <a:lvl1pPr marL="91439" marR="0" indent="-91439" algn="l" defTabSz="914400" rtl="0" latinLnBrk="0">
        <a:lnSpc>
          <a:spcPct val="90000"/>
        </a:lnSpc>
        <a:spcBef>
          <a:spcPts val="1200"/>
        </a:spcBef>
        <a:spcAft>
          <a:spcPts val="0"/>
        </a:spcAft>
        <a:buClr>
          <a:schemeClr val="accent1"/>
        </a:buClr>
        <a:buSzPct val="100000"/>
        <a:buFont typeface="Trebuchet MS"/>
        <a:buChar char=" "/>
        <a:tabLst/>
        <a:defRPr sz="2000" b="0" i="0" u="none" strike="noStrike" cap="none" spc="0" baseline="0">
          <a:ln>
            <a:noFill/>
          </a:ln>
          <a:solidFill>
            <a:srgbClr val="404040"/>
          </a:solidFill>
          <a:uFillTx/>
          <a:latin typeface="+mj-lt"/>
          <a:ea typeface="+mj-ea"/>
          <a:cs typeface="+mj-cs"/>
          <a:sym typeface="Calibri"/>
        </a:defRPr>
      </a:lvl1pPr>
      <a:lvl2pPr marL="404368" marR="0" indent="-203200"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2pPr>
      <a:lvl3pPr marL="645305" marR="0" indent="-261257"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3pPr>
      <a:lvl4pPr marL="828185" marR="0" indent="-261257"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4pPr>
      <a:lvl5pPr marL="1011065" marR="0" indent="-261257"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5pPr>
      <a:lvl6pPr marL="11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6pPr>
      <a:lvl7pPr marL="13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7pPr>
      <a:lvl8pPr marL="15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8pPr>
      <a:lvl9pPr marL="17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6.png"/><Relationship Id="rId7"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jpeg"/><Relationship Id="rId7"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2.wdp"/><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2.wdp"/><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6.png"/><Relationship Id="rId7"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6.png"/><Relationship Id="rId7" Type="http://schemas.microsoft.com/office/2007/relationships/hdphoto" Target="../media/hdphoto2.wdp"/><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txBox="1">
            <a:spLocks noGrp="1"/>
          </p:cNvSpPr>
          <p:nvPr>
            <p:ph type="ctrTitle"/>
          </p:nvPr>
        </p:nvSpPr>
        <p:spPr>
          <a:xfrm>
            <a:off x="1097280" y="758951"/>
            <a:ext cx="10058401" cy="3566161"/>
          </a:xfrm>
          <a:prstGeom prst="rect">
            <a:avLst/>
          </a:prstGeom>
        </p:spPr>
        <p:txBody>
          <a:bodyPr/>
          <a:lstStyle/>
          <a:p>
            <a:pPr>
              <a:defRPr spc="-100">
                <a:latin typeface="Cambria"/>
                <a:ea typeface="Cambria"/>
                <a:cs typeface="Cambria"/>
                <a:sym typeface="Cambria"/>
              </a:defRPr>
            </a:pPr>
            <a:r>
              <a:rPr dirty="0"/>
              <a:t>House </a:t>
            </a:r>
            <a:r>
              <a:rPr dirty="0" smtClean="0"/>
              <a:t>Bill</a:t>
            </a:r>
            <a:r>
              <a:rPr lang="en-US" dirty="0" smtClean="0"/>
              <a:t> </a:t>
            </a:r>
            <a:r>
              <a:rPr lang="en-US" dirty="0" smtClean="0"/>
              <a:t>338</a:t>
            </a:r>
            <a:r>
              <a:rPr dirty="0"/>
              <a:t/>
            </a:r>
            <a:br>
              <a:rPr dirty="0"/>
            </a:br>
            <a:r>
              <a:rPr lang="en-US" sz="3600" dirty="0" smtClean="0"/>
              <a:t>Mental Health Awareness and Community Violence Protection Act</a:t>
            </a:r>
            <a:endParaRPr sz="3600" dirty="0"/>
          </a:p>
        </p:txBody>
      </p:sp>
      <p:sp>
        <p:nvSpPr>
          <p:cNvPr id="130" name="Subtitle 2"/>
          <p:cNvSpPr txBox="1">
            <a:spLocks noGrp="1"/>
          </p:cNvSpPr>
          <p:nvPr>
            <p:ph type="subTitle" sz="quarter" idx="1"/>
          </p:nvPr>
        </p:nvSpPr>
        <p:spPr>
          <a:prstGeom prst="rect">
            <a:avLst/>
          </a:prstGeom>
        </p:spPr>
        <p:txBody>
          <a:bodyPr>
            <a:normAutofit/>
          </a:bodyPr>
          <a:lstStyle/>
          <a:p>
            <a:pPr>
              <a:defRPr>
                <a:latin typeface="Cambria"/>
                <a:ea typeface="Cambria"/>
                <a:cs typeface="Cambria"/>
                <a:sym typeface="Cambria"/>
              </a:defRPr>
            </a:pPr>
            <a:r>
              <a:rPr dirty="0"/>
              <a:t>Sponsor Testimony </a:t>
            </a:r>
          </a:p>
          <a:p>
            <a:pPr>
              <a:defRPr>
                <a:latin typeface="Cambria"/>
                <a:ea typeface="Cambria"/>
                <a:cs typeface="Cambria"/>
                <a:sym typeface="Cambria"/>
              </a:defRPr>
            </a:pPr>
            <a:r>
              <a:rPr dirty="0"/>
              <a:t>State </a:t>
            </a:r>
            <a:r>
              <a:rPr dirty="0" smtClean="0"/>
              <a:t>Representative </a:t>
            </a:r>
            <a:r>
              <a:rPr dirty="0"/>
              <a:t>Dave </a:t>
            </a:r>
            <a:r>
              <a:rPr dirty="0" smtClean="0"/>
              <a:t>Greenspan</a:t>
            </a:r>
            <a:endParaRPr dirty="0"/>
          </a:p>
        </p:txBody>
      </p:sp>
      <p:sp>
        <p:nvSpPr>
          <p:cNvPr id="13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a:t>
            </a:fld>
            <a:endParaRPr/>
          </a:p>
        </p:txBody>
      </p:sp>
      <p:pic>
        <p:nvPicPr>
          <p:cNvPr id="132" name="Picture 5" descr="Picture 5"/>
          <p:cNvPicPr>
            <a:picLocks noChangeAspect="1"/>
          </p:cNvPicPr>
          <p:nvPr/>
        </p:nvPicPr>
        <p:blipFill>
          <a:blip r:embed="rId2">
            <a:extLst/>
          </a:blip>
          <a:stretch>
            <a:fillRect/>
          </a:stretch>
        </p:blipFill>
        <p:spPr>
          <a:xfrm>
            <a:off x="8537171" y="810350"/>
            <a:ext cx="2133601" cy="2143126"/>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pic>
        <p:nvPicPr>
          <p:cNvPr id="16" name="Picture 2" descr="C:\Users\owner\AppData\Local\Microsoft\Windows\INetCache\IE\8GHYATKI\120px-Yes_Check_Circle.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9271" y="2742359"/>
            <a:ext cx="590190" cy="5901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8980" y="4770324"/>
            <a:ext cx="5921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2066584" y="4518895"/>
            <a:ext cx="3824418" cy="1569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“If the mental health professional and officer do not have reason to believe that the person is a mentally ill person… the person shall be released and the officer shall take no further action.”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1578-1583)</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pic>
        <p:nvPicPr>
          <p:cNvPr id="14" name="Picture 2" descr="C:\Users\owner\AppData\Local\Microsoft\Windows\INetCache\IE\8GHYATKI\nicubunu-Stick-figure-male-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924" y="2813934"/>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C:\Users\owner\AppData\Local\Microsoft\Windows\INetCache\IE\UTCV6N95\conversation-545621_960_720[1].png"/>
          <p:cNvPicPr>
            <a:picLocks noChangeAspect="1" noChangeArrowheads="1"/>
          </p:cNvPicPr>
          <p:nvPr/>
        </p:nvPicPr>
        <p:blipFill>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83515" y="2011981"/>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owner\AppData\Local\Microsoft\Windows\INetCache\IE\8GHYATKI\nicubunu-Stick-figure-male-2[1].png"/>
          <p:cNvPicPr>
            <a:picLocks noChangeAspect="1" noChangeArrowheads="1"/>
          </p:cNvPicPr>
          <p:nvPr/>
        </p:nvPicPr>
        <p:blipFill>
          <a:blip r:embed="rId5" cstate="print">
            <a:duotone>
              <a:srgbClr val="EEECE1">
                <a:shade val="45000"/>
                <a:satMod val="135000"/>
              </a:srgbClr>
              <a:prstClr val="white"/>
            </a:duotone>
            <a:extLst>
              <a:ext uri="{BEBA8EAE-BF5A-486C-A8C5-ECC9F3942E4B}">
                <a14:imgProps xmlns:a14="http://schemas.microsoft.com/office/drawing/2010/main">
                  <a14:imgLayer r:embed="rId8"/>
                </a14:imgProps>
              </a:ext>
              <a:ext uri="{28A0092B-C50C-407E-A947-70E740481C1C}">
                <a14:useLocalDpi xmlns:a14="http://schemas.microsoft.com/office/drawing/2010/main" val="0"/>
              </a:ext>
            </a:extLst>
          </a:blip>
          <a:srcRect/>
          <a:stretch>
            <a:fillRect/>
          </a:stretch>
        </p:blipFill>
        <p:spPr bwMode="auto">
          <a:xfrm>
            <a:off x="2472212" y="2822876"/>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owner\AppData\Local\Microsoft\Windows\INetCache\IE\8GHYATKI\nicubunu-Stick-figure-male-2[1].png"/>
          <p:cNvPicPr>
            <a:picLocks noChangeAspect="1" noChangeArrowheads="1"/>
          </p:cNvPicPr>
          <p:nvPr/>
        </p:nvPicPr>
        <p:blipFill>
          <a:blip r:embed="rId5" cstate="print">
            <a:duotone>
              <a:srgbClr val="F79646">
                <a:shade val="45000"/>
                <a:satMod val="135000"/>
              </a:srgbClr>
              <a:prstClr val="white"/>
            </a:duotone>
            <a:extLst>
              <a:ext uri="{BEBA8EAE-BF5A-486C-A8C5-ECC9F3942E4B}">
                <a14:imgProps xmlns:a14="http://schemas.microsoft.com/office/drawing/2010/main">
                  <a14:imgLayer r:embed="rId8"/>
                </a14:imgProps>
              </a:ext>
              <a:ext uri="{28A0092B-C50C-407E-A947-70E740481C1C}">
                <a14:useLocalDpi xmlns:a14="http://schemas.microsoft.com/office/drawing/2010/main" val="0"/>
              </a:ext>
            </a:extLst>
          </a:blip>
          <a:srcRect/>
          <a:stretch>
            <a:fillRect/>
          </a:stretch>
        </p:blipFill>
        <p:spPr bwMode="auto">
          <a:xfrm>
            <a:off x="1049573" y="2813934"/>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owner\AppData\Local\Microsoft\Windows\INetCache\IE\8GHYATKI\nicubunu-Stick-figure-male-2[1].png"/>
          <p:cNvPicPr>
            <a:picLocks noChangeAspect="1" noChangeArrowheads="1"/>
          </p:cNvPicPr>
          <p:nvPr/>
        </p:nvPicPr>
        <p:blipFill>
          <a:blip r:embed="rId5" cstate="print">
            <a:lum bright="70000" contrast="-70000"/>
            <a:extLst>
              <a:ext uri="{BEBA8EAE-BF5A-486C-A8C5-ECC9F3942E4B}">
                <a14:imgProps xmlns:a14="http://schemas.microsoft.com/office/drawing/2010/main">
                  <a14:imgLayer r:embed="rId8"/>
                </a14:imgProps>
              </a:ext>
              <a:ext uri="{28A0092B-C50C-407E-A947-70E740481C1C}">
                <a14:useLocalDpi xmlns:a14="http://schemas.microsoft.com/office/drawing/2010/main" val="0"/>
              </a:ext>
            </a:extLst>
          </a:blip>
          <a:srcRect/>
          <a:stretch>
            <a:fillRect/>
          </a:stretch>
        </p:blipFill>
        <p:spPr bwMode="auto">
          <a:xfrm>
            <a:off x="1685584" y="2787088"/>
            <a:ext cx="584972" cy="1167026"/>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3908452" y="2311867"/>
            <a:ext cx="6566961" cy="1569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“If </a:t>
            </a:r>
            <a:r>
              <a:rPr lang="en-US" sz="1600" dirty="0">
                <a:latin typeface="Cambria" panose="02040503050406030204" pitchFamily="18" charset="0"/>
                <a:ea typeface="Cambria" panose="02040503050406030204" pitchFamily="18" charset="0"/>
              </a:rPr>
              <a:t>the </a:t>
            </a:r>
            <a:r>
              <a:rPr lang="en-US" sz="1600" dirty="0" smtClean="0">
                <a:latin typeface="Cambria" panose="02040503050406030204" pitchFamily="18" charset="0"/>
                <a:ea typeface="Cambria" panose="02040503050406030204" pitchFamily="18" charset="0"/>
              </a:rPr>
              <a:t>mental health professional and officer </a:t>
            </a:r>
            <a:r>
              <a:rPr lang="en-US" sz="1600" dirty="0">
                <a:latin typeface="Cambria" panose="02040503050406030204" pitchFamily="18" charset="0"/>
                <a:ea typeface="Cambria" panose="02040503050406030204" pitchFamily="18" charset="0"/>
              </a:rPr>
              <a:t>has reason to believe that the person is a mentally ill </a:t>
            </a:r>
            <a:r>
              <a:rPr lang="en-US" sz="1600" dirty="0" smtClean="0">
                <a:latin typeface="Cambria" panose="02040503050406030204" pitchFamily="18" charset="0"/>
                <a:ea typeface="Cambria" panose="02040503050406030204" pitchFamily="18" charset="0"/>
              </a:rPr>
              <a:t>person </a:t>
            </a:r>
            <a:r>
              <a:rPr lang="en-US" sz="1600" dirty="0">
                <a:latin typeface="Cambria" panose="02040503050406030204" pitchFamily="18" charset="0"/>
                <a:ea typeface="Cambria" panose="02040503050406030204" pitchFamily="18" charset="0"/>
              </a:rPr>
              <a:t>subject to court order and represents a substantial risk of </a:t>
            </a:r>
            <a:r>
              <a:rPr lang="en-US" sz="1600" dirty="0" smtClean="0">
                <a:latin typeface="Cambria" panose="02040503050406030204" pitchFamily="18" charset="0"/>
                <a:ea typeface="Cambria" panose="02040503050406030204" pitchFamily="18" charset="0"/>
              </a:rPr>
              <a:t>physical </a:t>
            </a:r>
            <a:r>
              <a:rPr lang="en-US" sz="1600" dirty="0">
                <a:latin typeface="Cambria" panose="02040503050406030204" pitchFamily="18" charset="0"/>
                <a:ea typeface="Cambria" panose="02040503050406030204" pitchFamily="18" charset="0"/>
              </a:rPr>
              <a:t>hare to self or others if allowed to remain at liberty </a:t>
            </a:r>
            <a:r>
              <a:rPr lang="en-US" sz="1600" dirty="0" smtClean="0">
                <a:latin typeface="Cambria" panose="02040503050406030204" pitchFamily="18" charset="0"/>
                <a:ea typeface="Cambria" panose="02040503050406030204" pitchFamily="18" charset="0"/>
              </a:rPr>
              <a:t>pending</a:t>
            </a:r>
            <a:r>
              <a:rPr lang="en-US" sz="1600" dirty="0">
                <a:latin typeface="Cambria" panose="02040503050406030204" pitchFamily="18" charset="0"/>
                <a:ea typeface="Cambria" panose="02040503050406030204" pitchFamily="18" charset="0"/>
              </a:rPr>
              <a:t>	</a:t>
            </a:r>
            <a:r>
              <a:rPr lang="en-US" sz="1600" dirty="0" smtClean="0">
                <a:latin typeface="Cambria" panose="02040503050406030204" pitchFamily="18" charset="0"/>
                <a:ea typeface="Cambria" panose="02040503050406030204" pitchFamily="18" charset="0"/>
              </a:rPr>
              <a:t>examination, the </a:t>
            </a:r>
            <a:r>
              <a:rPr lang="en-US" sz="1600" dirty="0">
                <a:latin typeface="Cambria" panose="02040503050406030204" pitchFamily="18" charset="0"/>
                <a:ea typeface="Cambria" panose="02040503050406030204" pitchFamily="18" charset="0"/>
              </a:rPr>
              <a:t>officer may take the person into </a:t>
            </a:r>
            <a:r>
              <a:rPr lang="en-US" sz="1600" dirty="0" smtClean="0">
                <a:latin typeface="Cambria" panose="02040503050406030204" pitchFamily="18" charset="0"/>
                <a:ea typeface="Cambria" panose="02040503050406030204" pitchFamily="18" charset="0"/>
              </a:rPr>
              <a:t>custody and transport the person to a hospital… </a:t>
            </a:r>
            <a:r>
              <a:rPr lang="en-US" sz="1600" dirty="0">
                <a:latin typeface="Cambria" panose="02040503050406030204" pitchFamily="18" charset="0"/>
                <a:ea typeface="Cambria" panose="02040503050406030204" pitchFamily="18" charset="0"/>
              </a:rPr>
              <a:t>”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1564-1570)</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
        <p:nvSpPr>
          <p:cNvPr id="30" name="TextBox 29"/>
          <p:cNvSpPr txBox="1"/>
          <p:nvPr/>
        </p:nvSpPr>
        <p:spPr>
          <a:xfrm>
            <a:off x="6942966" y="4044445"/>
            <a:ext cx="4655891" cy="22467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Petition Pending….  </a:t>
            </a:r>
          </a:p>
          <a:p>
            <a:pPr lvl="0" algn="just"/>
            <a:endParaRPr lang="en-US" sz="1600" dirty="0" smtClean="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If the officer intends to file a petition the person,  shall be confined - “in no case shall the person be confined due to the pendency of the petition for more than seventy-two hours after the petition is filed.”</a:t>
            </a:r>
            <a:endParaRPr lang="en-US" sz="1600" dirty="0">
              <a:latin typeface="Cambria" panose="02040503050406030204" pitchFamily="18" charset="0"/>
              <a:ea typeface="Cambria" panose="02040503050406030204" pitchFamily="18" charset="0"/>
            </a:endParaRPr>
          </a:p>
          <a:p>
            <a:pPr lvl="0" algn="just"/>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1490-1492)</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pic>
        <p:nvPicPr>
          <p:cNvPr id="18" name="Picture 2" descr="C:\Users\owner\AppData\Local\Microsoft\Windows\INetCache\IE\5HRKEBRC\cover512x512-216d7ecb64c7416c89069821653f0c98[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90090" y="4009381"/>
            <a:ext cx="570306" cy="570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94935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29" name="TextBox 28"/>
          <p:cNvSpPr txBox="1"/>
          <p:nvPr/>
        </p:nvSpPr>
        <p:spPr>
          <a:xfrm>
            <a:off x="3208798" y="2052922"/>
            <a:ext cx="7966271" cy="1323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“…a law enforcement officer may file a petition in the probate court of the county in which the respondent resides, or in the probate court of a county in which a respondent engaged in an activity or make statements what were the basis of the law enforcement officer determining that the petition should be filed.… </a:t>
            </a:r>
            <a:r>
              <a:rPr lang="en-US" sz="1600" dirty="0">
                <a:latin typeface="Cambria" panose="02040503050406030204" pitchFamily="18" charset="0"/>
                <a:ea typeface="Cambria" panose="02040503050406030204" pitchFamily="18" charset="0"/>
              </a:rPr>
              <a:t>”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1599-1604)</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pic>
        <p:nvPicPr>
          <p:cNvPr id="18" name="Picture 3" descr="C:\Users\owner\AppData\Local\Microsoft\Windows\INetCache\IE\S3D618YR\20120821-justice-sword[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5826" y="2311867"/>
            <a:ext cx="1131452" cy="121920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969695" y="3875170"/>
            <a:ext cx="3513293" cy="20621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“A petition for a potential risk protection order ... shall be supported by a written affidavit signed by the petitioner under oath, an oral statement give by the petitioner under oath, or any other admissible evidence.… </a:t>
            </a:r>
            <a:r>
              <a:rPr lang="en-US" sz="1600" dirty="0">
                <a:latin typeface="Cambria" panose="02040503050406030204" pitchFamily="18" charset="0"/>
                <a:ea typeface="Cambria" panose="02040503050406030204" pitchFamily="18" charset="0"/>
              </a:rPr>
              <a:t>”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1643-1647)</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
        <p:nvSpPr>
          <p:cNvPr id="21" name="TextBox 20"/>
          <p:cNvSpPr txBox="1"/>
          <p:nvPr/>
        </p:nvSpPr>
        <p:spPr>
          <a:xfrm>
            <a:off x="5567320" y="3185998"/>
            <a:ext cx="5543011" cy="17389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b="1" u="sng" dirty="0" smtClean="0">
                <a:latin typeface="Cambria" panose="02040503050406030204" pitchFamily="18" charset="0"/>
                <a:ea typeface="Cambria" panose="02040503050406030204" pitchFamily="18" charset="0"/>
              </a:rPr>
              <a:t>Burden of Proof</a:t>
            </a:r>
          </a:p>
          <a:p>
            <a:pPr lvl="0" algn="just"/>
            <a:endParaRPr lang="en-US" sz="1000" dirty="0" smtClean="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“In any proceeding before the court in which the petitioner is seeking a potential risk protection order or an extension of an existing potential risk protection order, the petitioner has the burden of proof </a:t>
            </a:r>
            <a:r>
              <a:rPr lang="en-US" sz="1600" dirty="0">
                <a:latin typeface="Cambria" panose="02040503050406030204" pitchFamily="18" charset="0"/>
                <a:ea typeface="Cambria" panose="02040503050406030204" pitchFamily="18" charset="0"/>
              </a:rPr>
              <a:t>”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1656-1659)</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
        <p:nvSpPr>
          <p:cNvPr id="22" name="TextBox 21"/>
          <p:cNvSpPr txBox="1"/>
          <p:nvPr/>
        </p:nvSpPr>
        <p:spPr>
          <a:xfrm>
            <a:off x="5654950" y="4922535"/>
            <a:ext cx="5662032" cy="15081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b="1" u="sng" dirty="0" smtClean="0">
                <a:latin typeface="Cambria" panose="02040503050406030204" pitchFamily="18" charset="0"/>
                <a:ea typeface="Cambria" panose="02040503050406030204" pitchFamily="18" charset="0"/>
              </a:rPr>
              <a:t>Timeliness of Court Hearing</a:t>
            </a:r>
          </a:p>
          <a:p>
            <a:pPr lvl="0" algn="just"/>
            <a:endParaRPr lang="en-US" sz="900" dirty="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“…the court shall set a date for a hearing on the petition that is not later than three days after the day on which the petition is filed. </a:t>
            </a:r>
            <a:r>
              <a:rPr lang="en-US" sz="1600" dirty="0">
                <a:latin typeface="Cambria" panose="02040503050406030204" pitchFamily="18" charset="0"/>
                <a:ea typeface="Cambria" panose="02040503050406030204" pitchFamily="18" charset="0"/>
              </a:rPr>
              <a:t>”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1664-1667)</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3856674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pic>
        <p:nvPicPr>
          <p:cNvPr id="18" name="Picture 3" descr="C:\Users\owner\AppData\Local\Microsoft\Windows\INetCache\IE\S3D618YR\20120821-justice-sword[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9578" y="4597623"/>
            <a:ext cx="1131452" cy="121920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969694" y="2347334"/>
            <a:ext cx="4921307" cy="20621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“At the hearing for a potential risk protection order…the petitioner must prove, by </a:t>
            </a:r>
            <a:r>
              <a:rPr lang="en-US" sz="1600" i="1" u="sng" dirty="0" smtClean="0">
                <a:latin typeface="Cambria" panose="02040503050406030204" pitchFamily="18" charset="0"/>
                <a:ea typeface="Cambria" panose="02040503050406030204" pitchFamily="18" charset="0"/>
              </a:rPr>
              <a:t>proof beyond a reasonable doubt</a:t>
            </a:r>
            <a:r>
              <a:rPr lang="en-US" sz="1600" dirty="0" smtClean="0">
                <a:latin typeface="Cambria" panose="02040503050406030204" pitchFamily="18" charset="0"/>
                <a:ea typeface="Cambria" panose="02040503050406030204" pitchFamily="18" charset="0"/>
              </a:rPr>
              <a:t>, that the respondent presents a significant risk of committing suicide, committing another form of serious self harm less that death, or causing physical injury to another person in the near future.… </a:t>
            </a:r>
            <a:r>
              <a:rPr lang="en-US" sz="1600" dirty="0">
                <a:latin typeface="Cambria" panose="02040503050406030204" pitchFamily="18" charset="0"/>
                <a:ea typeface="Cambria" panose="02040503050406030204" pitchFamily="18" charset="0"/>
              </a:rPr>
              <a:t>”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1717-1723)</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pic>
        <p:nvPicPr>
          <p:cNvPr id="20" name="Picture 2" descr="C:\Users\owner\AppData\Local\Microsoft\Windows\INetCache\IE\8GHYATKI\nicubunu-Stick-figure-male-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52372" y="3125798"/>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Users\owner\AppData\Local\Microsoft\Windows\INetCache\IE\8GHYATKI\nicubunu-Stick-figure-male-2[1].png"/>
          <p:cNvPicPr>
            <a:picLocks noChangeAspect="1" noChangeArrowheads="1"/>
          </p:cNvPicPr>
          <p:nvPr/>
        </p:nvPicPr>
        <p:blipFill>
          <a:blip r:embed="rId4" cstate="print">
            <a:duotone>
              <a:srgbClr val="EEECE1">
                <a:shade val="45000"/>
                <a:satMod val="135000"/>
              </a:srgbClr>
              <a:prstClr val="white"/>
            </a:duotone>
            <a:extLst>
              <a:ext uri="{BEBA8EAE-BF5A-486C-A8C5-ECC9F3942E4B}">
                <a14:imgProps xmlns:a14="http://schemas.microsoft.com/office/drawing/2010/main">
                  <a14:imgLayer r:embed="rId5"/>
                </a14:imgProps>
              </a:ext>
              <a:ext uri="{28A0092B-C50C-407E-A947-70E740481C1C}">
                <a14:useLocalDpi xmlns:a14="http://schemas.microsoft.com/office/drawing/2010/main" val="0"/>
              </a:ext>
            </a:extLst>
          </a:blip>
          <a:srcRect/>
          <a:stretch>
            <a:fillRect/>
          </a:stretch>
        </p:blipFill>
        <p:spPr bwMode="auto">
          <a:xfrm>
            <a:off x="9408701" y="3125798"/>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owner\AppData\Local\Microsoft\Windows\INetCache\IE\S3D618YR\No_sign_Right.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36221" y="4617034"/>
            <a:ext cx="590190" cy="59019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owner\AppData\Local\Microsoft\Windows\INetCache\IE\8GHYATKI\nicubunu-Stick-figure-male-2[1].png"/>
          <p:cNvPicPr>
            <a:picLocks noChangeAspect="1" noChangeArrowheads="1"/>
          </p:cNvPicPr>
          <p:nvPr/>
        </p:nvPicPr>
        <p:blipFill>
          <a:blip r:embed="rId4" cstate="print">
            <a:duotone>
              <a:srgbClr val="F79646">
                <a:shade val="45000"/>
                <a:satMod val="135000"/>
              </a:srgbClr>
              <a:prstClr val="white"/>
            </a:duotone>
            <a:extLst>
              <a:ext uri="{BEBA8EAE-BF5A-486C-A8C5-ECC9F3942E4B}">
                <a14:imgProps xmlns:a14="http://schemas.microsoft.com/office/drawing/2010/main">
                  <a14:imgLayer r:embed="rId5"/>
                </a14:imgProps>
              </a:ext>
              <a:ext uri="{28A0092B-C50C-407E-A947-70E740481C1C}">
                <a14:useLocalDpi xmlns:a14="http://schemas.microsoft.com/office/drawing/2010/main" val="0"/>
              </a:ext>
            </a:extLst>
          </a:blip>
          <a:srcRect/>
          <a:stretch>
            <a:fillRect/>
          </a:stretch>
        </p:blipFill>
        <p:spPr bwMode="auto">
          <a:xfrm>
            <a:off x="7073021" y="3125798"/>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owner\AppData\Local\Microsoft\Windows\INetCache\IE\8GHYATKI\nicubunu-Stick-figure-male-2[1].png"/>
          <p:cNvPicPr>
            <a:picLocks noChangeAspect="1" noChangeArrowheads="1"/>
          </p:cNvPicPr>
          <p:nvPr/>
        </p:nvPicPr>
        <p:blipFill>
          <a:blip r:embed="rId4" cstate="print">
            <a:lum bright="70000" contrast="-70000"/>
            <a:extLst>
              <a:ext uri="{BEBA8EAE-BF5A-486C-A8C5-ECC9F3942E4B}">
                <a14:imgProps xmlns:a14="http://schemas.microsoft.com/office/drawing/2010/main">
                  <a14:imgLayer r:embed="rId5"/>
                </a14:imgProps>
              </a:ext>
              <a:ext uri="{28A0092B-C50C-407E-A947-70E740481C1C}">
                <a14:useLocalDpi xmlns:a14="http://schemas.microsoft.com/office/drawing/2010/main" val="0"/>
              </a:ext>
            </a:extLst>
          </a:blip>
          <a:srcRect/>
          <a:stretch>
            <a:fillRect/>
          </a:stretch>
        </p:blipFill>
        <p:spPr bwMode="auto">
          <a:xfrm>
            <a:off x="7733660" y="3098952"/>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owner\AppData\Local\Microsoft\Windows\INetCache\IE\8GHYATKI\nicubunu-Stick-figure-male-2[1].png"/>
          <p:cNvPicPr>
            <a:picLocks noChangeAspect="1" noChangeArrowheads="1"/>
          </p:cNvPicPr>
          <p:nvPr/>
        </p:nvPicPr>
        <p:blipFill>
          <a:blip r:embed="rId4" cstate="print">
            <a:duotone>
              <a:srgbClr val="4BACC6">
                <a:shade val="45000"/>
                <a:satMod val="135000"/>
              </a:srgbClr>
              <a:prstClr val="white"/>
            </a:duotone>
            <a:extLst>
              <a:ext uri="{BEBA8EAE-BF5A-486C-A8C5-ECC9F3942E4B}">
                <a14:imgProps xmlns:a14="http://schemas.microsoft.com/office/drawing/2010/main">
                  <a14:imgLayer r:embed="rId5"/>
                </a14:imgProps>
              </a:ext>
              <a:ext uri="{28A0092B-C50C-407E-A947-70E740481C1C}">
                <a14:useLocalDpi xmlns:a14="http://schemas.microsoft.com/office/drawing/2010/main" val="0"/>
              </a:ext>
            </a:extLst>
          </a:blip>
          <a:srcRect/>
          <a:stretch>
            <a:fillRect/>
          </a:stretch>
        </p:blipFill>
        <p:spPr bwMode="auto">
          <a:xfrm>
            <a:off x="8341462" y="3125798"/>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owner\AppData\Local\Microsoft\Windows\INetCache\IE\8GHYATKI\nicubunu-Stick-figure-male-2[1].png"/>
          <p:cNvPicPr>
            <a:picLocks noChangeAspect="1" noChangeArrowheads="1"/>
          </p:cNvPicPr>
          <p:nvPr/>
        </p:nvPicPr>
        <p:blipFill>
          <a:blip r:embed="rId4" cstate="print">
            <a:biLevel thresh="25000"/>
            <a:extLst>
              <a:ext uri="{BEBA8EAE-BF5A-486C-A8C5-ECC9F3942E4B}">
                <a14:imgProps xmlns:a14="http://schemas.microsoft.com/office/drawing/2010/main">
                  <a14:imgLayer r:embed="rId5"/>
                </a14:imgProps>
              </a:ext>
              <a:ext uri="{28A0092B-C50C-407E-A947-70E740481C1C}">
                <a14:useLocalDpi xmlns:a14="http://schemas.microsoft.com/office/drawing/2010/main" val="0"/>
              </a:ext>
            </a:extLst>
          </a:blip>
          <a:srcRect/>
          <a:stretch>
            <a:fillRect/>
          </a:stretch>
        </p:blipFill>
        <p:spPr bwMode="auto">
          <a:xfrm>
            <a:off x="10069434" y="3125798"/>
            <a:ext cx="584972" cy="1167026"/>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Curved Connector 27"/>
          <p:cNvCxnSpPr/>
          <p:nvPr/>
        </p:nvCxnSpPr>
        <p:spPr>
          <a:xfrm rot="5400000">
            <a:off x="8507334" y="4426534"/>
            <a:ext cx="228598" cy="1"/>
          </a:xfrm>
          <a:prstGeom prst="curvedConnector3">
            <a:avLst/>
          </a:prstGeom>
          <a:noFill/>
          <a:ln w="9525" cap="flat" cmpd="sng" algn="ctr">
            <a:solidFill>
              <a:srgbClr val="4F81BD">
                <a:shade val="95000"/>
                <a:satMod val="105000"/>
              </a:srgbClr>
            </a:solidFill>
            <a:prstDash val="solid"/>
            <a:tailEnd type="arrow"/>
          </a:ln>
          <a:effectLst/>
        </p:spPr>
      </p:cxnSp>
      <p:pic>
        <p:nvPicPr>
          <p:cNvPr id="30" name="Picture 2" descr="C:\Users\owner\AppData\Local\Microsoft\Windows\INetCache\IE\S3D618YR\gavel-145563__18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642" y="2044829"/>
            <a:ext cx="148082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C:\Users\owner\AppData\Local\Microsoft\Windows\INetCache\IE\8GHYATKI\120px-Yes_Check_Circle.svg[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58545" y="3387370"/>
            <a:ext cx="590190" cy="59019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6255143" y="5183639"/>
            <a:ext cx="5648241" cy="1323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“If the court at the hearing finds that the petitioner has so proved, the court may issue a potential risk protection order.  Absent such finding, the court shall not issue a potential risk protection order.”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1726-1729)</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3225035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pic>
        <p:nvPicPr>
          <p:cNvPr id="18" name="Picture 3" descr="C:\Users\owner\AppData\Local\Microsoft\Windows\INetCache\IE\S3D618YR\20120821-justice-sword[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5907" y="1906597"/>
            <a:ext cx="1131452" cy="121920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026338" y="3142415"/>
            <a:ext cx="4921307" cy="35394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b="1" u="sng" dirty="0" smtClean="0">
                <a:latin typeface="Cambria" panose="02040503050406030204" pitchFamily="18" charset="0"/>
                <a:ea typeface="Cambria" panose="02040503050406030204" pitchFamily="18" charset="0"/>
              </a:rPr>
              <a:t>Exempt from the Order </a:t>
            </a:r>
          </a:p>
          <a:p>
            <a:pPr lvl="0" algn="just"/>
            <a:endParaRPr lang="en-US" sz="1000" dirty="0" smtClean="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“At the hearing for a potential risk protection order … any family or household member of the respondent to business partner or associate of the respondent may request an exemption from the order  of a motor vehicle or equipment that is needed by the family or household member, partner or associate and present evidence as to the need...  If the court … finds that the</a:t>
            </a:r>
            <a:r>
              <a:rPr lang="en-US" sz="1600" dirty="0">
                <a:latin typeface="Cambria" panose="02040503050406030204" pitchFamily="18" charset="0"/>
                <a:ea typeface="Cambria" panose="02040503050406030204" pitchFamily="18" charset="0"/>
              </a:rPr>
              <a:t> family or household member, partner or </a:t>
            </a:r>
            <a:r>
              <a:rPr lang="en-US" sz="1600" dirty="0" smtClean="0">
                <a:latin typeface="Cambria" panose="02040503050406030204" pitchFamily="18" charset="0"/>
                <a:ea typeface="Cambria" panose="02040503050406030204" pitchFamily="18" charset="0"/>
              </a:rPr>
              <a:t>associate needs the motor vehicle or equipment…the court may exempt the motor vehicle or equipment from the order… ”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1730-1741)</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
        <p:nvSpPr>
          <p:cNvPr id="32" name="TextBox 31"/>
          <p:cNvSpPr txBox="1"/>
          <p:nvPr/>
        </p:nvSpPr>
        <p:spPr>
          <a:xfrm>
            <a:off x="6261691" y="2529160"/>
            <a:ext cx="5648241" cy="19543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b="1" u="sng" dirty="0" smtClean="0">
                <a:latin typeface="Cambria" panose="02040503050406030204" pitchFamily="18" charset="0"/>
                <a:ea typeface="Cambria" panose="02040503050406030204" pitchFamily="18" charset="0"/>
              </a:rPr>
              <a:t>Exception to the Exemption</a:t>
            </a:r>
          </a:p>
          <a:p>
            <a:pPr lvl="0" algn="just"/>
            <a:endParaRPr lang="en-US" sz="900" dirty="0" smtClean="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“A court shall not exempt any motor vehicle or equipment from a potential reis protection order under authority of this… if the petitioner or a prosecutor proves to the court that the motor vehicle or equipment is need as evidence in any pending or contemplated criminal action or proceeding.”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1754-1758)</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
        <p:nvSpPr>
          <p:cNvPr id="21" name="TextBox 20"/>
          <p:cNvSpPr txBox="1"/>
          <p:nvPr/>
        </p:nvSpPr>
        <p:spPr>
          <a:xfrm>
            <a:off x="2678464" y="1934204"/>
            <a:ext cx="4034476"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Potential Risk Protection Order Issued</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pic>
        <p:nvPicPr>
          <p:cNvPr id="29" name="Picture 2" descr="C:\Users\owner\AppData\Local\Microsoft\Windows\INetCache\IE\8GHYATKI\D6039_Ty_I_Sty_A[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77789" y="4483539"/>
            <a:ext cx="1242687" cy="106516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owner\AppData\Local\Microsoft\Windows\INetCache\IE\S3D618YR\800px-PKW_aus_Zusatzzeichen_1048-10.svg[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12145" y="4342186"/>
            <a:ext cx="1546927" cy="696117"/>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owner\AppData\Local\Microsoft\Windows\INetCache\IE\8GHYATKI\Pictograms-nps-misc-trucks-2.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91483" y="5116994"/>
            <a:ext cx="981160" cy="981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891304"/>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pic>
        <p:nvPicPr>
          <p:cNvPr id="18" name="Picture 3" descr="C:\Users\owner\AppData\Local\Microsoft\Windows\INetCache\IE\S3D618YR\20120821-justice-sword[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5907" y="1906597"/>
            <a:ext cx="1131452" cy="121920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026338" y="3182875"/>
            <a:ext cx="6127021" cy="31700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“…the court that issued the order immediately shall issue a warrant to a law enforcement officer commanding the officer to search for and retrieve all non-exempt deadly weapons in the possession or control of the respondent… ”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1911-1917)</a:t>
            </a:r>
          </a:p>
          <a:p>
            <a:pPr lvl="0" algn="just"/>
            <a:endParaRPr lang="en-US" sz="1200" dirty="0" smtClean="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“If a court that otherwise is required to issue a warrant… determines that the respondent is in custody or that the respondent ‘s deadly weapons already have been surrendered to and are in the possession of a law enforcement agency, the court may decide to delay the issuance of the warrant pending the respondents release or the return of the deadly weapons to the respondent.”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1929-1935)</a:t>
            </a:r>
            <a:endParaRPr lang="en-US" sz="1200" dirty="0">
              <a:latin typeface="Cambria" panose="02040503050406030204" pitchFamily="18" charset="0"/>
              <a:ea typeface="Cambria" panose="02040503050406030204" pitchFamily="18" charset="0"/>
            </a:endParaRPr>
          </a:p>
          <a:p>
            <a:pPr lvl="0" algn="just"/>
            <a:endParaRPr lang="en-US" sz="1200" dirty="0" smtClean="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
        <p:nvSpPr>
          <p:cNvPr id="21" name="TextBox 20"/>
          <p:cNvSpPr txBox="1"/>
          <p:nvPr/>
        </p:nvSpPr>
        <p:spPr>
          <a:xfrm>
            <a:off x="2678464" y="1934204"/>
            <a:ext cx="4034476"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dirty="0" smtClean="0">
                <a:latin typeface="Cambria" panose="02040503050406030204" pitchFamily="18" charset="0"/>
                <a:ea typeface="Cambria" panose="02040503050406030204" pitchFamily="18" charset="0"/>
              </a:rPr>
              <a:t>Potential Risk Protection Order Issued</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
        <p:nvSpPr>
          <p:cNvPr id="13" name="TextBox 12"/>
          <p:cNvSpPr txBox="1"/>
          <p:nvPr/>
        </p:nvSpPr>
        <p:spPr>
          <a:xfrm>
            <a:off x="7784538" y="2074880"/>
            <a:ext cx="3656056" cy="35548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b="1" u="sng" dirty="0" smtClean="0">
                <a:latin typeface="Cambria" panose="02040503050406030204" pitchFamily="18" charset="0"/>
                <a:ea typeface="Cambria" panose="02040503050406030204" pitchFamily="18" charset="0"/>
              </a:rPr>
              <a:t>Duration of the Order</a:t>
            </a:r>
          </a:p>
          <a:p>
            <a:pPr lvl="0" algn="just"/>
            <a:endParaRPr lang="en-US" sz="900" dirty="0" smtClean="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“A potential risk protection order issued by a court…shall be for a period of one hundred eighty days beginning the date of the issuance of the order, subject to termination….”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1985-1988)</a:t>
            </a:r>
          </a:p>
          <a:p>
            <a:pPr lvl="0" algn="just"/>
            <a:endParaRPr lang="en-US" sz="1200" dirty="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“…the court shall grant the petitioner’s motion and the court shall extend the current potential risk protection order for an additional period of not longer than one hundred eighty days …</a:t>
            </a:r>
            <a:r>
              <a:rPr lang="en-US" sz="1200" dirty="0" smtClean="0">
                <a:latin typeface="Cambria" panose="02040503050406030204" pitchFamily="18" charset="0"/>
                <a:ea typeface="Cambria" panose="02040503050406030204" pitchFamily="18" charset="0"/>
              </a:rPr>
              <a:t>(Lines 2139-2144)</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7959700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11" name="Rectangle 10"/>
          <p:cNvSpPr/>
          <p:nvPr/>
        </p:nvSpPr>
        <p:spPr>
          <a:xfrm>
            <a:off x="2318682" y="2311109"/>
            <a:ext cx="6989231" cy="36933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ea typeface="+mn-ea"/>
                <a:cs typeface="+mn-cs"/>
              </a:rPr>
              <a:t>Mental Health Treatment and/or</a:t>
            </a:r>
            <a:r>
              <a:rPr kumimoji="0" lang="en-US" sz="1800" b="0" i="0" u="none" strike="noStrike" kern="1200" cap="none" spc="0" normalizeH="0" noProof="0" dirty="0" smtClean="0">
                <a:ln>
                  <a:noFill/>
                </a:ln>
                <a:solidFill>
                  <a:prstClr val="black"/>
                </a:solidFill>
                <a:effectLst/>
                <a:uLnTx/>
                <a:uFillTx/>
                <a:ea typeface="+mn-ea"/>
                <a:cs typeface="+mn-cs"/>
              </a:rPr>
              <a:t> Legal Proceeding Continue</a:t>
            </a:r>
            <a:endParaRPr kumimoji="0" lang="en-US" sz="1800" b="0" i="0" u="none" strike="noStrike" kern="1200" cap="none" spc="0" normalizeH="0" baseline="0" noProof="0" dirty="0" smtClean="0">
              <a:ln>
                <a:noFill/>
              </a:ln>
              <a:solidFill>
                <a:prstClr val="black"/>
              </a:solidFill>
              <a:effectLst/>
              <a:uLnTx/>
              <a:uFillTx/>
              <a:ea typeface="+mn-ea"/>
              <a:cs typeface="+mn-cs"/>
            </a:endParaRPr>
          </a:p>
        </p:txBody>
      </p:sp>
      <p:pic>
        <p:nvPicPr>
          <p:cNvPr id="12" name="Picture 2" descr="C:\Users\owner\AppData\Local\Microsoft\Windows\INetCache\IE\S3D618YR\gavel-145563__18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9694" y="3242495"/>
            <a:ext cx="148082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owner\AppData\Local\Microsoft\Windows\INetCache\IE\5HRKEBRC\cover512x512-216d7ecb64c7416c89069821653f0c98[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1551" y="3111534"/>
            <a:ext cx="1140611" cy="114061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owner\AppData\Local\Microsoft\Windows\INetCache\IE\8GHYATKI\nicubunu-Stick-figure-male-2[1].png"/>
          <p:cNvPicPr>
            <a:picLocks noChangeAspect="1" noChangeArrowheads="1"/>
          </p:cNvPicPr>
          <p:nvPr/>
        </p:nvPicPr>
        <p:blipFill>
          <a:blip r:embed="rId5" cstate="print">
            <a:duotone>
              <a:srgbClr val="EEECE1">
                <a:shade val="45000"/>
                <a:satMod val="135000"/>
              </a:srgbClr>
              <a:prstClr val="white"/>
            </a:duotone>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3093435" y="4588731"/>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owner\AppData\Local\Microsoft\Windows\INetCache\IE\8GHYATKI\nicubunu-Stick-figure-male-2[1].png"/>
          <p:cNvPicPr>
            <a:picLocks noChangeAspect="1" noChangeArrowheads="1"/>
          </p:cNvPicPr>
          <p:nvPr/>
        </p:nvPicPr>
        <p:blipFill>
          <a:blip r:embed="rId5" cstate="print">
            <a:lum bright="70000" contrast="-70000"/>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1418394" y="4561885"/>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owner\AppData\Local\Microsoft\Windows\INetCache\IE\8GHYATKI\nicubunu-Stick-figure-male-2[1].png"/>
          <p:cNvPicPr>
            <a:picLocks noChangeAspect="1" noChangeArrowheads="1"/>
          </p:cNvPicPr>
          <p:nvPr/>
        </p:nvPicPr>
        <p:blipFill>
          <a:blip r:embed="rId5" cstate="print">
            <a:duotone>
              <a:srgbClr val="4BACC6">
                <a:shade val="45000"/>
                <a:satMod val="135000"/>
              </a:srgbClr>
              <a:prstClr val="white"/>
            </a:duotone>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2026196" y="4588731"/>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owner\AppData\Local\Microsoft\Windows\INetCache\IE\8GHYATKI\nicubunu-Stick-figure-male-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15240" y="4741131"/>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C:\Users\owner\AppData\Local\Microsoft\Windows\INetCache\IE\8GHYATKI\nicubunu-Stick-figure-male-2[1].png"/>
          <p:cNvPicPr>
            <a:picLocks noChangeAspect="1" noChangeArrowheads="1"/>
          </p:cNvPicPr>
          <p:nvPr/>
        </p:nvPicPr>
        <p:blipFill>
          <a:blip r:embed="rId5" cstate="print">
            <a:duotone>
              <a:srgbClr val="EEECE1">
                <a:shade val="45000"/>
                <a:satMod val="135000"/>
              </a:srgbClr>
              <a:prstClr val="white"/>
            </a:duotone>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8671569" y="4741131"/>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owner\AppData\Local\Microsoft\Windows\INetCache\IE\8GHYATKI\nicubunu-Stick-figure-male-2[1].png"/>
          <p:cNvPicPr>
            <a:picLocks noChangeAspect="1" noChangeArrowheads="1"/>
          </p:cNvPicPr>
          <p:nvPr/>
        </p:nvPicPr>
        <p:blipFill>
          <a:blip r:embed="rId5" cstate="print">
            <a:duotone>
              <a:srgbClr val="F79646">
                <a:shade val="45000"/>
                <a:satMod val="135000"/>
              </a:srgbClr>
              <a:prstClr val="white"/>
            </a:duotone>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6335889" y="4741131"/>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owner\AppData\Local\Microsoft\Windows\INetCache\IE\8GHYATKI\nicubunu-Stick-figure-male-2[1].png"/>
          <p:cNvPicPr>
            <a:picLocks noChangeAspect="1" noChangeArrowheads="1"/>
          </p:cNvPicPr>
          <p:nvPr/>
        </p:nvPicPr>
        <p:blipFill>
          <a:blip r:embed="rId5" cstate="print">
            <a:lum bright="70000" contrast="-70000"/>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6996528" y="4714285"/>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owner\AppData\Local\Microsoft\Windows\INetCache\IE\8GHYATKI\nicubunu-Stick-figure-male-2[1].png"/>
          <p:cNvPicPr>
            <a:picLocks noChangeAspect="1" noChangeArrowheads="1"/>
          </p:cNvPicPr>
          <p:nvPr/>
        </p:nvPicPr>
        <p:blipFill>
          <a:blip r:embed="rId5" cstate="print">
            <a:duotone>
              <a:srgbClr val="4BACC6">
                <a:shade val="45000"/>
                <a:satMod val="135000"/>
              </a:srgbClr>
              <a:prstClr val="white"/>
            </a:duotone>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7604330" y="4741131"/>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owner\AppData\Local\Microsoft\Windows\INetCache\IE\8GHYATKI\nicubunu-Stick-figure-male-2[1].png"/>
          <p:cNvPicPr>
            <a:picLocks noChangeAspect="1" noChangeArrowheads="1"/>
          </p:cNvPicPr>
          <p:nvPr/>
        </p:nvPicPr>
        <p:blipFill>
          <a:blip r:embed="rId5" cstate="print">
            <a:biLevel thresh="25000"/>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9291622" y="4741131"/>
            <a:ext cx="584972" cy="116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905849"/>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Important Information</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18" name="TextBox 17"/>
          <p:cNvSpPr txBox="1"/>
          <p:nvPr/>
        </p:nvSpPr>
        <p:spPr>
          <a:xfrm>
            <a:off x="1026338" y="2821299"/>
            <a:ext cx="10148731" cy="20928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b="1" u="sng" dirty="0" smtClean="0">
                <a:latin typeface="Cambria" panose="02040503050406030204" pitchFamily="18" charset="0"/>
                <a:ea typeface="Cambria" panose="02040503050406030204" pitchFamily="18" charset="0"/>
              </a:rPr>
              <a:t>No Deadly Weapon(s) is/are Taken into Possession of Law Enforcement without an Order Issued by a Court with the Respondent Present with an Attorney</a:t>
            </a:r>
          </a:p>
          <a:p>
            <a:pPr lvl="0" algn="just"/>
            <a:endParaRPr lang="en-US" sz="1000" dirty="0">
              <a:latin typeface="Cambria" panose="02040503050406030204" pitchFamily="18" charset="0"/>
              <a:ea typeface="Cambria" panose="02040503050406030204" pitchFamily="18" charset="0"/>
            </a:endParaRPr>
          </a:p>
          <a:p>
            <a:pPr lvl="0" algn="just"/>
            <a:r>
              <a:rPr lang="en-US" sz="1600" dirty="0" smtClean="0">
                <a:latin typeface="Cambria" panose="02040503050406030204" pitchFamily="18" charset="0"/>
                <a:ea typeface="Cambria" panose="02040503050406030204" pitchFamily="18" charset="0"/>
              </a:rPr>
              <a:t>“When a person taken into custody….for transport or transfer to a hospital… the law enforcement officer who takes the person into custody shall not take custody or possession of any deadly weapons present when the person is taken into custody… ” </a:t>
            </a:r>
            <a:r>
              <a:rPr lang="en-US" sz="1200" dirty="0" smtClean="0">
                <a:latin typeface="Cambria" panose="02040503050406030204" pitchFamily="18" charset="0"/>
                <a:ea typeface="Cambria" panose="02040503050406030204" pitchFamily="18" charset="0"/>
              </a:rPr>
              <a:t>(</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2966-2971)</a:t>
            </a:r>
          </a:p>
          <a:p>
            <a:pPr lvl="0" algn="just"/>
            <a:endParaRPr lang="en-US" sz="1200" dirty="0" smtClean="0">
              <a:latin typeface="Cambria" panose="02040503050406030204" pitchFamily="18" charset="0"/>
              <a:ea typeface="Cambria" panose="02040503050406030204" pitchFamily="18" charset="0"/>
            </a:endParaRPr>
          </a:p>
          <a:p>
            <a:pPr lvl="0" algn="just"/>
            <a:endParaRPr lang="en-US" sz="1200" dirty="0" smtClean="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3531155"/>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t>Questions</a:t>
            </a:r>
          </a:p>
        </p:txBody>
      </p:sp>
      <p:sp>
        <p:nvSpPr>
          <p:cNvPr id="289" name="Slide Number Placeholder 3"/>
          <p:cNvSpPr txBox="1">
            <a:spLocks noGrp="1"/>
          </p:cNvSpPr>
          <p:nvPr>
            <p:ph type="sldNum" sz="quarter" idx="2"/>
          </p:nvPr>
        </p:nvSpPr>
        <p:spPr>
          <a:xfrm>
            <a:off x="10975141" y="6526778"/>
            <a:ext cx="2373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pic>
        <p:nvPicPr>
          <p:cNvPr id="290"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291"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Purpose:</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smtClean="0"/>
              <a:t>Mental </a:t>
            </a:r>
            <a:r>
              <a:rPr lang="en-US" dirty="0"/>
              <a:t>Health </a:t>
            </a:r>
            <a:r>
              <a:rPr lang="en-US" dirty="0" smtClean="0"/>
              <a:t>Awareness and Community </a:t>
            </a:r>
            <a:r>
              <a:rPr lang="en-US" dirty="0"/>
              <a:t>Violence Protection Act</a:t>
            </a:r>
            <a:endParaRPr dirty="0"/>
          </a:p>
        </p:txBody>
      </p:sp>
      <p:sp>
        <p:nvSpPr>
          <p:cNvPr id="2" name="TextBox 1"/>
          <p:cNvSpPr txBox="1"/>
          <p:nvPr/>
        </p:nvSpPr>
        <p:spPr>
          <a:xfrm>
            <a:off x="1416106" y="2273862"/>
            <a:ext cx="9758963" cy="25545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This bill seeks to :</a:t>
            </a:r>
          </a:p>
          <a:p>
            <a:pPr marL="0" marR="0" indent="0" algn="l" defTabSz="457200" rtl="0" fontAlgn="auto" latinLnBrk="0" hangingPunct="0">
              <a:lnSpc>
                <a:spcPct val="100000"/>
              </a:lnSpc>
              <a:spcBef>
                <a:spcPts val="0"/>
              </a:spcBef>
              <a:spcAft>
                <a:spcPts val="0"/>
              </a:spcAft>
              <a:buClrTx/>
              <a:buSzTx/>
              <a:buFontTx/>
              <a:buNone/>
              <a:tabLst/>
            </a:pPr>
            <a:endParaRPr lang="en-US" sz="1600" dirty="0">
              <a:latin typeface="Cambria" panose="02040503050406030204" pitchFamily="18" charset="0"/>
              <a:ea typeface="Cambria" panose="02040503050406030204" pitchFamily="18" charset="0"/>
            </a:endParaRPr>
          </a:p>
          <a:p>
            <a:pPr marL="342900" indent="-342900">
              <a:lnSpc>
                <a:spcPct val="200000"/>
              </a:lnSpc>
              <a:buFontTx/>
              <a:buAutoNum type="arabicPeriod"/>
            </a:pPr>
            <a:r>
              <a:rPr lang="en-US" sz="1600" dirty="0" smtClean="0">
                <a:latin typeface="Cambria" panose="02040503050406030204" pitchFamily="18" charset="0"/>
                <a:ea typeface="Cambria" panose="02040503050406030204" pitchFamily="18" charset="0"/>
              </a:rPr>
              <a:t>Identify those in need of mental health treatment and services who may harm themselves or others</a:t>
            </a:r>
          </a:p>
          <a:p>
            <a:pPr marL="342900" marR="0" indent="-342900" algn="l" defTabSz="457200" rtl="0" fontAlgn="auto" latinLnBrk="0" hangingPunct="0">
              <a:lnSpc>
                <a:spcPct val="200000"/>
              </a:lnSpc>
              <a:spcBef>
                <a:spcPts val="0"/>
              </a:spcBef>
              <a:spcAft>
                <a:spcPts val="0"/>
              </a:spcAft>
              <a:buClrTx/>
              <a:buSzTx/>
              <a:buFontTx/>
              <a:buAutoNum type="arabicPeriod"/>
              <a:tabLst/>
            </a:pPr>
            <a:r>
              <a:rPr lang="en-US" sz="1600" dirty="0" smtClean="0">
                <a:latin typeface="Cambria" panose="02040503050406030204" pitchFamily="18" charset="0"/>
                <a:ea typeface="Cambria" panose="02040503050406030204" pitchFamily="18" charset="0"/>
              </a:rPr>
              <a:t>Protect our communities from acts of violence </a:t>
            </a:r>
          </a:p>
          <a:p>
            <a:pPr marL="342900" marR="0" indent="-342900" algn="l" defTabSz="457200" rtl="0" fontAlgn="auto" latinLnBrk="0" hangingPunct="0">
              <a:lnSpc>
                <a:spcPct val="200000"/>
              </a:lnSpc>
              <a:spcBef>
                <a:spcPts val="0"/>
              </a:spcBef>
              <a:spcAft>
                <a:spcPts val="0"/>
              </a:spcAft>
              <a:buClrTx/>
              <a:buSzTx/>
              <a:buFontTx/>
              <a:buAutoNum type="arabicPeriod"/>
              <a:tabLst/>
            </a:pPr>
            <a:r>
              <a:rPr lang="en-US" sz="1600" dirty="0" smtClean="0">
                <a:latin typeface="Cambria" panose="02040503050406030204" pitchFamily="18" charset="0"/>
                <a:ea typeface="Cambria" panose="02040503050406030204" pitchFamily="18" charset="0"/>
              </a:rPr>
              <a:t>Establish a due process protocol in dealing with mental health and deadly weapons </a:t>
            </a:r>
          </a:p>
          <a:p>
            <a:pPr marL="342900" marR="0" indent="-342900" algn="l" defTabSz="457200" rtl="0" fontAlgn="auto" latinLnBrk="0" hangingPunct="0">
              <a:lnSpc>
                <a:spcPct val="200000"/>
              </a:lnSpc>
              <a:spcBef>
                <a:spcPts val="0"/>
              </a:spcBef>
              <a:spcAft>
                <a:spcPts val="0"/>
              </a:spcAft>
              <a:buClrTx/>
              <a:buSzTx/>
              <a:buFontTx/>
              <a:buAutoNum type="arabicPeriod"/>
              <a:tabLst/>
            </a:pPr>
            <a:r>
              <a:rPr lang="en-US" sz="1600" dirty="0" smtClean="0">
                <a:latin typeface="Cambria" panose="02040503050406030204" pitchFamily="18" charset="0"/>
                <a:ea typeface="Cambria" panose="02040503050406030204" pitchFamily="18" charset="0"/>
              </a:rPr>
              <a:t>Create a standard protocol in addressing Mental Health and Deadly Weapons </a:t>
            </a:r>
            <a:endParaRPr kumimoji="0" lang="en-US" sz="1600" b="0" i="0" u="none" strike="noStrike" cap="none" spc="0" normalizeH="0" baseline="0" dirty="0">
              <a:ln>
                <a:noFill/>
              </a:ln>
              <a:solidFill>
                <a:srgbClr val="000000"/>
              </a:solidFill>
              <a:effectLst/>
              <a:uFillTx/>
              <a:latin typeface="Cambria" panose="02040503050406030204" pitchFamily="18" charset="0"/>
              <a:ea typeface="Cambria" panose="02040503050406030204" pitchFamily="18" charset="0"/>
              <a:sym typeface="Calibri"/>
            </a:endParaRPr>
          </a:p>
        </p:txBody>
      </p:sp>
    </p:spTree>
    <p:extLst>
      <p:ext uri="{BB962C8B-B14F-4D97-AF65-F5344CB8AC3E}">
        <p14:creationId xmlns:p14="http://schemas.microsoft.com/office/powerpoint/2010/main" val="429441544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Key Definitions:</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2" name="TextBox 1"/>
          <p:cNvSpPr txBox="1"/>
          <p:nvPr/>
        </p:nvSpPr>
        <p:spPr>
          <a:xfrm>
            <a:off x="1205712" y="2031101"/>
            <a:ext cx="10220241" cy="41549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gn="just"/>
            <a:r>
              <a:rPr lang="en-US" sz="1600" i="1" u="sng" dirty="0" smtClean="0">
                <a:latin typeface="Cambria" panose="02040503050406030204" pitchFamily="18" charset="0"/>
                <a:ea typeface="Cambria" panose="02040503050406030204" pitchFamily="18" charset="0"/>
              </a:rPr>
              <a:t>Court</a:t>
            </a:r>
            <a:r>
              <a:rPr lang="en-US" sz="1600" dirty="0" smtClean="0">
                <a:latin typeface="Cambria" panose="02040503050406030204" pitchFamily="18" charset="0"/>
                <a:ea typeface="Cambria" panose="02040503050406030204" pitchFamily="18" charset="0"/>
              </a:rPr>
              <a:t> means a probate court in each county… unless the reference expressly refers to a court other than a 			probate court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1410-1413)</a:t>
            </a:r>
            <a:endParaRPr lang="en-US" sz="1200" dirty="0">
              <a:latin typeface="Cambria" panose="02040503050406030204" pitchFamily="18" charset="0"/>
              <a:ea typeface="Cambria" panose="02040503050406030204" pitchFamily="18" charset="0"/>
            </a:endParaRPr>
          </a:p>
          <a:p>
            <a:pPr marL="0" marR="0" indent="0" algn="l"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a:p>
            <a:pPr lvl="0" algn="just"/>
            <a:r>
              <a:rPr lang="en-US" sz="1600" i="1" u="sng" dirty="0" smtClean="0">
                <a:latin typeface="Cambria" panose="02040503050406030204" pitchFamily="18" charset="0"/>
                <a:ea typeface="Cambria" panose="02040503050406030204" pitchFamily="18" charset="0"/>
              </a:rPr>
              <a:t>Deadly Weapon </a:t>
            </a:r>
            <a:r>
              <a:rPr lang="en-US" sz="1600" dirty="0" smtClean="0">
                <a:latin typeface="Cambria" panose="02040503050406030204" pitchFamily="18" charset="0"/>
                <a:ea typeface="Cambria" panose="02040503050406030204" pitchFamily="18" charset="0"/>
              </a:rPr>
              <a:t>…same meaning as in section 2923.11 of the Revised Code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1414-1415)</a:t>
            </a:r>
            <a:endParaRPr lang="en-US" sz="1200" dirty="0">
              <a:latin typeface="Cambria" panose="02040503050406030204" pitchFamily="18" charset="0"/>
              <a:ea typeface="Cambria" panose="02040503050406030204" pitchFamily="18" charset="0"/>
            </a:endParaRPr>
          </a:p>
          <a:p>
            <a:pPr marL="0" marR="0" indent="0" algn="l"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a:p>
            <a:pPr lvl="0" algn="just"/>
            <a:r>
              <a:rPr lang="en-US" sz="1600" i="1" u="sng" dirty="0">
                <a:latin typeface="Cambria" panose="02040503050406030204" pitchFamily="18" charset="0"/>
                <a:ea typeface="Cambria" panose="02040503050406030204" pitchFamily="18" charset="0"/>
              </a:rPr>
              <a:t>Nonexempt Deadly </a:t>
            </a:r>
            <a:r>
              <a:rPr lang="en-US" sz="1600" i="1" u="sng" dirty="0" smtClean="0">
                <a:latin typeface="Cambria" panose="02040503050406030204" pitchFamily="18" charset="0"/>
                <a:ea typeface="Cambria" panose="02040503050406030204" pitchFamily="18" charset="0"/>
              </a:rPr>
              <a:t>Weapon  </a:t>
            </a:r>
            <a:r>
              <a:rPr lang="en-US" sz="1600" i="1" dirty="0" smtClean="0">
                <a:latin typeface="Cambria" panose="02040503050406030204" pitchFamily="18" charset="0"/>
                <a:ea typeface="Cambria" panose="02040503050406030204" pitchFamily="18" charset="0"/>
              </a:rPr>
              <a:t>- </a:t>
            </a:r>
            <a:r>
              <a:rPr lang="en-US" sz="1600" dirty="0" smtClean="0">
                <a:latin typeface="Cambria" panose="02040503050406030204" pitchFamily="18" charset="0"/>
                <a:ea typeface="Cambria" panose="02040503050406030204" pitchFamily="18" charset="0"/>
              </a:rPr>
              <a:t>means any deadly weapon, other than a motor vehicle or equipment that the court 		issuing a potential risk protection order after a hearing has exempted from the order…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1428-1432)</a:t>
            </a:r>
            <a:endParaRPr lang="en-US" sz="1200" dirty="0">
              <a:latin typeface="Cambria" panose="02040503050406030204" pitchFamily="18" charset="0"/>
              <a:ea typeface="Cambria" panose="02040503050406030204" pitchFamily="18" charset="0"/>
            </a:endParaRPr>
          </a:p>
          <a:p>
            <a:pPr lvl="0"/>
            <a:endParaRPr lang="en-US" sz="1600" dirty="0">
              <a:latin typeface="Cambria" panose="02040503050406030204" pitchFamily="18" charset="0"/>
              <a:ea typeface="Cambria" panose="02040503050406030204" pitchFamily="18" charset="0"/>
            </a:endParaRPr>
          </a:p>
          <a:p>
            <a:pPr lvl="0" algn="just"/>
            <a:r>
              <a:rPr lang="en-US" sz="1600" i="1" u="sng" dirty="0" smtClean="0">
                <a:latin typeface="Cambria" panose="02040503050406030204" pitchFamily="18" charset="0"/>
                <a:ea typeface="Cambria" panose="02040503050406030204" pitchFamily="18" charset="0"/>
              </a:rPr>
              <a:t>Mental Illness and mentally ill person</a:t>
            </a:r>
            <a:r>
              <a:rPr lang="en-US" sz="1600" i="1" dirty="0" smtClean="0">
                <a:latin typeface="Cambria" panose="02040503050406030204" pitchFamily="18" charset="0"/>
                <a:ea typeface="Cambria" panose="02040503050406030204" pitchFamily="18" charset="0"/>
              </a:rPr>
              <a:t> </a:t>
            </a:r>
            <a:r>
              <a:rPr lang="en-US" sz="1600" dirty="0" smtClean="0">
                <a:latin typeface="Cambria" panose="02040503050406030204" pitchFamily="18" charset="0"/>
                <a:ea typeface="Cambria" panose="02040503050406030204" pitchFamily="18" charset="0"/>
              </a:rPr>
              <a:t>subject to court order have the same meaning as in section 5122.01 of the 		Revised Code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1423-1425)</a:t>
            </a:r>
          </a:p>
          <a:p>
            <a:pPr lvl="0" algn="just"/>
            <a:endParaRPr lang="en-US" sz="1200" dirty="0">
              <a:latin typeface="Cambria" panose="02040503050406030204" pitchFamily="18" charset="0"/>
              <a:ea typeface="Cambria" panose="02040503050406030204" pitchFamily="18" charset="0"/>
            </a:endParaRPr>
          </a:p>
          <a:p>
            <a:pPr lvl="0" algn="just"/>
            <a:r>
              <a:rPr lang="en-US" sz="1600" i="1" u="sng" dirty="0" smtClean="0">
                <a:latin typeface="Cambria" panose="02040503050406030204" pitchFamily="18" charset="0"/>
                <a:ea typeface="Cambria" panose="02040503050406030204" pitchFamily="18" charset="0"/>
              </a:rPr>
              <a:t>Respondent</a:t>
            </a:r>
            <a:r>
              <a:rPr lang="en-US" sz="1600" i="1" dirty="0" smtClean="0">
                <a:latin typeface="Cambria" panose="02040503050406030204" pitchFamily="18" charset="0"/>
                <a:ea typeface="Cambria" panose="02040503050406030204" pitchFamily="18" charset="0"/>
              </a:rPr>
              <a:t> </a:t>
            </a:r>
            <a:r>
              <a:rPr lang="en-US" sz="1600" dirty="0" smtClean="0">
                <a:latin typeface="Cambria" panose="02040503050406030204" pitchFamily="18" charset="0"/>
                <a:ea typeface="Cambria" panose="02040503050406030204" pitchFamily="18" charset="0"/>
              </a:rPr>
              <a:t>means a person who is identified in a petition for a potential risk protection order filed …as the person 	with respect to whom the potential risk protection order will apply if the order is issued.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1436-1440)</a:t>
            </a:r>
            <a:endParaRPr lang="en-US" sz="1200" dirty="0">
              <a:latin typeface="Cambria" panose="02040503050406030204" pitchFamily="18" charset="0"/>
              <a:ea typeface="Cambria" panose="02040503050406030204" pitchFamily="18" charset="0"/>
            </a:endParaRPr>
          </a:p>
          <a:p>
            <a:pPr lvl="0" algn="just"/>
            <a:endParaRPr lang="en-US" sz="1200" dirty="0" smtClean="0">
              <a:latin typeface="Cambria" panose="02040503050406030204" pitchFamily="18" charset="0"/>
              <a:ea typeface="Cambria" panose="02040503050406030204" pitchFamily="18" charset="0"/>
            </a:endParaRPr>
          </a:p>
          <a:p>
            <a:pPr lvl="0" algn="just"/>
            <a:r>
              <a:rPr lang="en-US" sz="1600" i="1" u="sng" dirty="0" smtClean="0">
                <a:latin typeface="Cambria" panose="02040503050406030204" pitchFamily="18" charset="0"/>
                <a:ea typeface="Cambria" panose="02040503050406030204" pitchFamily="18" charset="0"/>
              </a:rPr>
              <a:t>Potential Risk Protection Order</a:t>
            </a:r>
            <a:r>
              <a:rPr lang="en-US" sz="1600" u="sng" dirty="0" smtClean="0">
                <a:latin typeface="Cambria" panose="02040503050406030204" pitchFamily="18" charset="0"/>
                <a:ea typeface="Cambria" panose="02040503050406030204" pitchFamily="18" charset="0"/>
              </a:rPr>
              <a:t> </a:t>
            </a:r>
            <a:r>
              <a:rPr lang="en-US" sz="1600" dirty="0" smtClean="0">
                <a:latin typeface="Cambria" panose="02040503050406030204" pitchFamily="18" charset="0"/>
                <a:ea typeface="Cambria" panose="02040503050406030204" pitchFamily="18" charset="0"/>
              </a:rPr>
              <a:t>… order temporarily enjoining the respondent from having in the respondent’s 	possession, custody, or control any deadly weapon.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1605-1607)</a:t>
            </a:r>
            <a:endParaRPr lang="en-US" sz="1200" dirty="0">
              <a:latin typeface="Cambria" panose="02040503050406030204" pitchFamily="18" charset="0"/>
              <a:ea typeface="Cambria" panose="02040503050406030204" pitchFamily="18" charset="0"/>
            </a:endParaRPr>
          </a:p>
          <a:p>
            <a:pPr marL="0" marR="0" indent="0" algn="l"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1837265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30" name="TextBox 29"/>
          <p:cNvSpPr txBox="1"/>
          <p:nvPr/>
        </p:nvSpPr>
        <p:spPr>
          <a:xfrm>
            <a:off x="3778981" y="2971051"/>
            <a:ext cx="7210004"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Two people are talking and one is concerned and has questions about comments made by the other regarding the person harming themselves or others.</a:t>
            </a:r>
          </a:p>
        </p:txBody>
      </p:sp>
      <p:pic>
        <p:nvPicPr>
          <p:cNvPr id="31" name="Picture 2" descr="C:\Users\owner\AppData\Local\Microsoft\Windows\INetCache\IE\8GHYATKI\nicubunu-Stick-figure-male-2[1].png"/>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620696" y="4764312"/>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C:\Users\owner\AppData\Local\Microsoft\Windows\INetCache\IE\5HRKEBRC\question-mark-2153533__18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8296" y="3726087"/>
            <a:ext cx="1400175" cy="93345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owner\AppData\Local\Microsoft\Windows\INetCache\IE\8GHYATKI\nicubunu-Stick-figure-male-2[1].png"/>
          <p:cNvPicPr>
            <a:picLocks noChangeAspect="1" noChangeArrowheads="1"/>
          </p:cNvPicPr>
          <p:nvPr/>
        </p:nvPicPr>
        <p:blipFill>
          <a:blip r:embed="rId3" cstate="print">
            <a:duotone>
              <a:srgbClr val="EEECE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840830" y="3263437"/>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descr="C:\Users\owner\AppData\Local\Microsoft\Windows\INetCache\IE\UTCV6N95\conversation-545621_960_720[1].png"/>
          <p:cNvPicPr>
            <a:picLocks noChangeAspect="1" noChangeArrowheads="1"/>
          </p:cNvPicPr>
          <p:nvPr/>
        </p:nvPicPr>
        <p:blipFill>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133316" y="2452542"/>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owner\AppData\Local\Microsoft\Windows\INetCache\IE\8GHYATKI\nicubunu-Stick-figure-male-2[1].png"/>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2830859" y="3263437"/>
            <a:ext cx="584972" cy="116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72007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30" name="TextBox 29"/>
          <p:cNvSpPr txBox="1"/>
          <p:nvPr/>
        </p:nvSpPr>
        <p:spPr>
          <a:xfrm>
            <a:off x="3026422" y="2266674"/>
            <a:ext cx="7210004"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“…Person may present information to a law enforcement officer that asserts that the person has reasonable cause to believe that  another person presents a significant risk…”  </a:t>
            </a:r>
            <a:r>
              <a:rPr lang="en-US" sz="1200" dirty="0" smtClean="0">
                <a:latin typeface="Cambria" panose="02040503050406030204" pitchFamily="18" charset="0"/>
                <a:ea typeface="Cambria" panose="02040503050406030204" pitchFamily="18" charset="0"/>
              </a:rPr>
              <a:t>(Lines 1501-1503)</a:t>
            </a:r>
          </a:p>
        </p:txBody>
      </p:sp>
      <p:pic>
        <p:nvPicPr>
          <p:cNvPr id="31" name="Picture 2" descr="C:\Users\owner\AppData\Local\Microsoft\Windows\INetCache\IE\8GHYATKI\nicubunu-Stick-figure-male-2[1].png"/>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847662" y="3597286"/>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 descr="C:\Users\owner\AppData\Local\Microsoft\Windows\INetCache\IE\5HRKEBRC\question-mark-2153533__18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262" y="2559061"/>
            <a:ext cx="1400175" cy="9334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owner\AppData\Local\Microsoft\Windows\INetCache\IE\8GHYATKI\nicubunu-Stick-figure-male-2[1].png"/>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5515786" y="4475535"/>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owner\AppData\Local\Microsoft\Windows\INetCache\IE\UTCV6N95\conversation-545621_960_720[1].png"/>
          <p:cNvPicPr>
            <a:picLocks noChangeAspect="1" noChangeArrowheads="1"/>
          </p:cNvPicPr>
          <p:nvPr/>
        </p:nvPicPr>
        <p:blipFill>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808272" y="3664640"/>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owner\AppData\Local\Microsoft\Windows\INetCache\IE\8GHYATKI\nicubunu-Stick-figure-male-2[1].png"/>
          <p:cNvPicPr>
            <a:picLocks noChangeAspect="1" noChangeArrowheads="1"/>
          </p:cNvPicPr>
          <p:nvPr/>
        </p:nvPicPr>
        <p:blipFill>
          <a:blip r:embed="rId3" cstate="print">
            <a:extLst>
              <a:ext uri="{BEBA8EAE-BF5A-486C-A8C5-ECC9F3942E4B}">
                <a14:imgProps xmlns:a14="http://schemas.microsoft.com/office/drawing/2010/main">
                  <a14:imgLayer r:embed="rId7"/>
                </a14:imgProps>
              </a:ext>
              <a:ext uri="{28A0092B-C50C-407E-A947-70E740481C1C}">
                <a14:useLocalDpi xmlns:a14="http://schemas.microsoft.com/office/drawing/2010/main" val="0"/>
              </a:ext>
            </a:extLst>
          </a:blip>
          <a:srcRect/>
          <a:stretch>
            <a:fillRect/>
          </a:stretch>
        </p:blipFill>
        <p:spPr bwMode="auto">
          <a:xfrm>
            <a:off x="6505815" y="4475535"/>
            <a:ext cx="584972" cy="116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30831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30" name="TextBox 29"/>
          <p:cNvSpPr txBox="1"/>
          <p:nvPr/>
        </p:nvSpPr>
        <p:spPr>
          <a:xfrm>
            <a:off x="3026422" y="2266674"/>
            <a:ext cx="7210004" cy="1077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“…If a person presents information of that nature to a law enforcement officer with respect to another person, or if a law enforcement officer otherwise has </a:t>
            </a:r>
            <a:r>
              <a:rPr lang="en-US" sz="1600" i="1" u="sng" dirty="0" smtClean="0">
                <a:latin typeface="Cambria" panose="02040503050406030204" pitchFamily="18" charset="0"/>
                <a:ea typeface="Cambria" panose="02040503050406030204" pitchFamily="18" charset="0"/>
              </a:rPr>
              <a:t>reasonable cause </a:t>
            </a:r>
            <a:r>
              <a:rPr lang="en-US" sz="1600" dirty="0" smtClean="0">
                <a:latin typeface="Cambria" panose="02040503050406030204" pitchFamily="18" charset="0"/>
                <a:ea typeface="Cambria" panose="02040503050406030204" pitchFamily="18" charset="0"/>
              </a:rPr>
              <a:t>to believe that a person presents a significant risk …the officer may interview the subject person…”  </a:t>
            </a:r>
            <a:r>
              <a:rPr lang="en-US" sz="1200" dirty="0" smtClean="0">
                <a:latin typeface="Cambria" panose="02040503050406030204" pitchFamily="18" charset="0"/>
                <a:ea typeface="Cambria" panose="02040503050406030204" pitchFamily="18" charset="0"/>
              </a:rPr>
              <a:t>(Lines 1505-1510)</a:t>
            </a:r>
          </a:p>
        </p:txBody>
      </p:sp>
      <p:pic>
        <p:nvPicPr>
          <p:cNvPr id="12" name="Picture 2" descr="C:\Users\owner\AppData\Local\Microsoft\Windows\INetCache\IE\8GHYATKI\nicubunu-Stick-figure-male-2[1].png"/>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928551" y="3503116"/>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owner\AppData\Local\Microsoft\Windows\INetCache\IE\UTCV6N95\conversation-545621_960_720[1].png"/>
          <p:cNvPicPr>
            <a:picLocks noChangeAspect="1" noChangeArrowheads="1"/>
          </p:cNvPicPr>
          <p:nvPr/>
        </p:nvPicPr>
        <p:blipFill>
          <a:blip r:embed="rId4" cstate="print">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21037" y="2692221"/>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owner\AppData\Local\Microsoft\Windows\INetCache\IE\8GHYATKI\nicubunu-Stick-figure-male-2[1].png"/>
          <p:cNvPicPr>
            <a:picLocks noChangeAspect="1" noChangeArrowheads="1"/>
          </p:cNvPicPr>
          <p:nvPr/>
        </p:nvPicPr>
        <p:blipFill>
          <a:blip r:embed="rId3" cstate="print">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1918580" y="3503116"/>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owner\AppData\Local\Microsoft\Windows\INetCache\IE\S3D618YR\No_sign_Right.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13362" y="5324008"/>
            <a:ext cx="590190" cy="5901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owner\AppData\Local\Microsoft\Windows\INetCache\IE\8GHYATKI\120px-Yes_Check_Circle.svg[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4384" y="3754956"/>
            <a:ext cx="590190" cy="59019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a:off x="2211066" y="4847129"/>
            <a:ext cx="0" cy="306946"/>
          </a:xfrm>
          <a:prstGeom prst="straightConnector1">
            <a:avLst/>
          </a:prstGeom>
          <a:noFill/>
          <a:ln w="15875" cap="flat">
            <a:solidFill>
              <a:schemeClr val="accent1"/>
            </a:solidFill>
            <a:prstDash val="solid"/>
            <a:round/>
            <a:tailEnd type="arrow"/>
          </a:ln>
          <a:effectLst/>
          <a:sp3d/>
        </p:spPr>
        <p:style>
          <a:lnRef idx="0">
            <a:scrgbClr r="0" g="0" b="0"/>
          </a:lnRef>
          <a:fillRef idx="0">
            <a:scrgbClr r="0" g="0" b="0"/>
          </a:fillRef>
          <a:effectRef idx="0">
            <a:scrgbClr r="0" g="0" b="0"/>
          </a:effectRef>
          <a:fontRef idx="none"/>
        </p:style>
      </p:cxnSp>
      <p:cxnSp>
        <p:nvCxnSpPr>
          <p:cNvPr id="17" name="Straight Arrow Connector 16"/>
          <p:cNvCxnSpPr/>
          <p:nvPr/>
        </p:nvCxnSpPr>
        <p:spPr>
          <a:xfrm>
            <a:off x="2719516" y="4050051"/>
            <a:ext cx="306906" cy="0"/>
          </a:xfrm>
          <a:prstGeom prst="straightConnector1">
            <a:avLst/>
          </a:prstGeom>
          <a:noFill/>
          <a:ln w="15875" cap="flat">
            <a:solidFill>
              <a:schemeClr val="accent1"/>
            </a:solidFill>
            <a:prstDash val="solid"/>
            <a:round/>
            <a:tailEnd type="arrow"/>
          </a:ln>
          <a:effectLst/>
          <a:sp3d/>
        </p:spPr>
        <p:style>
          <a:lnRef idx="0">
            <a:scrgbClr r="0" g="0" b="0"/>
          </a:lnRef>
          <a:fillRef idx="0">
            <a:scrgbClr r="0" g="0" b="0"/>
          </a:fillRef>
          <a:effectRef idx="0">
            <a:scrgbClr r="0" g="0" b="0"/>
          </a:effectRef>
          <a:fontRef idx="none"/>
        </p:style>
      </p:cxnSp>
      <p:pic>
        <p:nvPicPr>
          <p:cNvPr id="18" name="Picture 2" descr="C:\Users\owner\AppData\Local\Microsoft\Windows\INetCache\IE\8GHYATKI\nicubunu-Stick-figure-male-2[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8007" y="4710602"/>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C:\Users\owner\AppData\Local\Microsoft\Windows\INetCache\IE\UTCV6N95\conversation-545621_960_720[1].png"/>
          <p:cNvPicPr>
            <a:picLocks noChangeAspect="1" noChangeArrowheads="1"/>
          </p:cNvPicPr>
          <p:nvPr/>
        </p:nvPicPr>
        <p:blipFill>
          <a:blip r:embed="rId4" cstate="print">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200493" y="3899707"/>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owner\AppData\Local\Microsoft\Windows\INetCache\IE\8GHYATKI\nicubunu-Stick-figure-male-2[1].png"/>
          <p:cNvPicPr>
            <a:picLocks noChangeAspect="1" noChangeArrowheads="1"/>
          </p:cNvPicPr>
          <p:nvPr/>
        </p:nvPicPr>
        <p:blipFill>
          <a:blip r:embed="rId3" cstate="print">
            <a:duotone>
              <a:srgbClr val="EEECE1">
                <a:shade val="45000"/>
                <a:satMod val="135000"/>
              </a:srgbClr>
              <a:prstClr val="white"/>
            </a:duotone>
            <a:extLst>
              <a:ext uri="{BEBA8EAE-BF5A-486C-A8C5-ECC9F3942E4B}">
                <a14:imgProps xmlns:a14="http://schemas.microsoft.com/office/drawing/2010/main">
                  <a14:imgLayer r:embed="rId6"/>
                </a14:imgProps>
              </a:ext>
              <a:ext uri="{28A0092B-C50C-407E-A947-70E740481C1C}">
                <a14:useLocalDpi xmlns:a14="http://schemas.microsoft.com/office/drawing/2010/main" val="0"/>
              </a:ext>
            </a:extLst>
          </a:blip>
          <a:srcRect/>
          <a:stretch>
            <a:fillRect/>
          </a:stretch>
        </p:blipFill>
        <p:spPr bwMode="auto">
          <a:xfrm>
            <a:off x="8898036" y="4710602"/>
            <a:ext cx="584972" cy="116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53811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sp>
        <p:nvSpPr>
          <p:cNvPr id="30" name="TextBox 29"/>
          <p:cNvSpPr txBox="1"/>
          <p:nvPr/>
        </p:nvSpPr>
        <p:spPr>
          <a:xfrm>
            <a:off x="3026422" y="2266674"/>
            <a:ext cx="7210004" cy="39087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Upon completion of an interview… the officer shall do one of the following:</a:t>
            </a:r>
          </a:p>
          <a:p>
            <a:pPr marL="0" marR="0" indent="0" algn="just" defTabSz="457200" rtl="0" fontAlgn="auto" latinLnBrk="0" hangingPunct="0">
              <a:lnSpc>
                <a:spcPct val="100000"/>
              </a:lnSpc>
              <a:spcBef>
                <a:spcPts val="0"/>
              </a:spcBef>
              <a:spcAft>
                <a:spcPts val="0"/>
              </a:spcAft>
              <a:buClrTx/>
              <a:buSzTx/>
              <a:buFontTx/>
              <a:buNone/>
              <a:tabLst/>
            </a:pPr>
            <a:endParaRPr lang="en-US" sz="16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	a. 	“If the officer has reason to believe that the person is a mentally ill 			person subject to court order and represents a substantial risk of 			physical hare to self or others if allowed to remain at liberty pending 		examination, the officer may take the person into custody… ”  </a:t>
            </a:r>
          </a:p>
          <a:p>
            <a:pPr marL="0" marR="0" indent="0" algn="just" defTabSz="457200" rtl="0" fontAlgn="auto" latinLnBrk="0" hangingPunct="0">
              <a:lnSpc>
                <a:spcPct val="100000"/>
              </a:lnSpc>
              <a:spcBef>
                <a:spcPts val="0"/>
              </a:spcBef>
              <a:spcAft>
                <a:spcPts val="0"/>
              </a:spcAft>
              <a:buClrTx/>
              <a:buSzTx/>
              <a:buFontTx/>
              <a:buNone/>
              <a:tabLst/>
            </a:pPr>
            <a:endParaRPr lang="en-US" sz="16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	b.	“If the officer does not have reason to believe that the person is a 			mentally ill person … but the officer has reasonable cause to believe 			that the person has possession, custody, or control of one or more 			deadly weapons and that it might be appropriate for the person to be 		subject to a potential risk protection order, the officers reasonable 			cause to believe those fact constitutes a public safety emergency.”       			</a:t>
            </a:r>
            <a:r>
              <a:rPr lang="en-US" sz="1200" dirty="0" smtClean="0">
                <a:latin typeface="Cambria" panose="02040503050406030204" pitchFamily="18" charset="0"/>
                <a:ea typeface="Cambria" panose="02040503050406030204" pitchFamily="18" charset="0"/>
              </a:rPr>
              <a:t>(Lines 1511-1536)</a:t>
            </a:r>
          </a:p>
          <a:p>
            <a:pPr marL="0" marR="0" indent="0" algn="just" defTabSz="457200" rtl="0" fontAlgn="auto" latinLnBrk="0" hangingPunct="0">
              <a:lnSpc>
                <a:spcPct val="100000"/>
              </a:lnSpc>
              <a:spcBef>
                <a:spcPts val="0"/>
              </a:spcBef>
              <a:spcAft>
                <a:spcPts val="0"/>
              </a:spcAft>
              <a:buClrTx/>
              <a:buSzTx/>
              <a:buFontTx/>
              <a:buNone/>
              <a:tabLst/>
            </a:pPr>
            <a:endParaRPr lang="en-US" sz="1200" dirty="0">
              <a:latin typeface="Cambria" panose="02040503050406030204" pitchFamily="18" charset="0"/>
              <a:ea typeface="Cambria" panose="02040503050406030204" pitchFamily="18" charset="0"/>
            </a:endParaRPr>
          </a:p>
          <a:p>
            <a:pPr marL="0" marR="0" indent="0" algn="r" defTabSz="457200" rtl="0" fontAlgn="auto" latinLnBrk="0" hangingPunct="0">
              <a:lnSpc>
                <a:spcPct val="100000"/>
              </a:lnSpc>
              <a:spcBef>
                <a:spcPts val="0"/>
              </a:spcBef>
              <a:spcAft>
                <a:spcPts val="0"/>
              </a:spcAft>
              <a:buClrTx/>
              <a:buSzTx/>
              <a:buFontTx/>
              <a:buNone/>
              <a:tabLst/>
            </a:pPr>
            <a:r>
              <a:rPr lang="en-US" sz="1200" dirty="0" smtClean="0">
                <a:latin typeface="Cambria" panose="02040503050406030204" pitchFamily="18" charset="0"/>
                <a:ea typeface="Cambria" panose="02040503050406030204" pitchFamily="18" charset="0"/>
              </a:rPr>
              <a:t>(Continued)</a:t>
            </a:r>
          </a:p>
        </p:txBody>
      </p:sp>
      <p:pic>
        <p:nvPicPr>
          <p:cNvPr id="12" name="Picture 2" descr="C:\Users\owner\AppData\Local\Microsoft\Windows\INetCache\IE\8GHYATKI\nicubunu-Stick-figure-male-2[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551" y="3503116"/>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owner\AppData\Local\Microsoft\Windows\INetCache\IE\UTCV6N95\conversation-545621_960_720[1].png"/>
          <p:cNvPicPr>
            <a:picLocks noChangeAspect="1" noChangeArrowheads="1"/>
          </p:cNvPicPr>
          <p:nvPr/>
        </p:nvPicPr>
        <p:blipFill>
          <a:blip r:embed="rId4" cstate="print">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221037" y="2692221"/>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owner\AppData\Local\Microsoft\Windows\INetCache\IE\S3D618YR\No_sign_Right.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44066" y="5324008"/>
            <a:ext cx="590190" cy="5901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owner\AppData\Local\Microsoft\Windows\INetCache\IE\8GHYATKI\120px-Yes_Check_Circle.svg[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1850" y="2707854"/>
            <a:ext cx="590190" cy="59019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a:off x="1239161" y="4847129"/>
            <a:ext cx="0" cy="306946"/>
          </a:xfrm>
          <a:prstGeom prst="straightConnector1">
            <a:avLst/>
          </a:prstGeom>
          <a:noFill/>
          <a:ln w="15875" cap="flat">
            <a:solidFill>
              <a:schemeClr val="accent1"/>
            </a:solidFill>
            <a:prstDash val="solid"/>
            <a:round/>
            <a:tailEnd type="arrow"/>
          </a:ln>
          <a:effectLst/>
          <a:sp3d/>
        </p:spPr>
        <p:style>
          <a:lnRef idx="0">
            <a:scrgbClr r="0" g="0" b="0"/>
          </a:lnRef>
          <a:fillRef idx="0">
            <a:scrgbClr r="0" g="0" b="0"/>
          </a:fillRef>
          <a:effectRef idx="0">
            <a:scrgbClr r="0" g="0" b="0"/>
          </a:effectRef>
          <a:fontRef idx="none"/>
        </p:style>
      </p:cxnSp>
      <p:pic>
        <p:nvPicPr>
          <p:cNvPr id="20" name="Picture 2" descr="C:\Users\owner\AppData\Local\Microsoft\Windows\INetCache\IE\8GHYATKI\nicubunu-Stick-figure-male-2[1].png"/>
          <p:cNvPicPr>
            <a:picLocks noChangeAspect="1" noChangeArrowheads="1"/>
          </p:cNvPicPr>
          <p:nvPr/>
        </p:nvPicPr>
        <p:blipFill>
          <a:blip r:embed="rId3" cstate="print">
            <a:duotone>
              <a:srgbClr val="EEECE1">
                <a:shade val="45000"/>
                <a:satMod val="135000"/>
              </a:srgbClr>
              <a:prstClr val="white"/>
            </a:duotone>
            <a:extLst>
              <a:ext uri="{BEBA8EAE-BF5A-486C-A8C5-ECC9F3942E4B}">
                <a14:imgProps xmlns:a14="http://schemas.microsoft.com/office/drawing/2010/main">
                  <a14:imgLayer r:embed="rId8"/>
                </a14:imgProps>
              </a:ext>
              <a:ext uri="{28A0092B-C50C-407E-A947-70E740481C1C}">
                <a14:useLocalDpi xmlns:a14="http://schemas.microsoft.com/office/drawing/2010/main" val="0"/>
              </a:ext>
            </a:extLst>
          </a:blip>
          <a:srcRect/>
          <a:stretch>
            <a:fillRect/>
          </a:stretch>
        </p:blipFill>
        <p:spPr bwMode="auto">
          <a:xfrm>
            <a:off x="1752769" y="3496948"/>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owner\AppData\Local\Microsoft\Windows\INetCache\IE\8GHYATKI\120px-Yes_Check_Circle.svg[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1850" y="3920311"/>
            <a:ext cx="590190" cy="590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22830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pic>
        <p:nvPicPr>
          <p:cNvPr id="16" name="Picture 2" descr="C:\Users\owner\AppData\Local\Microsoft\Windows\INetCache\IE\8GHYATKI\120px-Yes_Check_Circle.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8321" y="3964275"/>
            <a:ext cx="590190" cy="5901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owner\AppData\Local\Microsoft\Windows\INetCache\IE\8GHYATKI\nicubunu-Stick-figure-male-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4948" y="3402819"/>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C:\Users\owner\AppData\Local\Microsoft\Windows\INetCache\IE\5HRKEBRC\question-mark-2153533__18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548" y="2364594"/>
            <a:ext cx="1400175" cy="93345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2411428" y="1910625"/>
            <a:ext cx="5397386" cy="44627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The officer has a questions whether the person has a mental illness. </a:t>
            </a:r>
          </a:p>
          <a:p>
            <a:pPr marL="0" marR="0" indent="0" algn="just" defTabSz="457200" rtl="0" fontAlgn="auto" latinLnBrk="0" hangingPunct="0">
              <a:lnSpc>
                <a:spcPct val="100000"/>
              </a:lnSpc>
              <a:spcBef>
                <a:spcPts val="0"/>
              </a:spcBef>
              <a:spcAft>
                <a:spcPts val="0"/>
              </a:spcAft>
              <a:buClrTx/>
              <a:buSzTx/>
              <a:buFontTx/>
              <a:buNone/>
              <a:tabLst/>
            </a:pPr>
            <a:endParaRPr lang="en-US" sz="16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	“…the officer shall immediately contact a mental health professional, consult 	with the mental health professional, and have the mental health professional interview the person and conduct an preliminary evaluation of the person…</a:t>
            </a:r>
          </a:p>
          <a:p>
            <a:pPr marL="0" marR="0" indent="0" algn="just" defTabSz="457200" rtl="0" fontAlgn="auto" latinLnBrk="0" hangingPunct="0">
              <a:lnSpc>
                <a:spcPct val="100000"/>
              </a:lnSpc>
              <a:spcBef>
                <a:spcPts val="0"/>
              </a:spcBef>
              <a:spcAft>
                <a:spcPts val="0"/>
              </a:spcAft>
              <a:buClrTx/>
              <a:buSzTx/>
              <a:buFontTx/>
              <a:buNone/>
              <a:tabLst/>
            </a:pPr>
            <a:endParaRPr lang="en-US" sz="16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The officer shall remain with the person from the conclusion of the officer’s interview with the person until the conclusion of the mental health professional’s interview with, and preliminary evaluation of, the person”  </a:t>
            </a:r>
            <a:r>
              <a:rPr lang="en-US" sz="1200" dirty="0" smtClean="0">
                <a:latin typeface="Cambria" panose="02040503050406030204" pitchFamily="18" charset="0"/>
                <a:ea typeface="Cambria" panose="02040503050406030204" pitchFamily="18" charset="0"/>
              </a:rPr>
              <a:t>(Lines 1538-1549)</a:t>
            </a:r>
          </a:p>
          <a:p>
            <a:pPr marL="0" marR="0" indent="0" algn="just" defTabSz="457200" rtl="0" fontAlgn="auto" latinLnBrk="0" hangingPunct="0">
              <a:lnSpc>
                <a:spcPct val="100000"/>
              </a:lnSpc>
              <a:spcBef>
                <a:spcPts val="0"/>
              </a:spcBef>
              <a:spcAft>
                <a:spcPts val="0"/>
              </a:spcAft>
              <a:buClrTx/>
              <a:buSzTx/>
              <a:buFontTx/>
              <a:buNone/>
              <a:tabLst/>
            </a:pPr>
            <a:endParaRPr lang="en-US" sz="1200" dirty="0">
              <a:latin typeface="Cambria" panose="02040503050406030204" pitchFamily="18" charset="0"/>
              <a:ea typeface="Cambria" panose="02040503050406030204" pitchFamily="18" charset="0"/>
            </a:endParaRPr>
          </a:p>
          <a:p>
            <a:pPr algn="just"/>
            <a:r>
              <a:rPr lang="en-US" sz="1600" dirty="0" smtClean="0">
                <a:latin typeface="Cambria" panose="02040503050406030204" pitchFamily="18" charset="0"/>
                <a:ea typeface="Cambria" panose="02040503050406030204" pitchFamily="18" charset="0"/>
              </a:rPr>
              <a:t>“The mental health professional shall make a decision…not later than twenty-four hours after being contacted by the law enforcement officer…”</a:t>
            </a:r>
            <a:r>
              <a:rPr lang="en-US" sz="1600" dirty="0">
                <a:latin typeface="Cambria" panose="02040503050406030204" pitchFamily="18" charset="0"/>
                <a:ea typeface="Cambria" panose="02040503050406030204" pitchFamily="18" charset="0"/>
              </a:rPr>
              <a:t>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1556-1559)</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pic>
        <p:nvPicPr>
          <p:cNvPr id="19" name="Picture 2" descr="C:\Users\owner\AppData\Local\Microsoft\Windows\INetCache\IE\8GHYATKI\nicubunu-Stick-figure-male-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8099" y="3633272"/>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C:\Users\owner\AppData\Local\Microsoft\Windows\INetCache\IE\UTCV6N95\conversation-545621_960_720[1].png"/>
          <p:cNvPicPr>
            <a:picLocks noChangeAspect="1" noChangeArrowheads="1"/>
          </p:cNvPicPr>
          <p:nvPr/>
        </p:nvPicPr>
        <p:blipFill>
          <a:blip r:embed="rId6" cstate="print">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592690" y="2831319"/>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owner\AppData\Local\Microsoft\Windows\INetCache\IE\8GHYATKI\nicubunu-Stick-figure-male-2[1].png"/>
          <p:cNvPicPr>
            <a:picLocks noChangeAspect="1" noChangeArrowheads="1"/>
          </p:cNvPicPr>
          <p:nvPr/>
        </p:nvPicPr>
        <p:blipFill>
          <a:blip r:embed="rId4" cstate="print">
            <a:duotone>
              <a:srgbClr val="EEECE1">
                <a:shade val="45000"/>
                <a:satMod val="135000"/>
              </a:srgbClr>
              <a:prstClr val="white"/>
            </a:duotone>
            <a:extLst>
              <a:ext uri="{BEBA8EAE-BF5A-486C-A8C5-ECC9F3942E4B}">
                <a14:imgProps xmlns:a14="http://schemas.microsoft.com/office/drawing/2010/main">
                  <a14:imgLayer r:embed="rId8"/>
                </a14:imgProps>
              </a:ext>
              <a:ext uri="{28A0092B-C50C-407E-A947-70E740481C1C}">
                <a14:useLocalDpi xmlns:a14="http://schemas.microsoft.com/office/drawing/2010/main" val="0"/>
              </a:ext>
            </a:extLst>
          </a:blip>
          <a:srcRect/>
          <a:stretch>
            <a:fillRect/>
          </a:stretch>
        </p:blipFill>
        <p:spPr bwMode="auto">
          <a:xfrm>
            <a:off x="9558635" y="3633272"/>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owner\AppData\Local\Microsoft\Windows\INetCache\IE\8GHYATKI\nicubunu-Stick-figure-male-2[1].png"/>
          <p:cNvPicPr>
            <a:picLocks noChangeAspect="1" noChangeArrowheads="1"/>
          </p:cNvPicPr>
          <p:nvPr/>
        </p:nvPicPr>
        <p:blipFill>
          <a:blip r:embed="rId4" cstate="print">
            <a:duotone>
              <a:srgbClr val="F79646">
                <a:shade val="45000"/>
                <a:satMod val="135000"/>
              </a:srgbClr>
              <a:prstClr val="white"/>
            </a:duotone>
            <a:extLst>
              <a:ext uri="{BEBA8EAE-BF5A-486C-A8C5-ECC9F3942E4B}">
                <a14:imgProps xmlns:a14="http://schemas.microsoft.com/office/drawing/2010/main">
                  <a14:imgLayer r:embed="rId8"/>
                </a14:imgProps>
              </a:ext>
              <a:ext uri="{28A0092B-C50C-407E-A947-70E740481C1C}">
                <a14:useLocalDpi xmlns:a14="http://schemas.microsoft.com/office/drawing/2010/main" val="0"/>
              </a:ext>
            </a:extLst>
          </a:blip>
          <a:srcRect/>
          <a:stretch>
            <a:fillRect/>
          </a:stretch>
        </p:blipFill>
        <p:spPr bwMode="auto">
          <a:xfrm>
            <a:off x="8758748" y="3633272"/>
            <a:ext cx="584972" cy="116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08784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prstGeom prst="rect">
            <a:avLst/>
          </a:prstGeom>
        </p:spPr>
        <p:txBody>
          <a:bodyPr/>
          <a:lstStyle>
            <a:lvl1pPr>
              <a:defRPr sz="4400" u="sng" spc="-100">
                <a:latin typeface="Cambria"/>
                <a:ea typeface="Cambria"/>
                <a:cs typeface="Cambria"/>
                <a:sym typeface="Cambria"/>
              </a:defRPr>
            </a:lvl1pPr>
          </a:lstStyle>
          <a:p>
            <a:r>
              <a:rPr lang="en-US" dirty="0" smtClean="0"/>
              <a:t>How Does the Bill Work?</a:t>
            </a:r>
            <a:endParaRPr dirty="0"/>
          </a:p>
        </p:txBody>
      </p:sp>
      <p:sp>
        <p:nvSpPr>
          <p:cNvPr id="151" name="Slide Number Placeholder 3"/>
          <p:cNvSpPr txBox="1">
            <a:spLocks noGrp="1"/>
          </p:cNvSpPr>
          <p:nvPr>
            <p:ph type="sldNum" sz="quarter" idx="2"/>
          </p:nvPr>
        </p:nvSpPr>
        <p:spPr>
          <a:xfrm>
            <a:off x="11041741" y="6526778"/>
            <a:ext cx="17074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pic>
        <p:nvPicPr>
          <p:cNvPr id="152" name="Picture 4" descr="Picture 4"/>
          <p:cNvPicPr>
            <a:picLocks noChangeAspect="1"/>
          </p:cNvPicPr>
          <p:nvPr/>
        </p:nvPicPr>
        <p:blipFill>
          <a:blip r:embed="rId2">
            <a:extLst/>
          </a:blip>
          <a:stretch>
            <a:fillRect/>
          </a:stretch>
        </p:blipFill>
        <p:spPr>
          <a:xfrm>
            <a:off x="9775759" y="286603"/>
            <a:ext cx="1399310" cy="1405556"/>
          </a:xfrm>
          <a:prstGeom prst="rect">
            <a:avLst/>
          </a:prstGeom>
          <a:ln w="12700">
            <a:miter lim="400000"/>
          </a:ln>
        </p:spPr>
      </p:pic>
      <p:sp>
        <p:nvSpPr>
          <p:cNvPr id="153" name="TextBox 5"/>
          <p:cNvSpPr txBox="1"/>
          <p:nvPr/>
        </p:nvSpPr>
        <p:spPr>
          <a:xfrm>
            <a:off x="912548" y="6430638"/>
            <a:ext cx="817326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FFFFF"/>
                </a:solidFill>
                <a:latin typeface="Cambria"/>
                <a:ea typeface="Cambria"/>
                <a:cs typeface="Cambria"/>
                <a:sym typeface="Cambria"/>
              </a:defRPr>
            </a:lvl1pPr>
          </a:lstStyle>
          <a:p>
            <a:r>
              <a:rPr lang="en-US" dirty="0"/>
              <a:t>Mental Health Awareness and Community Violence Protection Act</a:t>
            </a:r>
          </a:p>
        </p:txBody>
      </p:sp>
      <p:pic>
        <p:nvPicPr>
          <p:cNvPr id="16" name="Picture 2" descr="C:\Users\owner\AppData\Local\Microsoft\Windows\INetCache\IE\8GHYATKI\120px-Yes_Check_Circle.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9271" y="2882127"/>
            <a:ext cx="590190" cy="59019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3908453" y="2311867"/>
            <a:ext cx="5397386" cy="18158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“If the mental health professional and officer have reason to believe that the person is a mentally ill person… and represents a substantial risk of physical harm to self or others if allowed to remain at liberty… the officer may take the person into custody and transport the person to a hospital…”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1564-1570)</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pic>
        <p:nvPicPr>
          <p:cNvPr id="19" name="Picture 2" descr="C:\Users\owner\AppData\Local\Microsoft\Windows\INetCache\IE\8GHYATKI\nicubunu-Stick-figure-male-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954" y="2888804"/>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C:\Users\owner\AppData\Local\Microsoft\Windows\INetCache\IE\UTCV6N95\conversation-545621_960_720[1].png"/>
          <p:cNvPicPr>
            <a:picLocks noChangeAspect="1" noChangeArrowheads="1"/>
          </p:cNvPicPr>
          <p:nvPr/>
        </p:nvPicPr>
        <p:blipFill>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018545" y="2086851"/>
            <a:ext cx="1183069" cy="81089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owner\AppData\Local\Microsoft\Windows\INetCache\IE\8GHYATKI\nicubunu-Stick-figure-male-2[1].png"/>
          <p:cNvPicPr>
            <a:picLocks noChangeAspect="1" noChangeArrowheads="1"/>
          </p:cNvPicPr>
          <p:nvPr/>
        </p:nvPicPr>
        <p:blipFill>
          <a:blip r:embed="rId4" cstate="print">
            <a:duotone>
              <a:srgbClr val="EEECE1">
                <a:shade val="45000"/>
                <a:satMod val="135000"/>
              </a:srgbClr>
              <a:prstClr val="white"/>
            </a:duotone>
            <a:extLst>
              <a:ext uri="{BEBA8EAE-BF5A-486C-A8C5-ECC9F3942E4B}">
                <a14:imgProps xmlns:a14="http://schemas.microsoft.com/office/drawing/2010/main">
                  <a14:imgLayer r:embed="rId7"/>
                </a14:imgProps>
              </a:ext>
              <a:ext uri="{28A0092B-C50C-407E-A947-70E740481C1C}">
                <a14:useLocalDpi xmlns:a14="http://schemas.microsoft.com/office/drawing/2010/main" val="0"/>
              </a:ext>
            </a:extLst>
          </a:blip>
          <a:srcRect/>
          <a:stretch>
            <a:fillRect/>
          </a:stretch>
        </p:blipFill>
        <p:spPr bwMode="auto">
          <a:xfrm>
            <a:off x="1984490" y="2888804"/>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owner\AppData\Local\Microsoft\Windows\INetCache\IE\8GHYATKI\nicubunu-Stick-figure-male-2[1].png"/>
          <p:cNvPicPr>
            <a:picLocks noChangeAspect="1" noChangeArrowheads="1"/>
          </p:cNvPicPr>
          <p:nvPr/>
        </p:nvPicPr>
        <p:blipFill>
          <a:blip r:embed="rId4" cstate="print">
            <a:duotone>
              <a:srgbClr val="F79646">
                <a:shade val="45000"/>
                <a:satMod val="135000"/>
              </a:srgbClr>
              <a:prstClr val="white"/>
            </a:duotone>
            <a:extLst>
              <a:ext uri="{BEBA8EAE-BF5A-486C-A8C5-ECC9F3942E4B}">
                <a14:imgProps xmlns:a14="http://schemas.microsoft.com/office/drawing/2010/main">
                  <a14:imgLayer r:embed="rId7"/>
                </a14:imgProps>
              </a:ext>
              <a:ext uri="{28A0092B-C50C-407E-A947-70E740481C1C}">
                <a14:useLocalDpi xmlns:a14="http://schemas.microsoft.com/office/drawing/2010/main" val="0"/>
              </a:ext>
            </a:extLst>
          </a:blip>
          <a:srcRect/>
          <a:stretch>
            <a:fillRect/>
          </a:stretch>
        </p:blipFill>
        <p:spPr bwMode="auto">
          <a:xfrm>
            <a:off x="1184603" y="2888804"/>
            <a:ext cx="584972" cy="116702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3515" y="4325264"/>
            <a:ext cx="5921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2276976" y="4373276"/>
            <a:ext cx="5397386" cy="1323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just" defTabSz="457200" rtl="0" fontAlgn="auto" latinLnBrk="0" hangingPunct="0">
              <a:lnSpc>
                <a:spcPct val="100000"/>
              </a:lnSpc>
              <a:spcBef>
                <a:spcPts val="0"/>
              </a:spcBef>
              <a:spcAft>
                <a:spcPts val="0"/>
              </a:spcAft>
              <a:buClrTx/>
              <a:buSzTx/>
              <a:buFontTx/>
              <a:buNone/>
              <a:tabLst/>
            </a:pPr>
            <a:r>
              <a:rPr lang="en-US" sz="1600" dirty="0" smtClean="0">
                <a:latin typeface="Cambria" panose="02040503050406030204" pitchFamily="18" charset="0"/>
                <a:ea typeface="Cambria" panose="02040503050406030204" pitchFamily="18" charset="0"/>
              </a:rPr>
              <a:t>“If the mental health professional and officer do not have reason to believe that the person is a mentally ill person… the person shall be released and the officer shall take no further action.” </a:t>
            </a:r>
            <a:r>
              <a:rPr lang="en-US" sz="1200" dirty="0">
                <a:latin typeface="Cambria" panose="02040503050406030204" pitchFamily="18" charset="0"/>
                <a:ea typeface="Cambria" panose="02040503050406030204" pitchFamily="18" charset="0"/>
              </a:rPr>
              <a:t>(Lines </a:t>
            </a:r>
            <a:r>
              <a:rPr lang="en-US" sz="1200" dirty="0" smtClean="0">
                <a:latin typeface="Cambria" panose="02040503050406030204" pitchFamily="18" charset="0"/>
                <a:ea typeface="Cambria" panose="02040503050406030204" pitchFamily="18" charset="0"/>
              </a:rPr>
              <a:t>1578-1583)</a:t>
            </a:r>
            <a:endParaRPr lang="en-US" sz="1200" dirty="0">
              <a:latin typeface="Cambria" panose="02040503050406030204" pitchFamily="18" charset="0"/>
              <a:ea typeface="Cambria" panose="02040503050406030204" pitchFamily="18" charset="0"/>
            </a:endParaRPr>
          </a:p>
          <a:p>
            <a:pPr marL="0" marR="0" indent="0" algn="just" defTabSz="457200" rtl="0" fontAlgn="auto" latinLnBrk="0" hangingPunct="0">
              <a:lnSpc>
                <a:spcPct val="100000"/>
              </a:lnSpc>
              <a:spcBef>
                <a:spcPts val="0"/>
              </a:spcBef>
              <a:spcAft>
                <a:spcPts val="0"/>
              </a:spcAft>
              <a:buClrTx/>
              <a:buSzTx/>
              <a:buFontTx/>
              <a:buNone/>
              <a:tabLst/>
            </a:pPr>
            <a:endParaRPr lang="en-US" sz="1600" dirty="0" smtClean="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7957766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rgbClr val="FFFFFF"/>
      </a:lt1>
      <a:dk2>
        <a:srgbClr val="A7A7A7"/>
      </a:dk2>
      <a:lt2>
        <a:srgbClr val="535353"/>
      </a:lt2>
      <a:accent1>
        <a:srgbClr val="0F4C76"/>
      </a:accent1>
      <a:accent2>
        <a:srgbClr val="C00000"/>
      </a:accent2>
      <a:accent3>
        <a:srgbClr val="865640"/>
      </a:accent3>
      <a:accent4>
        <a:srgbClr val="9B8357"/>
      </a:accent4>
      <a:accent5>
        <a:srgbClr val="C2BC80"/>
      </a:accent5>
      <a:accent6>
        <a:srgbClr val="94A088"/>
      </a:accent6>
      <a:hlink>
        <a:srgbClr val="0000FF"/>
      </a:hlink>
      <a:folHlink>
        <a:srgbClr val="FF00FF"/>
      </a:folHlink>
    </a:clrScheme>
    <a:fontScheme name="Retrospect">
      <a:majorFont>
        <a:latin typeface="Calibri"/>
        <a:ea typeface="Calibri"/>
        <a:cs typeface="Calibri"/>
      </a:majorFont>
      <a:minorFont>
        <a:latin typeface="Helvetica"/>
        <a:ea typeface="Helvetica"/>
        <a:cs typeface="Helvetica"/>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Retrospect">
  <a:themeElements>
    <a:clrScheme name="Retrospect">
      <a:dk1>
        <a:srgbClr val="000000"/>
      </a:dk1>
      <a:lt1>
        <a:srgbClr val="FFFFFF"/>
      </a:lt1>
      <a:dk2>
        <a:srgbClr val="A7A7A7"/>
      </a:dk2>
      <a:lt2>
        <a:srgbClr val="535353"/>
      </a:lt2>
      <a:accent1>
        <a:srgbClr val="0F4C76"/>
      </a:accent1>
      <a:accent2>
        <a:srgbClr val="C00000"/>
      </a:accent2>
      <a:accent3>
        <a:srgbClr val="865640"/>
      </a:accent3>
      <a:accent4>
        <a:srgbClr val="9B8357"/>
      </a:accent4>
      <a:accent5>
        <a:srgbClr val="C2BC80"/>
      </a:accent5>
      <a:accent6>
        <a:srgbClr val="94A088"/>
      </a:accent6>
      <a:hlink>
        <a:srgbClr val="0000FF"/>
      </a:hlink>
      <a:folHlink>
        <a:srgbClr val="FF00FF"/>
      </a:folHlink>
    </a:clrScheme>
    <a:fontScheme name="Retrospect">
      <a:majorFont>
        <a:latin typeface="Calibri"/>
        <a:ea typeface="Calibri"/>
        <a:cs typeface="Calibri"/>
      </a:majorFont>
      <a:minorFont>
        <a:latin typeface="Helvetica"/>
        <a:ea typeface="Helvetica"/>
        <a:cs typeface="Helvetica"/>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10788</TotalTime>
  <Words>1420</Words>
  <Application>Microsoft Office PowerPoint</Application>
  <PresentationFormat>Widescreen</PresentationFormat>
  <Paragraphs>125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Calibri Light</vt:lpstr>
      <vt:lpstr>Cambria</vt:lpstr>
      <vt:lpstr>Helvetica</vt:lpstr>
      <vt:lpstr>Trebuchet MS</vt:lpstr>
      <vt:lpstr>Retrospect</vt:lpstr>
      <vt:lpstr>House Bill 338 Mental Health Awareness and Community Violence Protection Act</vt:lpstr>
      <vt:lpstr>Purpose:</vt:lpstr>
      <vt:lpstr>Key Definitions:</vt:lpstr>
      <vt:lpstr>How Does the Bill Work?</vt:lpstr>
      <vt:lpstr>How Does the Bill Work?</vt:lpstr>
      <vt:lpstr>How Does the Bill Work?</vt:lpstr>
      <vt:lpstr>How Does the Bill Work?</vt:lpstr>
      <vt:lpstr>How Does the Bill Work?</vt:lpstr>
      <vt:lpstr>How Does the Bill Work?</vt:lpstr>
      <vt:lpstr>How Does the Bill Work?</vt:lpstr>
      <vt:lpstr>How Does the Bill Work?</vt:lpstr>
      <vt:lpstr>How Does the Bill Work?</vt:lpstr>
      <vt:lpstr>How Does the Bill Work?</vt:lpstr>
      <vt:lpstr>How Does the Bill Work?</vt:lpstr>
      <vt:lpstr>How Does the Bill Work?</vt:lpstr>
      <vt:lpstr>Important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Bill xxx Sports Waging</dc:title>
  <dc:creator>Greenspan, Dave</dc:creator>
  <cp:lastModifiedBy>Headlee, Adam</cp:lastModifiedBy>
  <cp:revision>90</cp:revision>
  <cp:lastPrinted>2019-09-09T00:49:15Z</cp:lastPrinted>
  <dcterms:modified xsi:type="dcterms:W3CDTF">2019-09-17T17:03:25Z</dcterms:modified>
</cp:coreProperties>
</file>