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3" r:id="rId5"/>
    <p:sldMasterId id="2147483656" r:id="rId6"/>
    <p:sldMasterId id="2147483658" r:id="rId7"/>
    <p:sldMasterId id="2147483674" r:id="rId8"/>
  </p:sldMasterIdLst>
  <p:notesMasterIdLst>
    <p:notesMasterId r:id="rId20"/>
  </p:notesMasterIdLst>
  <p:handoutMasterIdLst>
    <p:handoutMasterId r:id="rId21"/>
  </p:handoutMasterIdLst>
  <p:sldIdLst>
    <p:sldId id="260" r:id="rId9"/>
    <p:sldId id="285" r:id="rId10"/>
    <p:sldId id="289" r:id="rId11"/>
    <p:sldId id="295" r:id="rId12"/>
    <p:sldId id="292" r:id="rId13"/>
    <p:sldId id="293" r:id="rId14"/>
    <p:sldId id="297" r:id="rId15"/>
    <p:sldId id="296" r:id="rId16"/>
    <p:sldId id="291" r:id="rId17"/>
    <p:sldId id="268" r:id="rId18"/>
    <p:sldId id="281"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8">
          <p15:clr>
            <a:srgbClr val="A4A3A4"/>
          </p15:clr>
        </p15:guide>
        <p15:guide id="2" orient="horz" pos="477">
          <p15:clr>
            <a:srgbClr val="A4A3A4"/>
          </p15:clr>
        </p15:guide>
        <p15:guide id="3" pos="5276">
          <p15:clr>
            <a:srgbClr val="A4A3A4"/>
          </p15:clr>
        </p15:guide>
        <p15:guide id="4" pos="31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E7A"/>
    <a:srgbClr val="EB4D2A"/>
    <a:srgbClr val="0C3E70"/>
    <a:srgbClr val="000000"/>
    <a:srgbClr val="7FB9C2"/>
    <a:srgbClr val="70ACB3"/>
    <a:srgbClr val="00467F"/>
    <a:srgbClr val="04346C"/>
    <a:srgbClr val="021F42"/>
    <a:srgbClr val="4444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napToObjects="1">
      <p:cViewPr varScale="1">
        <p:scale>
          <a:sx n="97" d="100"/>
          <a:sy n="97" d="100"/>
        </p:scale>
        <p:origin x="1032" y="60"/>
      </p:cViewPr>
      <p:guideLst>
        <p:guide orient="horz" pos="4068"/>
        <p:guide orient="horz" pos="477"/>
        <p:guide pos="5276"/>
        <p:guide pos="31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9" d="100"/>
          <a:sy n="89" d="100"/>
        </p:scale>
        <p:origin x="-384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22BEDBF-4B1A-D14B-B2E8-86B124685FB2}" type="datetimeFigureOut">
              <a:rPr lang="en-US" smtClean="0"/>
              <a:t>6/11/2019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FD8B14C-3EA3-324D-8C14-8036283303BC}" type="slidenum">
              <a:rPr lang="en-US" smtClean="0"/>
              <a:t>‹#›</a:t>
            </a:fld>
            <a:endParaRPr lang="en-US"/>
          </a:p>
        </p:txBody>
      </p:sp>
    </p:spTree>
    <p:extLst>
      <p:ext uri="{BB962C8B-B14F-4D97-AF65-F5344CB8AC3E}">
        <p14:creationId xmlns:p14="http://schemas.microsoft.com/office/powerpoint/2010/main" val="3569427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94E22F6-37B7-784B-978A-F085B1D6F4AC}" type="datetimeFigureOut">
              <a:rPr lang="en-US" smtClean="0"/>
              <a:t>6/11/2019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E1D8E7A-F6DA-5A4C-BF56-6CCEDAF8B339}" type="slidenum">
              <a:rPr lang="en-US" smtClean="0"/>
              <a:t>‹#›</a:t>
            </a:fld>
            <a:endParaRPr lang="en-US"/>
          </a:p>
        </p:txBody>
      </p:sp>
    </p:spTree>
    <p:extLst>
      <p:ext uri="{BB962C8B-B14F-4D97-AF65-F5344CB8AC3E}">
        <p14:creationId xmlns:p14="http://schemas.microsoft.com/office/powerpoint/2010/main" val="41622655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Master" Target="../slideMasters/slideMaster4.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Nav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5042" y="454385"/>
            <a:ext cx="5783503" cy="1636286"/>
          </a:xfrm>
          <a:prstGeom prst="rect">
            <a:avLst/>
          </a:prstGeom>
        </p:spPr>
        <p:txBody>
          <a:bodyPr anchor="b" anchorCtr="0">
            <a:normAutofit/>
          </a:bodyPr>
          <a:lstStyle>
            <a:lvl1pPr algn="l">
              <a:defRPr sz="3000" b="0" i="0">
                <a:solidFill>
                  <a:srgbClr val="FFFFFF"/>
                </a:solidFill>
                <a:latin typeface="Century Gothic"/>
                <a:cs typeface="Century Gothic"/>
              </a:defRPr>
            </a:lvl1pPr>
          </a:lstStyle>
          <a:p>
            <a:r>
              <a:rPr lang="en-US" dirty="0" smtClean="0"/>
              <a:t>Slide Headline Goes Here</a:t>
            </a:r>
            <a:endParaRPr lang="en-US" dirty="0"/>
          </a:p>
        </p:txBody>
      </p:sp>
      <p:sp>
        <p:nvSpPr>
          <p:cNvPr id="8" name="Text Placeholder 7"/>
          <p:cNvSpPr>
            <a:spLocks noGrp="1"/>
          </p:cNvSpPr>
          <p:nvPr>
            <p:ph type="body" sz="quarter" idx="13" hasCustomPrompt="1"/>
          </p:nvPr>
        </p:nvSpPr>
        <p:spPr>
          <a:xfrm>
            <a:off x="705042" y="2297545"/>
            <a:ext cx="3882386" cy="593117"/>
          </a:xfrm>
          <a:prstGeom prst="rect">
            <a:avLst/>
          </a:prstGeom>
        </p:spPr>
        <p:txBody>
          <a:bodyPr anchor="ctr"/>
          <a:lstStyle>
            <a:lvl1pPr marL="0" indent="0">
              <a:buSzPct val="100000"/>
              <a:buFontTx/>
              <a:buNone/>
              <a:defRPr sz="2200" b="0" cap="all" baseline="0">
                <a:solidFill>
                  <a:srgbClr val="FFFFFF"/>
                </a:solidFill>
              </a:defRPr>
            </a:lvl1pPr>
            <a:lvl2pPr marL="742950" indent="-285750">
              <a:buSzPct val="100000"/>
              <a:buFontTx/>
              <a:buBlip>
                <a:blip r:embed="rId2"/>
              </a:buBlip>
              <a:defRPr sz="1800" b="1">
                <a:solidFill>
                  <a:schemeClr val="accent3"/>
                </a:solidFill>
              </a:defRPr>
            </a:lvl2pPr>
            <a:lvl3pPr marL="1143000" indent="-228600">
              <a:buSzPct val="100000"/>
              <a:buFontTx/>
              <a:buBlip>
                <a:blip r:embed="rId3"/>
              </a:buBlip>
              <a:defRPr sz="1600">
                <a:solidFill>
                  <a:schemeClr val="accent3"/>
                </a:solidFill>
              </a:defRPr>
            </a:lvl3pPr>
            <a:lvl4pPr>
              <a:defRPr>
                <a:solidFill>
                  <a:schemeClr val="accent3"/>
                </a:solidFill>
              </a:defRPr>
            </a:lvl4pPr>
            <a:lvl5pPr>
              <a:defRPr>
                <a:solidFill>
                  <a:schemeClr val="accent3"/>
                </a:solidFill>
              </a:defRPr>
            </a:lvl5pPr>
          </a:lstStyle>
          <a:p>
            <a:pPr lvl="0"/>
            <a:r>
              <a:rPr lang="en-US" dirty="0" smtClean="0"/>
              <a:t>SUBHEAD GOES HERE</a:t>
            </a:r>
          </a:p>
        </p:txBody>
      </p:sp>
      <p:sp>
        <p:nvSpPr>
          <p:cNvPr id="16" name="Content Placeholder 15"/>
          <p:cNvSpPr>
            <a:spLocks noGrp="1"/>
          </p:cNvSpPr>
          <p:nvPr>
            <p:ph sz="quarter" idx="15" hasCustomPrompt="1"/>
          </p:nvPr>
        </p:nvSpPr>
        <p:spPr>
          <a:xfrm>
            <a:off x="704850" y="3102336"/>
            <a:ext cx="3883025" cy="1884242"/>
          </a:xfrm>
          <a:prstGeom prst="rect">
            <a:avLst/>
          </a:prstGeom>
        </p:spPr>
        <p:txBody>
          <a:bodyPr vert="horz"/>
          <a:lstStyle>
            <a:lvl1pPr marL="0" indent="0">
              <a:spcBef>
                <a:spcPts val="600"/>
              </a:spcBef>
              <a:buNone/>
              <a:defRPr sz="1200" cap="all" baseline="0">
                <a:solidFill>
                  <a:srgbClr val="7FB9C2"/>
                </a:solidFill>
              </a:defRPr>
            </a:lvl1pPr>
            <a:lvl2pPr marL="0" indent="0">
              <a:lnSpc>
                <a:spcPct val="70000"/>
              </a:lnSpc>
              <a:spcBef>
                <a:spcPts val="600"/>
              </a:spcBef>
              <a:buNone/>
              <a:defRPr sz="1800" baseline="0">
                <a:solidFill>
                  <a:srgbClr val="FFFFFF"/>
                </a:solidFill>
              </a:defRPr>
            </a:lvl2pPr>
            <a:lvl3pPr marL="0" indent="0">
              <a:spcBef>
                <a:spcPts val="600"/>
              </a:spcBef>
              <a:buNone/>
              <a:defRPr sz="1200">
                <a:solidFill>
                  <a:srgbClr val="FFFFFF"/>
                </a:solidFill>
              </a:defRPr>
            </a:lvl3pPr>
            <a:lvl4pPr marL="1371600" indent="0">
              <a:buNone/>
              <a:defRPr sz="1200">
                <a:solidFill>
                  <a:srgbClr val="FFFFFF"/>
                </a:solidFill>
              </a:defRPr>
            </a:lvl4pPr>
            <a:lvl5pPr marL="1828800" indent="0">
              <a:buNone/>
              <a:defRPr sz="1200">
                <a:solidFill>
                  <a:srgbClr val="FFFFFF"/>
                </a:solidFill>
              </a:defRPr>
            </a:lvl5pPr>
          </a:lstStyle>
          <a:p>
            <a:pPr lvl="0"/>
            <a:r>
              <a:rPr lang="en-US" dirty="0" smtClean="0"/>
              <a:t>PRESENTED TO</a:t>
            </a:r>
          </a:p>
          <a:p>
            <a:pPr lvl="1"/>
            <a:r>
              <a:rPr lang="en-US" dirty="0" smtClean="0"/>
              <a:t>Company Name Here</a:t>
            </a:r>
          </a:p>
          <a:p>
            <a:pPr lvl="0"/>
            <a:endParaRPr lang="en-US" dirty="0" smtClean="0"/>
          </a:p>
          <a:p>
            <a:pPr lvl="0"/>
            <a:r>
              <a:rPr lang="en-US" dirty="0" smtClean="0"/>
              <a:t>PRESENTED BY</a:t>
            </a:r>
          </a:p>
          <a:p>
            <a:pPr lvl="1"/>
            <a:r>
              <a:rPr lang="en-US" dirty="0" smtClean="0"/>
              <a:t>Name of Author</a:t>
            </a:r>
          </a:p>
          <a:p>
            <a:pPr lvl="1"/>
            <a:endParaRPr lang="en-US" dirty="0" smtClean="0"/>
          </a:p>
          <a:p>
            <a:pPr lvl="2"/>
            <a:r>
              <a:rPr lang="en-US" dirty="0" smtClean="0"/>
              <a:t>Date Goes Here</a:t>
            </a:r>
          </a:p>
          <a:p>
            <a:pPr lvl="1"/>
            <a:endParaRPr lang="en-US" dirty="0" smtClean="0"/>
          </a:p>
          <a:p>
            <a:pPr lvl="0"/>
            <a:endParaRPr lang="en-US" dirty="0"/>
          </a:p>
        </p:txBody>
      </p:sp>
    </p:spTree>
    <p:extLst>
      <p:ext uri="{BB962C8B-B14F-4D97-AF65-F5344CB8AC3E}">
        <p14:creationId xmlns:p14="http://schemas.microsoft.com/office/powerpoint/2010/main" val="315139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6066725" y="4498821"/>
            <a:ext cx="1033639"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userDrawn="1"/>
        </p:nvSpPr>
        <p:spPr>
          <a:xfrm>
            <a:off x="717550" y="1467149"/>
            <a:ext cx="7646104" cy="1835567"/>
          </a:xfrm>
          <a:prstGeom prst="rect">
            <a:avLst/>
          </a:prstGeom>
          <a:noFill/>
        </p:spPr>
        <p:txBody>
          <a:bodyPr wrap="square" rtlCol="0">
            <a:spAutoFit/>
          </a:bodyPr>
          <a:lstStyle/>
          <a:p>
            <a:pPr algn="just" rtl="0">
              <a:lnSpc>
                <a:spcPct val="120000"/>
              </a:lnSpc>
            </a:pPr>
            <a:r>
              <a:rPr lang="en-US" sz="2400" b="0" i="0" u="none" strike="noStrike" kern="1200" baseline="0" dirty="0" smtClean="0">
                <a:solidFill>
                  <a:srgbClr val="0C3E7A"/>
                </a:solidFill>
                <a:latin typeface="+mn-lt"/>
                <a:ea typeface="+mn-ea"/>
                <a:cs typeface="+mn-cs"/>
              </a:rPr>
              <a:t>The Brattle Group provides consulting and expert testimony in economics, finance, and regulation to corporations, law firms, and governments around the world. We aim for the highest level of client service and quality in our industry.</a:t>
            </a:r>
          </a:p>
        </p:txBody>
      </p:sp>
      <p:sp>
        <p:nvSpPr>
          <p:cNvPr id="15" name="TextBox 14"/>
          <p:cNvSpPr txBox="1"/>
          <p:nvPr userDrawn="1"/>
        </p:nvSpPr>
        <p:spPr>
          <a:xfrm>
            <a:off x="778117" y="339268"/>
            <a:ext cx="6816965" cy="523220"/>
          </a:xfrm>
          <a:prstGeom prst="rect">
            <a:avLst/>
          </a:prstGeom>
          <a:noFill/>
        </p:spPr>
        <p:txBody>
          <a:bodyPr wrap="square" rtlCol="0">
            <a:spAutoFit/>
          </a:bodyPr>
          <a:lstStyle/>
          <a:p>
            <a:r>
              <a:rPr lang="en-US" sz="2800" dirty="0" smtClean="0">
                <a:solidFill>
                  <a:srgbClr val="0C3E7A"/>
                </a:solidFill>
                <a:latin typeface="Century Gothic"/>
                <a:cs typeface="Century Gothic"/>
              </a:rPr>
              <a:t>About Brattle</a:t>
            </a:r>
            <a:endParaRPr lang="en-US" sz="2800" dirty="0">
              <a:solidFill>
                <a:srgbClr val="0C3E7A"/>
              </a:solidFill>
              <a:latin typeface="Century Gothic"/>
              <a:cs typeface="Century Gothic"/>
            </a:endParaRPr>
          </a:p>
        </p:txBody>
      </p:sp>
      <p:grpSp>
        <p:nvGrpSpPr>
          <p:cNvPr id="14" name="Group 13"/>
          <p:cNvGrpSpPr/>
          <p:nvPr userDrawn="1"/>
        </p:nvGrpSpPr>
        <p:grpSpPr>
          <a:xfrm>
            <a:off x="864037" y="3621733"/>
            <a:ext cx="7415927" cy="2171700"/>
            <a:chOff x="827437" y="3621733"/>
            <a:chExt cx="7415927" cy="2171700"/>
          </a:xfrm>
        </p:grpSpPr>
        <p:sp>
          <p:nvSpPr>
            <p:cNvPr id="18" name="Rectangle 17"/>
            <p:cNvSpPr/>
            <p:nvPr userDrawn="1"/>
          </p:nvSpPr>
          <p:spPr>
            <a:xfrm>
              <a:off x="827437" y="3621733"/>
              <a:ext cx="2286000" cy="2171700"/>
            </a:xfrm>
            <a:prstGeom prst="rect">
              <a:avLst/>
            </a:prstGeom>
            <a:noFill/>
            <a:ln w="381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3392010" y="3621733"/>
              <a:ext cx="2286000" cy="2171700"/>
            </a:xfrm>
            <a:prstGeom prst="rect">
              <a:avLst/>
            </a:prstGeom>
            <a:noFill/>
            <a:ln w="381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5957364" y="3621733"/>
              <a:ext cx="2286000" cy="2171700"/>
            </a:xfrm>
            <a:prstGeom prst="rect">
              <a:avLst/>
            </a:prstGeom>
            <a:noFill/>
            <a:ln w="381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827437" y="3886350"/>
              <a:ext cx="2286000" cy="1600438"/>
            </a:xfrm>
            <a:prstGeom prst="rect">
              <a:avLst/>
            </a:prstGeom>
            <a:noFill/>
          </p:spPr>
          <p:txBody>
            <a:bodyPr wrap="square" rtlCol="0">
              <a:spAutoFit/>
            </a:bodyPr>
            <a:lstStyle/>
            <a:p>
              <a:pPr algn="ctr"/>
              <a:r>
                <a:rPr lang="en-US" b="1" spc="100" dirty="0" smtClean="0">
                  <a:solidFill>
                    <a:srgbClr val="EB4D2A"/>
                  </a:solidFill>
                </a:rPr>
                <a:t>OUR SERVICES</a:t>
              </a:r>
            </a:p>
            <a:p>
              <a:pPr algn="ctr"/>
              <a:endParaRPr lang="en-US" b="1" spc="100" dirty="0" smtClean="0">
                <a:solidFill>
                  <a:srgbClr val="EB4D2A"/>
                </a:solidFill>
              </a:endParaRPr>
            </a:p>
            <a:p>
              <a:pPr algn="ctr">
                <a:lnSpc>
                  <a:spcPct val="140000"/>
                </a:lnSpc>
              </a:pPr>
              <a:r>
                <a:rPr lang="en-US" sz="1500" b="0" spc="0" dirty="0" smtClean="0">
                  <a:solidFill>
                    <a:schemeClr val="bg2"/>
                  </a:solidFill>
                </a:rPr>
                <a:t>Research and Consulting</a:t>
              </a:r>
            </a:p>
            <a:p>
              <a:pPr algn="ctr">
                <a:lnSpc>
                  <a:spcPct val="140000"/>
                </a:lnSpc>
              </a:pPr>
              <a:r>
                <a:rPr lang="en-US" sz="1500" b="0" spc="0" dirty="0" smtClean="0">
                  <a:solidFill>
                    <a:schemeClr val="bg2"/>
                  </a:solidFill>
                </a:rPr>
                <a:t>Litigation Support</a:t>
              </a:r>
            </a:p>
            <a:p>
              <a:pPr algn="ctr">
                <a:lnSpc>
                  <a:spcPct val="140000"/>
                </a:lnSpc>
              </a:pPr>
              <a:r>
                <a:rPr lang="en-US" sz="1500" b="0" spc="0" dirty="0" smtClean="0">
                  <a:solidFill>
                    <a:schemeClr val="bg2"/>
                  </a:solidFill>
                </a:rPr>
                <a:t>Expert Testimony</a:t>
              </a:r>
              <a:endParaRPr lang="en-US" sz="1500" b="0" spc="0" dirty="0">
                <a:solidFill>
                  <a:schemeClr val="bg2"/>
                </a:solidFill>
              </a:endParaRPr>
            </a:p>
          </p:txBody>
        </p:sp>
        <p:cxnSp>
          <p:nvCxnSpPr>
            <p:cNvPr id="22" name="Straight Connector 21"/>
            <p:cNvCxnSpPr/>
            <p:nvPr userDrawn="1"/>
          </p:nvCxnSpPr>
          <p:spPr>
            <a:xfrm>
              <a:off x="1633726" y="4404593"/>
              <a:ext cx="670257" cy="0"/>
            </a:xfrm>
            <a:prstGeom prst="line">
              <a:avLst/>
            </a:prstGeom>
            <a:ln w="57150" cmpd="sng">
              <a:solidFill>
                <a:srgbClr val="7FB9C2"/>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userDrawn="1"/>
          </p:nvSpPr>
          <p:spPr>
            <a:xfrm>
              <a:off x="3392010" y="3900801"/>
              <a:ext cx="2286000" cy="1600438"/>
            </a:xfrm>
            <a:prstGeom prst="rect">
              <a:avLst/>
            </a:prstGeom>
            <a:noFill/>
          </p:spPr>
          <p:txBody>
            <a:bodyPr wrap="square" rtlCol="0">
              <a:spAutoFit/>
            </a:bodyPr>
            <a:lstStyle/>
            <a:p>
              <a:pPr algn="ctr"/>
              <a:r>
                <a:rPr lang="en-US" b="1" spc="100" dirty="0" smtClean="0">
                  <a:solidFill>
                    <a:srgbClr val="EB4D2A"/>
                  </a:solidFill>
                </a:rPr>
                <a:t>OUR PEOPLE</a:t>
              </a:r>
            </a:p>
            <a:p>
              <a:pPr algn="ctr"/>
              <a:endParaRPr lang="en-US" b="1" spc="100" dirty="0" smtClean="0">
                <a:solidFill>
                  <a:srgbClr val="EB4D2A"/>
                </a:solidFill>
              </a:endParaRPr>
            </a:p>
            <a:p>
              <a:pPr algn="ctr">
                <a:lnSpc>
                  <a:spcPct val="140000"/>
                </a:lnSpc>
              </a:pPr>
              <a:r>
                <a:rPr lang="en-US" sz="1500" b="0" spc="0" dirty="0" smtClean="0">
                  <a:solidFill>
                    <a:schemeClr val="bg2"/>
                  </a:solidFill>
                </a:rPr>
                <a:t>Renowned Experts</a:t>
              </a:r>
            </a:p>
            <a:p>
              <a:pPr algn="ctr">
                <a:lnSpc>
                  <a:spcPct val="140000"/>
                </a:lnSpc>
              </a:pPr>
              <a:r>
                <a:rPr lang="en-US" sz="1500" b="0" spc="0" dirty="0" smtClean="0">
                  <a:solidFill>
                    <a:schemeClr val="bg2"/>
                  </a:solidFill>
                </a:rPr>
                <a:t>Global Teams</a:t>
              </a:r>
            </a:p>
            <a:p>
              <a:pPr algn="ctr">
                <a:lnSpc>
                  <a:spcPct val="140000"/>
                </a:lnSpc>
              </a:pPr>
              <a:r>
                <a:rPr lang="en-US" sz="1500" b="0" spc="0" dirty="0" smtClean="0">
                  <a:solidFill>
                    <a:schemeClr val="bg2"/>
                  </a:solidFill>
                </a:rPr>
                <a:t>Intellectual Rigor</a:t>
              </a:r>
              <a:endParaRPr lang="en-US" sz="1500" b="0" spc="0" dirty="0">
                <a:solidFill>
                  <a:schemeClr val="bg2"/>
                </a:solidFill>
              </a:endParaRPr>
            </a:p>
          </p:txBody>
        </p:sp>
        <p:cxnSp>
          <p:nvCxnSpPr>
            <p:cNvPr id="29" name="Straight Connector 28"/>
            <p:cNvCxnSpPr/>
            <p:nvPr userDrawn="1"/>
          </p:nvCxnSpPr>
          <p:spPr>
            <a:xfrm>
              <a:off x="4198299" y="4419044"/>
              <a:ext cx="670257" cy="0"/>
            </a:xfrm>
            <a:prstGeom prst="line">
              <a:avLst/>
            </a:prstGeom>
            <a:ln w="57150" cmpd="sng">
              <a:solidFill>
                <a:srgbClr val="7FB9C2"/>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userDrawn="1"/>
          </p:nvSpPr>
          <p:spPr>
            <a:xfrm>
              <a:off x="5957364" y="3917374"/>
              <a:ext cx="2286000" cy="1600438"/>
            </a:xfrm>
            <a:prstGeom prst="rect">
              <a:avLst/>
            </a:prstGeom>
            <a:noFill/>
          </p:spPr>
          <p:txBody>
            <a:bodyPr wrap="square" rtlCol="0">
              <a:spAutoFit/>
            </a:bodyPr>
            <a:lstStyle/>
            <a:p>
              <a:pPr algn="ctr"/>
              <a:r>
                <a:rPr lang="en-US" b="1" spc="100" dirty="0" smtClean="0">
                  <a:solidFill>
                    <a:srgbClr val="EB4D2A"/>
                  </a:solidFill>
                </a:rPr>
                <a:t>OUR INSIGHTS</a:t>
              </a:r>
            </a:p>
            <a:p>
              <a:pPr algn="ctr"/>
              <a:endParaRPr lang="en-US" b="1" spc="100" dirty="0" smtClean="0">
                <a:solidFill>
                  <a:srgbClr val="EB4D2A"/>
                </a:solidFill>
              </a:endParaRPr>
            </a:p>
            <a:p>
              <a:pPr algn="ctr">
                <a:lnSpc>
                  <a:spcPct val="140000"/>
                </a:lnSpc>
              </a:pPr>
              <a:r>
                <a:rPr lang="en-US" sz="1500" b="0" spc="0" dirty="0" smtClean="0">
                  <a:solidFill>
                    <a:schemeClr val="bg2"/>
                  </a:solidFill>
                </a:rPr>
                <a:t>Thoughtful Analysis</a:t>
              </a:r>
            </a:p>
            <a:p>
              <a:pPr algn="ctr">
                <a:lnSpc>
                  <a:spcPct val="140000"/>
                </a:lnSpc>
              </a:pPr>
              <a:r>
                <a:rPr lang="en-US" sz="1500" b="0" spc="0" dirty="0" smtClean="0">
                  <a:solidFill>
                    <a:schemeClr val="bg2"/>
                  </a:solidFill>
                </a:rPr>
                <a:t>Exceptional Quality</a:t>
              </a:r>
            </a:p>
            <a:p>
              <a:pPr algn="ctr">
                <a:lnSpc>
                  <a:spcPct val="140000"/>
                </a:lnSpc>
              </a:pPr>
              <a:r>
                <a:rPr lang="en-US" sz="1500" b="0" spc="0" dirty="0" smtClean="0">
                  <a:solidFill>
                    <a:schemeClr val="bg2"/>
                  </a:solidFill>
                </a:rPr>
                <a:t>Clear Communication</a:t>
              </a:r>
              <a:endParaRPr lang="en-US" sz="1500" b="0" spc="0" dirty="0">
                <a:solidFill>
                  <a:schemeClr val="bg2"/>
                </a:solidFill>
              </a:endParaRPr>
            </a:p>
          </p:txBody>
        </p:sp>
        <p:cxnSp>
          <p:nvCxnSpPr>
            <p:cNvPr id="31" name="Straight Connector 30"/>
            <p:cNvCxnSpPr/>
            <p:nvPr userDrawn="1"/>
          </p:nvCxnSpPr>
          <p:spPr>
            <a:xfrm>
              <a:off x="6763653" y="4435617"/>
              <a:ext cx="670257" cy="0"/>
            </a:xfrm>
            <a:prstGeom prst="line">
              <a:avLst/>
            </a:prstGeom>
            <a:ln w="57150" cmpd="sng">
              <a:solidFill>
                <a:srgbClr val="7FB9C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2418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Offices">
    <p:spTree>
      <p:nvGrpSpPr>
        <p:cNvPr id="1" name=""/>
        <p:cNvGrpSpPr/>
        <p:nvPr/>
      </p:nvGrpSpPr>
      <p:grpSpPr>
        <a:xfrm>
          <a:off x="0" y="0"/>
          <a:ext cx="0" cy="0"/>
          <a:chOff x="0" y="0"/>
          <a:chExt cx="0" cy="0"/>
        </a:xfrm>
      </p:grpSpPr>
      <p:cxnSp>
        <p:nvCxnSpPr>
          <p:cNvPr id="12" name="Straight Connector 11"/>
          <p:cNvCxnSpPr/>
          <p:nvPr userDrawn="1"/>
        </p:nvCxnSpPr>
        <p:spPr>
          <a:xfrm flipH="1">
            <a:off x="6103715" y="4523479"/>
            <a:ext cx="1033639"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778117" y="339268"/>
            <a:ext cx="6816965" cy="523220"/>
          </a:xfrm>
          <a:prstGeom prst="rect">
            <a:avLst/>
          </a:prstGeom>
          <a:noFill/>
        </p:spPr>
        <p:txBody>
          <a:bodyPr wrap="square" rtlCol="0">
            <a:spAutoFit/>
          </a:bodyPr>
          <a:lstStyle/>
          <a:p>
            <a:r>
              <a:rPr lang="en-US" sz="2800" dirty="0" smtClean="0">
                <a:solidFill>
                  <a:srgbClr val="0C3E7A"/>
                </a:solidFill>
                <a:latin typeface="Century Gothic"/>
                <a:cs typeface="Century Gothic"/>
              </a:rPr>
              <a:t>Our Offices</a:t>
            </a:r>
            <a:endParaRPr lang="en-US" sz="2800" dirty="0">
              <a:solidFill>
                <a:srgbClr val="0C3E7A"/>
              </a:solidFill>
              <a:latin typeface="Century Gothic"/>
              <a:cs typeface="Century Gothic"/>
            </a:endParaRPr>
          </a:p>
        </p:txBody>
      </p:sp>
      <p:grpSp>
        <p:nvGrpSpPr>
          <p:cNvPr id="36" name="Group 35"/>
          <p:cNvGrpSpPr/>
          <p:nvPr userDrawn="1"/>
        </p:nvGrpSpPr>
        <p:grpSpPr>
          <a:xfrm>
            <a:off x="561445" y="1415333"/>
            <a:ext cx="8166393" cy="4875889"/>
            <a:chOff x="488803" y="1276806"/>
            <a:chExt cx="8166393" cy="4875889"/>
          </a:xfrm>
        </p:grpSpPr>
        <p:grpSp>
          <p:nvGrpSpPr>
            <p:cNvPr id="45" name="Group 44"/>
            <p:cNvGrpSpPr/>
            <p:nvPr/>
          </p:nvGrpSpPr>
          <p:grpSpPr>
            <a:xfrm>
              <a:off x="488803" y="1276806"/>
              <a:ext cx="8166393" cy="4875889"/>
              <a:chOff x="483128" y="1265799"/>
              <a:chExt cx="8166393" cy="4875889"/>
            </a:xfrm>
          </p:grpSpPr>
          <p:sp>
            <p:nvSpPr>
              <p:cNvPr id="47" name="Rectangle 46"/>
              <p:cNvSpPr/>
              <p:nvPr/>
            </p:nvSpPr>
            <p:spPr>
              <a:xfrm>
                <a:off x="483132" y="2564933"/>
                <a:ext cx="2414014" cy="276999"/>
              </a:xfrm>
              <a:prstGeom prst="rect">
                <a:avLst/>
              </a:prstGeom>
              <a:solidFill>
                <a:schemeClr val="bg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smtClean="0">
                    <a:solidFill>
                      <a:srgbClr val="FFFFFF"/>
                    </a:solidFill>
                    <a:latin typeface="Century Gothic" panose="020B0502020202020204" pitchFamily="34" charset="0"/>
                  </a:rPr>
                  <a:t>  BOSTON</a:t>
                </a:r>
                <a:endParaRPr lang="en-US" sz="1200" b="1" cap="all" dirty="0">
                  <a:solidFill>
                    <a:srgbClr val="FFFFFF"/>
                  </a:solidFill>
                  <a:latin typeface="Century Gothic" panose="020B0502020202020204" pitchFamily="34" charset="0"/>
                </a:endParaRPr>
              </a:p>
            </p:txBody>
          </p:sp>
          <p:pic>
            <p:nvPicPr>
              <p:cNvPr id="48" name="Picture 47"/>
              <p:cNvPicPr>
                <a:picLocks noChangeAspect="1"/>
              </p:cNvPicPr>
              <p:nvPr/>
            </p:nvPicPr>
            <p:blipFill rotWithShape="1">
              <a:blip r:embed="rId2" cstate="print">
                <a:extLst>
                  <a:ext uri="{28A0092B-C50C-407E-A947-70E740481C1C}">
                    <a14:useLocalDpi xmlns:a14="http://schemas.microsoft.com/office/drawing/2010/main" val="0"/>
                  </a:ext>
                </a:extLst>
              </a:blip>
              <a:srcRect t="5272" b="10036"/>
              <a:stretch/>
            </p:blipFill>
            <p:spPr>
              <a:xfrm>
                <a:off x="3357585" y="1265799"/>
                <a:ext cx="2414016" cy="1362974"/>
              </a:xfrm>
              <a:prstGeom prst="rect">
                <a:avLst/>
              </a:prstGeom>
            </p:spPr>
          </p:pic>
          <p:sp>
            <p:nvSpPr>
              <p:cNvPr id="49" name="Rectangle 48"/>
              <p:cNvSpPr/>
              <p:nvPr/>
            </p:nvSpPr>
            <p:spPr>
              <a:xfrm>
                <a:off x="3357587" y="2564934"/>
                <a:ext cx="2414014" cy="276999"/>
              </a:xfrm>
              <a:prstGeom prst="rect">
                <a:avLst/>
              </a:prstGeom>
              <a:solidFill>
                <a:schemeClr val="bg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smtClean="0">
                    <a:solidFill>
                      <a:srgbClr val="FFFFFF"/>
                    </a:solidFill>
                    <a:latin typeface="Century Gothic" panose="020B0502020202020204" pitchFamily="34" charset="0"/>
                  </a:rPr>
                  <a:t>  New York</a:t>
                </a:r>
                <a:endParaRPr lang="en-US" sz="1200" b="1" cap="all" dirty="0">
                  <a:solidFill>
                    <a:srgbClr val="FFFFFF"/>
                  </a:solidFill>
                  <a:latin typeface="Century Gothic" panose="020B0502020202020204" pitchFamily="34" charset="0"/>
                </a:endParaRPr>
              </a:p>
            </p:txBody>
          </p:sp>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t="5758" b="12209"/>
              <a:stretch/>
            </p:blipFill>
            <p:spPr>
              <a:xfrm>
                <a:off x="6235505" y="1265799"/>
                <a:ext cx="2414016" cy="1319841"/>
              </a:xfrm>
              <a:prstGeom prst="rect">
                <a:avLst/>
              </a:prstGeom>
            </p:spPr>
          </p:pic>
          <p:sp>
            <p:nvSpPr>
              <p:cNvPr id="51" name="Rectangle 50"/>
              <p:cNvSpPr/>
              <p:nvPr/>
            </p:nvSpPr>
            <p:spPr>
              <a:xfrm>
                <a:off x="6235507" y="2563339"/>
                <a:ext cx="2414014" cy="276999"/>
              </a:xfrm>
              <a:prstGeom prst="rect">
                <a:avLst/>
              </a:prstGeom>
              <a:solidFill>
                <a:schemeClr val="bg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smtClean="0">
                    <a:solidFill>
                      <a:srgbClr val="FFFFFF"/>
                    </a:solidFill>
                    <a:latin typeface="Century Gothic" panose="020B0502020202020204" pitchFamily="34" charset="0"/>
                  </a:rPr>
                  <a:t>  San Francisco</a:t>
                </a:r>
                <a:endParaRPr lang="en-US" sz="1200" b="1" cap="all" dirty="0">
                  <a:solidFill>
                    <a:srgbClr val="FFFFFF"/>
                  </a:solidFill>
                  <a:latin typeface="Century Gothic" panose="020B0502020202020204" pitchFamily="34" charset="0"/>
                </a:endParaRPr>
              </a:p>
            </p:txBody>
          </p:sp>
          <p:pic>
            <p:nvPicPr>
              <p:cNvPr id="52" name="Picture 51"/>
              <p:cNvPicPr>
                <a:picLocks noChangeAspect="1"/>
              </p:cNvPicPr>
              <p:nvPr/>
            </p:nvPicPr>
            <p:blipFill rotWithShape="1">
              <a:blip r:embed="rId4" cstate="print">
                <a:extLst>
                  <a:ext uri="{28A0092B-C50C-407E-A947-70E740481C1C}">
                    <a14:useLocalDpi xmlns:a14="http://schemas.microsoft.com/office/drawing/2010/main" val="0"/>
                  </a:ext>
                </a:extLst>
              </a:blip>
              <a:srcRect b="15795"/>
              <a:stretch/>
            </p:blipFill>
            <p:spPr>
              <a:xfrm>
                <a:off x="483128" y="2930732"/>
                <a:ext cx="2414016" cy="1356962"/>
              </a:xfrm>
              <a:prstGeom prst="rect">
                <a:avLst/>
              </a:prstGeom>
            </p:spPr>
          </p:pic>
          <p:sp>
            <p:nvSpPr>
              <p:cNvPr id="53" name="Rectangle 52"/>
              <p:cNvSpPr/>
              <p:nvPr/>
            </p:nvSpPr>
            <p:spPr>
              <a:xfrm>
                <a:off x="483128" y="4232715"/>
                <a:ext cx="2414014" cy="276999"/>
              </a:xfrm>
              <a:prstGeom prst="rect">
                <a:avLst/>
              </a:prstGeom>
              <a:solidFill>
                <a:schemeClr val="bg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smtClean="0">
                    <a:solidFill>
                      <a:srgbClr val="FFFFFF"/>
                    </a:solidFill>
                    <a:latin typeface="Century Gothic" panose="020B0502020202020204" pitchFamily="34" charset="0"/>
                  </a:rPr>
                  <a:t>  Washington</a:t>
                </a:r>
                <a:endParaRPr lang="en-US" sz="1200" b="1" cap="all" dirty="0">
                  <a:solidFill>
                    <a:srgbClr val="FFFFFF"/>
                  </a:solidFill>
                  <a:latin typeface="Century Gothic" panose="020B0502020202020204" pitchFamily="34" charset="0"/>
                </a:endParaRPr>
              </a:p>
            </p:txBody>
          </p:sp>
          <p:pic>
            <p:nvPicPr>
              <p:cNvPr id="54" name="Picture 53"/>
              <p:cNvPicPr>
                <a:picLocks noChangeAspect="1"/>
              </p:cNvPicPr>
              <p:nvPr/>
            </p:nvPicPr>
            <p:blipFill rotWithShape="1">
              <a:blip r:embed="rId5" cstate="print">
                <a:extLst>
                  <a:ext uri="{28A0092B-C50C-407E-A947-70E740481C1C}">
                    <a14:useLocalDpi xmlns:a14="http://schemas.microsoft.com/office/drawing/2010/main" val="0"/>
                  </a:ext>
                </a:extLst>
              </a:blip>
              <a:srcRect l="10171" r="14086"/>
              <a:stretch/>
            </p:blipFill>
            <p:spPr>
              <a:xfrm>
                <a:off x="3357585" y="2930732"/>
                <a:ext cx="2414016" cy="1320117"/>
              </a:xfrm>
              <a:prstGeom prst="rect">
                <a:avLst/>
              </a:prstGeom>
            </p:spPr>
          </p:pic>
          <p:sp>
            <p:nvSpPr>
              <p:cNvPr id="55" name="Rectangle 54"/>
              <p:cNvSpPr/>
              <p:nvPr/>
            </p:nvSpPr>
            <p:spPr>
              <a:xfrm>
                <a:off x="3357028" y="4232714"/>
                <a:ext cx="2416134" cy="276999"/>
              </a:xfrm>
              <a:prstGeom prst="rect">
                <a:avLst/>
              </a:prstGeom>
              <a:solidFill>
                <a:schemeClr val="bg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smtClean="0">
                    <a:solidFill>
                      <a:srgbClr val="FFFFFF"/>
                    </a:solidFill>
                    <a:latin typeface="Century Gothic" panose="020B0502020202020204" pitchFamily="34" charset="0"/>
                  </a:rPr>
                  <a:t>  Toronto</a:t>
                </a:r>
                <a:endParaRPr lang="en-US" sz="1200" b="1" cap="all" dirty="0">
                  <a:solidFill>
                    <a:srgbClr val="FFFFFF"/>
                  </a:solidFill>
                  <a:latin typeface="Century Gothic" panose="020B0502020202020204" pitchFamily="34" charset="0"/>
                </a:endParaRPr>
              </a:p>
            </p:txBody>
          </p:sp>
          <p:pic>
            <p:nvPicPr>
              <p:cNvPr id="56" name="Picture 55"/>
              <p:cNvPicPr>
                <a:picLocks/>
              </p:cNvPicPr>
              <p:nvPr/>
            </p:nvPicPr>
            <p:blipFill rotWithShape="1">
              <a:blip r:embed="rId6" cstate="print">
                <a:extLst>
                  <a:ext uri="{28A0092B-C50C-407E-A947-70E740481C1C}">
                    <a14:useLocalDpi xmlns:a14="http://schemas.microsoft.com/office/drawing/2010/main" val="0"/>
                  </a:ext>
                </a:extLst>
              </a:blip>
              <a:srcRect t="5807" b="2675"/>
              <a:stretch/>
            </p:blipFill>
            <p:spPr>
              <a:xfrm>
                <a:off x="6235503" y="2947184"/>
                <a:ext cx="2414016" cy="1325880"/>
              </a:xfrm>
              <a:prstGeom prst="rect">
                <a:avLst/>
              </a:prstGeom>
            </p:spPr>
          </p:pic>
          <p:sp>
            <p:nvSpPr>
              <p:cNvPr id="57" name="Rectangle 56"/>
              <p:cNvSpPr/>
              <p:nvPr/>
            </p:nvSpPr>
            <p:spPr>
              <a:xfrm>
                <a:off x="6235503" y="4232715"/>
                <a:ext cx="2414014" cy="276999"/>
              </a:xfrm>
              <a:prstGeom prst="rect">
                <a:avLst/>
              </a:prstGeom>
              <a:solidFill>
                <a:schemeClr val="bg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smtClean="0">
                    <a:solidFill>
                      <a:srgbClr val="FFFFFF"/>
                    </a:solidFill>
                    <a:latin typeface="Century Gothic" panose="020B0502020202020204" pitchFamily="34" charset="0"/>
                  </a:rPr>
                  <a:t>  London</a:t>
                </a:r>
                <a:endParaRPr lang="en-US" sz="1200" b="1" cap="all" dirty="0">
                  <a:solidFill>
                    <a:srgbClr val="FFFFFF"/>
                  </a:solidFill>
                  <a:latin typeface="Century Gothic" panose="020B0502020202020204" pitchFamily="34" charset="0"/>
                </a:endParaRPr>
              </a:p>
            </p:txBody>
          </p:sp>
          <p:pic>
            <p:nvPicPr>
              <p:cNvPr id="58" name="Picture 57"/>
              <p:cNvPicPr>
                <a:picLocks noChangeAspect="1"/>
              </p:cNvPicPr>
              <p:nvPr/>
            </p:nvPicPr>
            <p:blipFill rotWithShape="1">
              <a:blip r:embed="rId7" cstate="print">
                <a:extLst>
                  <a:ext uri="{28A0092B-C50C-407E-A947-70E740481C1C}">
                    <a14:useLocalDpi xmlns:a14="http://schemas.microsoft.com/office/drawing/2010/main" val="0"/>
                  </a:ext>
                </a:extLst>
              </a:blip>
              <a:srcRect t="15516"/>
              <a:stretch/>
            </p:blipFill>
            <p:spPr>
              <a:xfrm>
                <a:off x="483130" y="4612998"/>
                <a:ext cx="2414016" cy="1364313"/>
              </a:xfrm>
              <a:prstGeom prst="rect">
                <a:avLst/>
              </a:prstGeom>
            </p:spPr>
          </p:pic>
          <p:sp>
            <p:nvSpPr>
              <p:cNvPr id="59" name="Rectangle 58"/>
              <p:cNvSpPr/>
              <p:nvPr/>
            </p:nvSpPr>
            <p:spPr>
              <a:xfrm>
                <a:off x="483128" y="5864689"/>
                <a:ext cx="2414014" cy="276999"/>
              </a:xfrm>
              <a:prstGeom prst="rect">
                <a:avLst/>
              </a:prstGeom>
              <a:solidFill>
                <a:schemeClr val="bg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smtClean="0">
                    <a:solidFill>
                      <a:srgbClr val="FFFFFF"/>
                    </a:solidFill>
                    <a:latin typeface="Century Gothic" panose="020B0502020202020204" pitchFamily="34" charset="0"/>
                  </a:rPr>
                  <a:t>  Madrid</a:t>
                </a:r>
                <a:endParaRPr lang="en-US" sz="1200" b="1" cap="all" dirty="0">
                  <a:solidFill>
                    <a:srgbClr val="FFFFFF"/>
                  </a:solidFill>
                  <a:latin typeface="Century Gothic" panose="020B0502020202020204" pitchFamily="34" charset="0"/>
                </a:endParaRPr>
              </a:p>
            </p:txBody>
          </p:sp>
          <p:pic>
            <p:nvPicPr>
              <p:cNvPr id="60" name="Picture 59"/>
              <p:cNvPicPr>
                <a:picLocks noChangeAspect="1"/>
              </p:cNvPicPr>
              <p:nvPr/>
            </p:nvPicPr>
            <p:blipFill rotWithShape="1">
              <a:blip r:embed="rId8" cstate="print">
                <a:extLst>
                  <a:ext uri="{28A0092B-C50C-407E-A947-70E740481C1C}">
                    <a14:useLocalDpi xmlns:a14="http://schemas.microsoft.com/office/drawing/2010/main" val="0"/>
                  </a:ext>
                </a:extLst>
              </a:blip>
              <a:srcRect t="4753" b="13781"/>
              <a:stretch/>
            </p:blipFill>
            <p:spPr>
              <a:xfrm>
                <a:off x="3359146" y="4612998"/>
                <a:ext cx="2414016" cy="1311216"/>
              </a:xfrm>
              <a:prstGeom prst="rect">
                <a:avLst/>
              </a:prstGeom>
            </p:spPr>
          </p:pic>
          <p:sp>
            <p:nvSpPr>
              <p:cNvPr id="61" name="Rectangle 60"/>
              <p:cNvSpPr/>
              <p:nvPr/>
            </p:nvSpPr>
            <p:spPr>
              <a:xfrm>
                <a:off x="3356208" y="5864688"/>
                <a:ext cx="2416954" cy="276999"/>
              </a:xfrm>
              <a:prstGeom prst="rect">
                <a:avLst/>
              </a:prstGeom>
              <a:solidFill>
                <a:schemeClr val="bg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smtClean="0">
                    <a:solidFill>
                      <a:srgbClr val="FFFFFF"/>
                    </a:solidFill>
                    <a:latin typeface="Century Gothic" panose="020B0502020202020204" pitchFamily="34" charset="0"/>
                  </a:rPr>
                  <a:t>  Rome</a:t>
                </a:r>
                <a:endParaRPr lang="en-US" sz="1200" b="1" cap="all" dirty="0">
                  <a:solidFill>
                    <a:srgbClr val="FFFFFF"/>
                  </a:solidFill>
                  <a:latin typeface="Century Gothic" panose="020B0502020202020204" pitchFamily="34" charset="0"/>
                </a:endParaRPr>
              </a:p>
            </p:txBody>
          </p:sp>
          <p:pic>
            <p:nvPicPr>
              <p:cNvPr id="62" name="Picture 61"/>
              <p:cNvPicPr>
                <a:picLocks noChangeAspect="1"/>
              </p:cNvPicPr>
              <p:nvPr/>
            </p:nvPicPr>
            <p:blipFill rotWithShape="1">
              <a:blip r:embed="rId9" cstate="print">
                <a:extLst>
                  <a:ext uri="{28A0092B-C50C-407E-A947-70E740481C1C}">
                    <a14:useLocalDpi xmlns:a14="http://schemas.microsoft.com/office/drawing/2010/main" val="0"/>
                  </a:ext>
                </a:extLst>
              </a:blip>
              <a:srcRect t="15991" b="2676"/>
              <a:stretch/>
            </p:blipFill>
            <p:spPr>
              <a:xfrm>
                <a:off x="6235501" y="4615282"/>
                <a:ext cx="2414016" cy="1308932"/>
              </a:xfrm>
              <a:prstGeom prst="rect">
                <a:avLst/>
              </a:prstGeom>
            </p:spPr>
          </p:pic>
          <p:sp>
            <p:nvSpPr>
              <p:cNvPr id="63" name="Rectangle 62"/>
              <p:cNvSpPr/>
              <p:nvPr/>
            </p:nvSpPr>
            <p:spPr>
              <a:xfrm>
                <a:off x="6235501" y="5864687"/>
                <a:ext cx="2414014" cy="276999"/>
              </a:xfrm>
              <a:prstGeom prst="rect">
                <a:avLst/>
              </a:prstGeom>
              <a:solidFill>
                <a:schemeClr val="bg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smtClean="0">
                    <a:solidFill>
                      <a:srgbClr val="FFFFFF"/>
                    </a:solidFill>
                    <a:latin typeface="Century Gothic" panose="020B0502020202020204" pitchFamily="34" charset="0"/>
                  </a:rPr>
                  <a:t>  Sydney</a:t>
                </a:r>
                <a:endParaRPr lang="en-US" sz="1200" b="1" cap="all" dirty="0">
                  <a:solidFill>
                    <a:srgbClr val="FFFFFF"/>
                  </a:solidFill>
                  <a:latin typeface="Century Gothic" panose="020B0502020202020204" pitchFamily="34" charset="0"/>
                </a:endParaRPr>
              </a:p>
            </p:txBody>
          </p:sp>
        </p:grpSp>
        <p:pic>
          <p:nvPicPr>
            <p:cNvPr id="46" name="Picture 45"/>
            <p:cNvPicPr>
              <a:picLocks noChangeAspect="1"/>
            </p:cNvPicPr>
            <p:nvPr/>
          </p:nvPicPr>
          <p:blipFill rotWithShape="1">
            <a:blip r:embed="rId10" cstate="print">
              <a:extLst>
                <a:ext uri="{28A0092B-C50C-407E-A947-70E740481C1C}">
                  <a14:useLocalDpi xmlns:a14="http://schemas.microsoft.com/office/drawing/2010/main" val="0"/>
                </a:ext>
              </a:extLst>
            </a:blip>
            <a:srcRect l="14887" r="14887"/>
            <a:stretch/>
          </p:blipFill>
          <p:spPr>
            <a:xfrm>
              <a:off x="488803" y="1277324"/>
              <a:ext cx="2414018" cy="1297022"/>
            </a:xfrm>
            <a:prstGeom prst="rect">
              <a:avLst/>
            </a:prstGeom>
          </p:spPr>
        </p:pic>
      </p:grpSp>
    </p:spTree>
    <p:extLst>
      <p:ext uri="{BB962C8B-B14F-4D97-AF65-F5344CB8AC3E}">
        <p14:creationId xmlns:p14="http://schemas.microsoft.com/office/powerpoint/2010/main" val="388578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actices &amp; Industries">
    <p:spTree>
      <p:nvGrpSpPr>
        <p:cNvPr id="1" name=""/>
        <p:cNvGrpSpPr/>
        <p:nvPr/>
      </p:nvGrpSpPr>
      <p:grpSpPr>
        <a:xfrm>
          <a:off x="0" y="0"/>
          <a:ext cx="0" cy="0"/>
          <a:chOff x="0" y="0"/>
          <a:chExt cx="0" cy="0"/>
        </a:xfrm>
      </p:grpSpPr>
      <p:cxnSp>
        <p:nvCxnSpPr>
          <p:cNvPr id="12" name="Straight Connector 11"/>
          <p:cNvCxnSpPr/>
          <p:nvPr userDrawn="1"/>
        </p:nvCxnSpPr>
        <p:spPr>
          <a:xfrm flipH="1">
            <a:off x="6066725" y="4498821"/>
            <a:ext cx="1033639"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746368" y="339268"/>
            <a:ext cx="6816965" cy="523220"/>
          </a:xfrm>
          <a:prstGeom prst="rect">
            <a:avLst/>
          </a:prstGeom>
          <a:noFill/>
        </p:spPr>
        <p:txBody>
          <a:bodyPr wrap="square" rtlCol="0">
            <a:spAutoFit/>
          </a:bodyPr>
          <a:lstStyle/>
          <a:p>
            <a:r>
              <a:rPr lang="en-US" sz="2800" dirty="0" smtClean="0">
                <a:solidFill>
                  <a:srgbClr val="0C3E7A"/>
                </a:solidFill>
                <a:latin typeface="Century Gothic"/>
                <a:cs typeface="Century Gothic"/>
              </a:rPr>
              <a:t>Our Practices</a:t>
            </a:r>
            <a:r>
              <a:rPr lang="en-US" sz="2800" baseline="0" dirty="0" smtClean="0">
                <a:solidFill>
                  <a:srgbClr val="0C3E7A"/>
                </a:solidFill>
                <a:latin typeface="Century Gothic"/>
                <a:cs typeface="Century Gothic"/>
              </a:rPr>
              <a:t> and Industries</a:t>
            </a:r>
            <a:endParaRPr lang="en-US" sz="2800" dirty="0">
              <a:solidFill>
                <a:srgbClr val="0C3E7A"/>
              </a:solidFill>
              <a:latin typeface="Century Gothic"/>
              <a:cs typeface="Century Gothic"/>
            </a:endParaRPr>
          </a:p>
        </p:txBody>
      </p:sp>
      <p:grpSp>
        <p:nvGrpSpPr>
          <p:cNvPr id="18" name="Group 17"/>
          <p:cNvGrpSpPr/>
          <p:nvPr userDrawn="1"/>
        </p:nvGrpSpPr>
        <p:grpSpPr>
          <a:xfrm>
            <a:off x="612425" y="1364852"/>
            <a:ext cx="7919150" cy="5004597"/>
            <a:chOff x="796224" y="1522942"/>
            <a:chExt cx="7649365" cy="4865855"/>
          </a:xfrm>
        </p:grpSpPr>
        <p:sp>
          <p:nvSpPr>
            <p:cNvPr id="19" name="TextBox 19"/>
            <p:cNvSpPr txBox="1"/>
            <p:nvPr userDrawn="1"/>
          </p:nvSpPr>
          <p:spPr>
            <a:xfrm>
              <a:off x="965834" y="1530214"/>
              <a:ext cx="2286000" cy="44033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Aft>
                  <a:spcPts val="300"/>
                </a:spcAft>
              </a:pPr>
              <a:r>
                <a:rPr lang="en-US" sz="1800" b="1" spc="100" dirty="0" smtClean="0">
                  <a:solidFill>
                    <a:srgbClr val="00467F"/>
                  </a:solidFill>
                </a:rPr>
                <a:t>ENERGY &amp; UTILITIES</a:t>
              </a:r>
            </a:p>
            <a:p>
              <a:pPr marL="1588" lvl="1">
                <a:lnSpc>
                  <a:spcPct val="110000"/>
                </a:lnSpc>
              </a:pPr>
              <a:r>
                <a:rPr lang="en-US" sz="1300" dirty="0">
                  <a:solidFill>
                    <a:srgbClr val="292828"/>
                  </a:solidFill>
                </a:rPr>
                <a:t>Competition </a:t>
              </a:r>
              <a:r>
                <a:rPr lang="en-US" sz="1300" dirty="0" smtClean="0">
                  <a:solidFill>
                    <a:srgbClr val="292828"/>
                  </a:solidFill>
                </a:rPr>
                <a:t>&amp; Market </a:t>
              </a:r>
              <a:endParaRPr lang="en-US" sz="1300" dirty="0">
                <a:solidFill>
                  <a:srgbClr val="292828"/>
                </a:solidFill>
              </a:endParaRPr>
            </a:p>
            <a:p>
              <a:pPr marL="1588" lvl="1">
                <a:lnSpc>
                  <a:spcPct val="90000"/>
                </a:lnSpc>
              </a:pPr>
              <a:r>
                <a:rPr lang="en-US" sz="1300" dirty="0">
                  <a:solidFill>
                    <a:srgbClr val="292828"/>
                  </a:solidFill>
                </a:rPr>
                <a:t>   Manipulation </a:t>
              </a:r>
            </a:p>
            <a:p>
              <a:pPr marL="1588" lvl="1" indent="0" algn="l">
                <a:lnSpc>
                  <a:spcPct val="110000"/>
                </a:lnSpc>
              </a:pPr>
              <a:r>
                <a:rPr lang="en-US" sz="1300" b="0" spc="0" dirty="0" smtClean="0">
                  <a:solidFill>
                    <a:srgbClr val="292828"/>
                  </a:solidFill>
                </a:rPr>
                <a:t>Distributed Energy </a:t>
              </a:r>
            </a:p>
            <a:p>
              <a:pPr marL="1588" lvl="1" indent="0" algn="l">
                <a:lnSpc>
                  <a:spcPct val="90000"/>
                </a:lnSpc>
              </a:pPr>
              <a:r>
                <a:rPr lang="en-US" sz="1300" b="0" spc="0" dirty="0" smtClean="0">
                  <a:solidFill>
                    <a:srgbClr val="292828"/>
                  </a:solidFill>
                </a:rPr>
                <a:t>   Resources </a:t>
              </a:r>
            </a:p>
            <a:p>
              <a:pPr marL="1588" lvl="1" indent="0" algn="l">
                <a:lnSpc>
                  <a:spcPct val="110000"/>
                </a:lnSpc>
              </a:pPr>
              <a:r>
                <a:rPr lang="en-US" sz="1300" b="0" spc="0" dirty="0" smtClean="0">
                  <a:solidFill>
                    <a:srgbClr val="292828"/>
                  </a:solidFill>
                </a:rPr>
                <a:t>Electric Transmission </a:t>
              </a:r>
            </a:p>
            <a:p>
              <a:pPr marL="1588" lvl="1" indent="0" algn="l">
                <a:lnSpc>
                  <a:spcPct val="110000"/>
                </a:lnSpc>
              </a:pPr>
              <a:r>
                <a:rPr lang="en-US" sz="1300" b="0" spc="0" dirty="0" smtClean="0">
                  <a:solidFill>
                    <a:srgbClr val="292828"/>
                  </a:solidFill>
                </a:rPr>
                <a:t>Electricity Market Modeling </a:t>
              </a:r>
            </a:p>
            <a:p>
              <a:pPr marL="1588" lvl="1" indent="0" algn="l">
                <a:lnSpc>
                  <a:spcPct val="90000"/>
                </a:lnSpc>
              </a:pPr>
              <a:r>
                <a:rPr lang="en-US" sz="1300" b="0" spc="0" dirty="0" smtClean="0">
                  <a:solidFill>
                    <a:srgbClr val="292828"/>
                  </a:solidFill>
                </a:rPr>
                <a:t>   &amp; Resource Planning </a:t>
              </a:r>
            </a:p>
            <a:p>
              <a:pPr marL="1588" lvl="1" indent="0" algn="l">
                <a:lnSpc>
                  <a:spcPct val="110000"/>
                </a:lnSpc>
              </a:pPr>
              <a:r>
                <a:rPr lang="en-US" sz="1300" b="0" spc="0" dirty="0" smtClean="0">
                  <a:solidFill>
                    <a:srgbClr val="292828"/>
                  </a:solidFill>
                </a:rPr>
                <a:t>Electrification &amp; Growth</a:t>
              </a:r>
            </a:p>
            <a:p>
              <a:pPr marL="1588" lvl="1" indent="0" algn="l">
                <a:lnSpc>
                  <a:spcPct val="90000"/>
                </a:lnSpc>
              </a:pPr>
              <a:r>
                <a:rPr lang="en-US" sz="1300" b="0" spc="0" dirty="0" smtClean="0">
                  <a:solidFill>
                    <a:srgbClr val="292828"/>
                  </a:solidFill>
                </a:rPr>
                <a:t>   Opportunities</a:t>
              </a:r>
            </a:p>
            <a:p>
              <a:pPr marL="1588" lvl="1" indent="0" algn="l">
                <a:lnSpc>
                  <a:spcPct val="110000"/>
                </a:lnSpc>
              </a:pPr>
              <a:r>
                <a:rPr lang="en-US" sz="1300" b="0" spc="0" dirty="0" smtClean="0">
                  <a:solidFill>
                    <a:srgbClr val="292828"/>
                  </a:solidFill>
                </a:rPr>
                <a:t>Energy Litigation</a:t>
              </a:r>
            </a:p>
            <a:p>
              <a:pPr marL="1588" lvl="1" indent="0" algn="l">
                <a:lnSpc>
                  <a:spcPct val="110000"/>
                </a:lnSpc>
              </a:pPr>
              <a:r>
                <a:rPr lang="en-US" sz="1300" b="0" spc="0" dirty="0" smtClean="0">
                  <a:solidFill>
                    <a:srgbClr val="292828"/>
                  </a:solidFill>
                </a:rPr>
                <a:t>Energy Storage</a:t>
              </a:r>
            </a:p>
            <a:p>
              <a:pPr marL="1588" lvl="1">
                <a:lnSpc>
                  <a:spcPct val="110000"/>
                </a:lnSpc>
              </a:pPr>
              <a:r>
                <a:rPr lang="en-US" sz="1300" dirty="0" smtClean="0">
                  <a:solidFill>
                    <a:srgbClr val="292828"/>
                  </a:solidFill>
                </a:rPr>
                <a:t>Environmental Policy, Planning</a:t>
              </a:r>
              <a:endParaRPr lang="en-US" sz="1300" dirty="0">
                <a:solidFill>
                  <a:srgbClr val="292828"/>
                </a:solidFill>
              </a:endParaRPr>
            </a:p>
            <a:p>
              <a:pPr marL="1588" lvl="1">
                <a:lnSpc>
                  <a:spcPct val="90000"/>
                </a:lnSpc>
              </a:pPr>
              <a:r>
                <a:rPr lang="en-US" sz="1300" dirty="0">
                  <a:solidFill>
                    <a:srgbClr val="292828"/>
                  </a:solidFill>
                </a:rPr>
                <a:t>   </a:t>
              </a:r>
              <a:r>
                <a:rPr lang="en-US" sz="1300" dirty="0" smtClean="0">
                  <a:solidFill>
                    <a:srgbClr val="292828"/>
                  </a:solidFill>
                </a:rPr>
                <a:t>and Compliance</a:t>
              </a:r>
              <a:endParaRPr lang="en-US" sz="1300" dirty="0">
                <a:solidFill>
                  <a:srgbClr val="292828"/>
                </a:solidFill>
              </a:endParaRPr>
            </a:p>
            <a:p>
              <a:pPr marL="1588" lvl="1" indent="0" algn="l">
                <a:lnSpc>
                  <a:spcPct val="110000"/>
                </a:lnSpc>
              </a:pPr>
              <a:r>
                <a:rPr lang="en-US" sz="1300" b="0" spc="0" dirty="0" smtClean="0">
                  <a:solidFill>
                    <a:srgbClr val="292828"/>
                  </a:solidFill>
                </a:rPr>
                <a:t>Finance and Ratemaking </a:t>
              </a:r>
            </a:p>
            <a:p>
              <a:pPr marL="1588" lvl="1" indent="0" algn="l">
                <a:lnSpc>
                  <a:spcPct val="110000"/>
                </a:lnSpc>
              </a:pPr>
              <a:r>
                <a:rPr lang="en-US" sz="1300" b="0" spc="0" dirty="0" smtClean="0">
                  <a:solidFill>
                    <a:srgbClr val="292828"/>
                  </a:solidFill>
                </a:rPr>
                <a:t>Gas/Electric Coordination </a:t>
              </a:r>
            </a:p>
            <a:p>
              <a:pPr marL="1588" lvl="1" indent="0" algn="l">
                <a:lnSpc>
                  <a:spcPct val="110000"/>
                </a:lnSpc>
              </a:pPr>
              <a:r>
                <a:rPr lang="en-US" sz="1300" b="0" spc="0" dirty="0" smtClean="0">
                  <a:solidFill>
                    <a:srgbClr val="292828"/>
                  </a:solidFill>
                </a:rPr>
                <a:t>Market Design  </a:t>
              </a:r>
            </a:p>
            <a:p>
              <a:pPr marL="1588" lvl="1" indent="0" algn="l">
                <a:lnSpc>
                  <a:spcPct val="110000"/>
                </a:lnSpc>
              </a:pPr>
              <a:r>
                <a:rPr lang="en-US" sz="1300" b="0" spc="0" dirty="0" smtClean="0">
                  <a:solidFill>
                    <a:srgbClr val="292828"/>
                  </a:solidFill>
                </a:rPr>
                <a:t>Natural Gas &amp; Petroleum </a:t>
              </a:r>
            </a:p>
            <a:p>
              <a:pPr marL="1588" lvl="1" indent="0" algn="l">
                <a:lnSpc>
                  <a:spcPct val="110000"/>
                </a:lnSpc>
              </a:pPr>
              <a:r>
                <a:rPr lang="en-US" sz="1300" b="0" spc="0" dirty="0" smtClean="0">
                  <a:solidFill>
                    <a:srgbClr val="292828"/>
                  </a:solidFill>
                </a:rPr>
                <a:t>Nuclear </a:t>
              </a:r>
            </a:p>
            <a:p>
              <a:pPr marL="1588" lvl="1" indent="0" algn="l">
                <a:lnSpc>
                  <a:spcPct val="110000"/>
                </a:lnSpc>
              </a:pPr>
              <a:r>
                <a:rPr lang="en-US" sz="1300" b="0" spc="0" dirty="0" smtClean="0">
                  <a:solidFill>
                    <a:srgbClr val="292828"/>
                  </a:solidFill>
                </a:rPr>
                <a:t>Renewable &amp; Alternative </a:t>
              </a:r>
            </a:p>
            <a:p>
              <a:pPr marL="1588" lvl="1" indent="0" algn="l">
                <a:lnSpc>
                  <a:spcPct val="90000"/>
                </a:lnSpc>
              </a:pPr>
              <a:r>
                <a:rPr lang="en-US" sz="1300" b="0" spc="0" dirty="0" smtClean="0">
                  <a:solidFill>
                    <a:srgbClr val="292828"/>
                  </a:solidFill>
                </a:rPr>
                <a:t>   Energy </a:t>
              </a:r>
            </a:p>
          </p:txBody>
        </p:sp>
        <p:grpSp>
          <p:nvGrpSpPr>
            <p:cNvPr id="23" name="Group 22"/>
            <p:cNvGrpSpPr/>
            <p:nvPr userDrawn="1"/>
          </p:nvGrpSpPr>
          <p:grpSpPr>
            <a:xfrm>
              <a:off x="796224" y="1628775"/>
              <a:ext cx="78734" cy="4304815"/>
              <a:chOff x="678183" y="1426313"/>
              <a:chExt cx="78734" cy="4304815"/>
            </a:xfrm>
          </p:grpSpPr>
          <p:cxnSp>
            <p:nvCxnSpPr>
              <p:cNvPr id="39" name="Straight Connector 38"/>
              <p:cNvCxnSpPr/>
              <p:nvPr userDrawn="1"/>
            </p:nvCxnSpPr>
            <p:spPr>
              <a:xfrm flipH="1">
                <a:off x="717550" y="1487869"/>
                <a:ext cx="1" cy="4243259"/>
              </a:xfrm>
              <a:prstGeom prst="line">
                <a:avLst/>
              </a:prstGeom>
              <a:ln w="3175" cmpd="sng">
                <a:solidFill>
                  <a:srgbClr val="444446"/>
                </a:solidFill>
              </a:ln>
              <a:effectLst/>
            </p:spPr>
            <p:style>
              <a:lnRef idx="2">
                <a:schemeClr val="accent1"/>
              </a:lnRef>
              <a:fillRef idx="0">
                <a:schemeClr val="accent1"/>
              </a:fillRef>
              <a:effectRef idx="1">
                <a:schemeClr val="accent1"/>
              </a:effectRef>
              <a:fontRef idx="minor">
                <a:schemeClr val="tx1"/>
              </a:fontRef>
            </p:style>
          </p:cxnSp>
          <p:sp>
            <p:nvSpPr>
              <p:cNvPr id="40" name="Rectangle 39"/>
              <p:cNvSpPr/>
              <p:nvPr userDrawn="1"/>
            </p:nvSpPr>
            <p:spPr>
              <a:xfrm>
                <a:off x="678183" y="1426313"/>
                <a:ext cx="78734" cy="295896"/>
              </a:xfrm>
              <a:prstGeom prst="rect">
                <a:avLst/>
              </a:prstGeom>
              <a:solidFill>
                <a:srgbClr val="73A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24" name="Group 23"/>
            <p:cNvGrpSpPr/>
            <p:nvPr userDrawn="1"/>
          </p:nvGrpSpPr>
          <p:grpSpPr>
            <a:xfrm>
              <a:off x="3394976" y="1628775"/>
              <a:ext cx="78734" cy="4673841"/>
              <a:chOff x="678183" y="1426313"/>
              <a:chExt cx="78734" cy="4673841"/>
            </a:xfrm>
          </p:grpSpPr>
          <p:cxnSp>
            <p:nvCxnSpPr>
              <p:cNvPr id="35" name="Straight Connector 34"/>
              <p:cNvCxnSpPr/>
              <p:nvPr userDrawn="1"/>
            </p:nvCxnSpPr>
            <p:spPr>
              <a:xfrm>
                <a:off x="717551" y="1701705"/>
                <a:ext cx="0" cy="4398449"/>
              </a:xfrm>
              <a:prstGeom prst="line">
                <a:avLst/>
              </a:prstGeom>
              <a:ln w="3175" cmpd="sng">
                <a:solidFill>
                  <a:srgbClr val="444446"/>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userDrawn="1"/>
            </p:nvSpPr>
            <p:spPr>
              <a:xfrm>
                <a:off x="678183" y="1426313"/>
                <a:ext cx="78734" cy="295896"/>
              </a:xfrm>
              <a:prstGeom prst="rect">
                <a:avLst/>
              </a:prstGeom>
              <a:solidFill>
                <a:srgbClr val="73A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25" name="Group 24"/>
            <p:cNvGrpSpPr/>
            <p:nvPr userDrawn="1"/>
          </p:nvGrpSpPr>
          <p:grpSpPr>
            <a:xfrm>
              <a:off x="5985586" y="1628775"/>
              <a:ext cx="78734" cy="2335701"/>
              <a:chOff x="678183" y="1426313"/>
              <a:chExt cx="78734" cy="2335701"/>
            </a:xfrm>
          </p:grpSpPr>
          <p:cxnSp>
            <p:nvCxnSpPr>
              <p:cNvPr id="33" name="Straight Connector 32"/>
              <p:cNvCxnSpPr/>
              <p:nvPr userDrawn="1"/>
            </p:nvCxnSpPr>
            <p:spPr>
              <a:xfrm flipH="1">
                <a:off x="717550" y="1499833"/>
                <a:ext cx="1" cy="2262181"/>
              </a:xfrm>
              <a:prstGeom prst="line">
                <a:avLst/>
              </a:prstGeom>
              <a:ln w="3175" cmpd="sng">
                <a:solidFill>
                  <a:srgbClr val="444446"/>
                </a:solidFill>
              </a:ln>
              <a:effectLst/>
            </p:spPr>
            <p:style>
              <a:lnRef idx="2">
                <a:schemeClr val="accent1"/>
              </a:lnRef>
              <a:fillRef idx="0">
                <a:schemeClr val="accent1"/>
              </a:fillRef>
              <a:effectRef idx="1">
                <a:schemeClr val="accent1"/>
              </a:effectRef>
              <a:fontRef idx="minor">
                <a:schemeClr val="tx1"/>
              </a:fontRef>
            </p:style>
          </p:cxnSp>
          <p:sp>
            <p:nvSpPr>
              <p:cNvPr id="34" name="Rectangle 33"/>
              <p:cNvSpPr/>
              <p:nvPr userDrawn="1"/>
            </p:nvSpPr>
            <p:spPr>
              <a:xfrm>
                <a:off x="678183" y="1426313"/>
                <a:ext cx="78734" cy="295896"/>
              </a:xfrm>
              <a:prstGeom prst="rect">
                <a:avLst/>
              </a:prstGeom>
              <a:solidFill>
                <a:srgbClr val="73A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6" name="TextBox 28"/>
            <p:cNvSpPr txBox="1"/>
            <p:nvPr userDrawn="1"/>
          </p:nvSpPr>
          <p:spPr>
            <a:xfrm>
              <a:off x="3570961" y="1524584"/>
              <a:ext cx="2286000" cy="486421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300"/>
                </a:spcAft>
              </a:pPr>
              <a:r>
                <a:rPr lang="en-US" sz="1800" b="1" spc="100" dirty="0">
                  <a:solidFill>
                    <a:srgbClr val="00467F"/>
                  </a:solidFill>
                </a:rPr>
                <a:t>LITIGATION</a:t>
              </a:r>
            </a:p>
            <a:p>
              <a:pPr marL="1588" lvl="1" indent="0" algn="l">
                <a:lnSpc>
                  <a:spcPct val="110000"/>
                </a:lnSpc>
              </a:pPr>
              <a:r>
                <a:rPr lang="en-US" sz="1300" b="0" spc="0" dirty="0" smtClean="0">
                  <a:solidFill>
                    <a:srgbClr val="292828"/>
                  </a:solidFill>
                </a:rPr>
                <a:t>Accounting </a:t>
              </a:r>
            </a:p>
            <a:p>
              <a:pPr marL="1588" lvl="1">
                <a:lnSpc>
                  <a:spcPct val="110000"/>
                </a:lnSpc>
              </a:pPr>
              <a:r>
                <a:rPr lang="en-US" sz="1300" dirty="0" smtClean="0">
                  <a:solidFill>
                    <a:srgbClr val="292828"/>
                  </a:solidFill>
                </a:rPr>
                <a:t>Analysis of Market </a:t>
              </a:r>
              <a:endParaRPr lang="en-US" sz="1300" dirty="0">
                <a:solidFill>
                  <a:srgbClr val="292828"/>
                </a:solidFill>
              </a:endParaRPr>
            </a:p>
            <a:p>
              <a:pPr marL="1588" lvl="1">
                <a:lnSpc>
                  <a:spcPct val="90000"/>
                </a:lnSpc>
              </a:pPr>
              <a:r>
                <a:rPr lang="en-US" sz="1300" dirty="0">
                  <a:solidFill>
                    <a:srgbClr val="292828"/>
                  </a:solidFill>
                </a:rPr>
                <a:t>   </a:t>
              </a:r>
              <a:r>
                <a:rPr lang="en-US" sz="1300" dirty="0" smtClean="0">
                  <a:solidFill>
                    <a:srgbClr val="292828"/>
                  </a:solidFill>
                </a:rPr>
                <a:t>Manipulation</a:t>
              </a:r>
              <a:endParaRPr lang="en-US" sz="1300" dirty="0">
                <a:solidFill>
                  <a:srgbClr val="292828"/>
                </a:solidFill>
              </a:endParaRPr>
            </a:p>
            <a:p>
              <a:pPr marL="1588" lvl="1" indent="0" algn="l">
                <a:lnSpc>
                  <a:spcPct val="110000"/>
                </a:lnSpc>
              </a:pPr>
              <a:r>
                <a:rPr lang="en-US" sz="1300" b="0" spc="0" dirty="0" smtClean="0">
                  <a:solidFill>
                    <a:srgbClr val="292828"/>
                  </a:solidFill>
                </a:rPr>
                <a:t>Antitrust/Competition </a:t>
              </a:r>
            </a:p>
            <a:p>
              <a:pPr marL="1588" lvl="1" indent="0" algn="l">
                <a:lnSpc>
                  <a:spcPct val="110000"/>
                </a:lnSpc>
              </a:pPr>
              <a:r>
                <a:rPr lang="en-US" sz="1300" b="0" spc="0" dirty="0" smtClean="0">
                  <a:solidFill>
                    <a:srgbClr val="292828"/>
                  </a:solidFill>
                </a:rPr>
                <a:t>Bankruptcy &amp; Restructuring </a:t>
              </a:r>
            </a:p>
            <a:p>
              <a:pPr marL="1588" lvl="1" indent="0" algn="l">
                <a:lnSpc>
                  <a:spcPct val="110000"/>
                </a:lnSpc>
              </a:pPr>
              <a:r>
                <a:rPr lang="en-US" sz="1300" b="0" spc="0" dirty="0" smtClean="0">
                  <a:solidFill>
                    <a:srgbClr val="292828"/>
                  </a:solidFill>
                </a:rPr>
                <a:t>Big Data &amp; Document Analytics </a:t>
              </a:r>
            </a:p>
            <a:p>
              <a:pPr marL="1588" lvl="1" indent="0" algn="l">
                <a:lnSpc>
                  <a:spcPct val="110000"/>
                </a:lnSpc>
              </a:pPr>
              <a:r>
                <a:rPr lang="en-US" sz="1300" b="0" spc="0" dirty="0" smtClean="0">
                  <a:solidFill>
                    <a:srgbClr val="292828"/>
                  </a:solidFill>
                </a:rPr>
                <a:t>Commercial Damages </a:t>
              </a:r>
            </a:p>
            <a:p>
              <a:pPr marL="1588" lvl="1">
                <a:lnSpc>
                  <a:spcPct val="110000"/>
                </a:lnSpc>
              </a:pPr>
              <a:r>
                <a:rPr lang="en-US" sz="1300" dirty="0" smtClean="0">
                  <a:solidFill>
                    <a:srgbClr val="292828"/>
                  </a:solidFill>
                </a:rPr>
                <a:t>Environmental Litigation</a:t>
              </a:r>
              <a:endParaRPr lang="en-US" sz="1300" dirty="0">
                <a:solidFill>
                  <a:srgbClr val="292828"/>
                </a:solidFill>
              </a:endParaRPr>
            </a:p>
            <a:p>
              <a:pPr marL="1588" lvl="1">
                <a:lnSpc>
                  <a:spcPct val="90000"/>
                </a:lnSpc>
              </a:pPr>
              <a:r>
                <a:rPr lang="en-US" sz="1300" dirty="0">
                  <a:solidFill>
                    <a:srgbClr val="292828"/>
                  </a:solidFill>
                </a:rPr>
                <a:t>   </a:t>
              </a:r>
              <a:r>
                <a:rPr lang="en-US" sz="1300" dirty="0" smtClean="0">
                  <a:solidFill>
                    <a:srgbClr val="292828"/>
                  </a:solidFill>
                </a:rPr>
                <a:t>&amp; Regulation</a:t>
              </a:r>
              <a:endParaRPr lang="en-US" sz="1300" dirty="0">
                <a:solidFill>
                  <a:srgbClr val="292828"/>
                </a:solidFill>
              </a:endParaRPr>
            </a:p>
            <a:p>
              <a:pPr marL="1588" lvl="1" indent="0" algn="l">
                <a:lnSpc>
                  <a:spcPct val="110000"/>
                </a:lnSpc>
              </a:pPr>
              <a:r>
                <a:rPr lang="en-US" sz="1300" b="0" spc="0" dirty="0" smtClean="0">
                  <a:solidFill>
                    <a:srgbClr val="292828"/>
                  </a:solidFill>
                </a:rPr>
                <a:t>Intellectual Property </a:t>
              </a:r>
            </a:p>
            <a:p>
              <a:pPr marL="1588" lvl="1" indent="0" algn="l">
                <a:lnSpc>
                  <a:spcPct val="110000"/>
                </a:lnSpc>
              </a:pPr>
              <a:r>
                <a:rPr lang="en-US" sz="1300" b="0" spc="0" dirty="0" smtClean="0">
                  <a:solidFill>
                    <a:srgbClr val="292828"/>
                  </a:solidFill>
                </a:rPr>
                <a:t>International Arbitration </a:t>
              </a:r>
            </a:p>
            <a:p>
              <a:pPr marL="1588" lvl="1" indent="0" algn="l">
                <a:lnSpc>
                  <a:spcPct val="110000"/>
                </a:lnSpc>
              </a:pPr>
              <a:r>
                <a:rPr lang="en-US" sz="1300" b="0" spc="0" dirty="0" smtClean="0">
                  <a:solidFill>
                    <a:srgbClr val="292828"/>
                  </a:solidFill>
                </a:rPr>
                <a:t>International Trade </a:t>
              </a:r>
            </a:p>
            <a:p>
              <a:pPr marL="1588" lvl="1" indent="0" algn="l">
                <a:lnSpc>
                  <a:spcPct val="110000"/>
                </a:lnSpc>
              </a:pPr>
              <a:r>
                <a:rPr lang="en-US" sz="1300" b="0" spc="0" dirty="0" smtClean="0">
                  <a:solidFill>
                    <a:srgbClr val="292828"/>
                  </a:solidFill>
                </a:rPr>
                <a:t>Labor &amp; Employment </a:t>
              </a:r>
            </a:p>
            <a:p>
              <a:pPr marL="1588" lvl="1" indent="0" algn="l">
                <a:lnSpc>
                  <a:spcPct val="110000"/>
                </a:lnSpc>
              </a:pPr>
              <a:r>
                <a:rPr lang="en-US" sz="1300" b="0" spc="0" dirty="0" smtClean="0">
                  <a:solidFill>
                    <a:srgbClr val="292828"/>
                  </a:solidFill>
                </a:rPr>
                <a:t>Mergers &amp; Acquisitions </a:t>
              </a:r>
            </a:p>
            <a:p>
              <a:pPr marL="1588" lvl="1" indent="0" algn="l">
                <a:lnSpc>
                  <a:spcPct val="90000"/>
                </a:lnSpc>
              </a:pPr>
              <a:r>
                <a:rPr lang="en-US" sz="1300" b="0" spc="0" dirty="0" smtClean="0">
                  <a:solidFill>
                    <a:srgbClr val="292828"/>
                  </a:solidFill>
                </a:rPr>
                <a:t>   Litigation </a:t>
              </a:r>
            </a:p>
            <a:p>
              <a:pPr marL="1588" lvl="1" indent="0" algn="l">
                <a:lnSpc>
                  <a:spcPct val="110000"/>
                </a:lnSpc>
              </a:pPr>
              <a:r>
                <a:rPr lang="en-US" sz="1300" b="0" spc="0" dirty="0" smtClean="0">
                  <a:solidFill>
                    <a:srgbClr val="292828"/>
                  </a:solidFill>
                </a:rPr>
                <a:t>Product Liability </a:t>
              </a:r>
            </a:p>
            <a:p>
              <a:pPr marL="1588" lvl="1" indent="0" algn="l">
                <a:lnSpc>
                  <a:spcPct val="110000"/>
                </a:lnSpc>
              </a:pPr>
              <a:r>
                <a:rPr lang="en-US" sz="1300" b="0" spc="0" dirty="0" smtClean="0">
                  <a:solidFill>
                    <a:srgbClr val="292828"/>
                  </a:solidFill>
                </a:rPr>
                <a:t>Securities &amp; Finance</a:t>
              </a:r>
            </a:p>
            <a:p>
              <a:pPr marL="1588" lvl="1" indent="0" algn="l">
                <a:lnSpc>
                  <a:spcPct val="110000"/>
                </a:lnSpc>
              </a:pPr>
              <a:r>
                <a:rPr lang="en-US" sz="1300" b="0" spc="0" dirty="0" smtClean="0">
                  <a:solidFill>
                    <a:srgbClr val="292828"/>
                  </a:solidFill>
                </a:rPr>
                <a:t>Tax Controversy</a:t>
              </a:r>
            </a:p>
            <a:p>
              <a:pPr marL="1588" lvl="1" indent="0" algn="l">
                <a:lnSpc>
                  <a:spcPct val="90000"/>
                </a:lnSpc>
              </a:pPr>
              <a:r>
                <a:rPr lang="en-US" sz="1300" b="0" spc="0" dirty="0" smtClean="0">
                  <a:solidFill>
                    <a:srgbClr val="292828"/>
                  </a:solidFill>
                </a:rPr>
                <a:t>   &amp; Transfer Pricing </a:t>
              </a:r>
            </a:p>
            <a:p>
              <a:pPr marL="1588" lvl="1" indent="0" algn="l">
                <a:lnSpc>
                  <a:spcPct val="110000"/>
                </a:lnSpc>
              </a:pPr>
              <a:r>
                <a:rPr lang="en-US" sz="1300" b="0" spc="0" dirty="0" smtClean="0">
                  <a:solidFill>
                    <a:srgbClr val="292828"/>
                  </a:solidFill>
                </a:rPr>
                <a:t>Valuation </a:t>
              </a:r>
            </a:p>
            <a:p>
              <a:pPr marL="1588" lvl="1" indent="0" algn="l">
                <a:lnSpc>
                  <a:spcPct val="110000"/>
                </a:lnSpc>
              </a:pPr>
              <a:r>
                <a:rPr lang="en-US" sz="1300" b="0" spc="0" dirty="0" smtClean="0">
                  <a:solidFill>
                    <a:srgbClr val="292828"/>
                  </a:solidFill>
                </a:rPr>
                <a:t>White Collar Investigations </a:t>
              </a:r>
            </a:p>
            <a:p>
              <a:pPr marL="1588" lvl="1" indent="0" algn="l">
                <a:lnSpc>
                  <a:spcPct val="90000"/>
                </a:lnSpc>
              </a:pPr>
              <a:r>
                <a:rPr lang="en-US" sz="1300" b="0" spc="0" dirty="0" smtClean="0">
                  <a:solidFill>
                    <a:srgbClr val="292828"/>
                  </a:solidFill>
                </a:rPr>
                <a:t>   &amp; Litigation</a:t>
              </a:r>
              <a:endParaRPr lang="en-US" sz="1300" b="0" spc="0" dirty="0">
                <a:solidFill>
                  <a:srgbClr val="292828"/>
                </a:solidFill>
              </a:endParaRPr>
            </a:p>
          </p:txBody>
        </p:sp>
        <p:sp>
          <p:nvSpPr>
            <p:cNvPr id="27" name="TextBox 29"/>
            <p:cNvSpPr txBox="1"/>
            <p:nvPr userDrawn="1"/>
          </p:nvSpPr>
          <p:spPr>
            <a:xfrm>
              <a:off x="6159589" y="1522942"/>
              <a:ext cx="2286000" cy="245829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300"/>
                </a:spcAft>
              </a:pPr>
              <a:r>
                <a:rPr lang="en-US" sz="1800" b="1" spc="100" dirty="0">
                  <a:solidFill>
                    <a:srgbClr val="00467F"/>
                  </a:solidFill>
                </a:rPr>
                <a:t>INDUSTRIES</a:t>
              </a:r>
            </a:p>
            <a:p>
              <a:pPr marL="1588" lvl="1" indent="0" algn="l">
                <a:lnSpc>
                  <a:spcPct val="110000"/>
                </a:lnSpc>
              </a:pPr>
              <a:r>
                <a:rPr lang="en-US" sz="1300" b="0" spc="0" dirty="0" smtClean="0">
                  <a:solidFill>
                    <a:srgbClr val="292828"/>
                  </a:solidFill>
                </a:rPr>
                <a:t>Electric Power </a:t>
              </a:r>
            </a:p>
            <a:p>
              <a:pPr marL="1588" lvl="1" indent="0" algn="l">
                <a:lnSpc>
                  <a:spcPct val="110000"/>
                </a:lnSpc>
              </a:pPr>
              <a:r>
                <a:rPr lang="en-US" sz="1300" b="0" spc="0" dirty="0" smtClean="0">
                  <a:solidFill>
                    <a:srgbClr val="292828"/>
                  </a:solidFill>
                </a:rPr>
                <a:t>Financial Institutions </a:t>
              </a:r>
            </a:p>
            <a:p>
              <a:pPr marL="1588" lvl="1" indent="0" algn="l">
                <a:lnSpc>
                  <a:spcPct val="110000"/>
                </a:lnSpc>
              </a:pPr>
              <a:r>
                <a:rPr lang="en-US" sz="1300" b="0" spc="0" dirty="0" smtClean="0">
                  <a:solidFill>
                    <a:srgbClr val="292828"/>
                  </a:solidFill>
                </a:rPr>
                <a:t>Infrastructure</a:t>
              </a:r>
            </a:p>
            <a:p>
              <a:pPr marL="1588" lvl="1" indent="0" algn="l">
                <a:lnSpc>
                  <a:spcPct val="110000"/>
                </a:lnSpc>
              </a:pPr>
              <a:r>
                <a:rPr lang="en-US" sz="1300" b="0" spc="0" dirty="0" smtClean="0">
                  <a:solidFill>
                    <a:srgbClr val="292828"/>
                  </a:solidFill>
                </a:rPr>
                <a:t>Natural Gas</a:t>
              </a:r>
              <a:r>
                <a:rPr lang="en-US" sz="1300" dirty="0">
                  <a:solidFill>
                    <a:srgbClr val="292828"/>
                  </a:solidFill>
                </a:rPr>
                <a:t> </a:t>
              </a:r>
              <a:r>
                <a:rPr lang="en-US" sz="1300" b="0" spc="0" dirty="0" smtClean="0">
                  <a:solidFill>
                    <a:srgbClr val="292828"/>
                  </a:solidFill>
                </a:rPr>
                <a:t>&amp; Petroleum </a:t>
              </a:r>
            </a:p>
            <a:p>
              <a:pPr marL="1588" lvl="1">
                <a:lnSpc>
                  <a:spcPct val="110000"/>
                </a:lnSpc>
              </a:pPr>
              <a:r>
                <a:rPr lang="en-US" sz="1300" dirty="0" smtClean="0">
                  <a:solidFill>
                    <a:srgbClr val="292828"/>
                  </a:solidFill>
                </a:rPr>
                <a:t>Pharmaceuticals</a:t>
              </a:r>
              <a:endParaRPr lang="en-US" sz="1300" dirty="0">
                <a:solidFill>
                  <a:srgbClr val="292828"/>
                </a:solidFill>
              </a:endParaRPr>
            </a:p>
            <a:p>
              <a:pPr marL="1588" lvl="1">
                <a:lnSpc>
                  <a:spcPct val="90000"/>
                </a:lnSpc>
              </a:pPr>
              <a:r>
                <a:rPr lang="en-US" sz="1300" dirty="0">
                  <a:solidFill>
                    <a:srgbClr val="292828"/>
                  </a:solidFill>
                </a:rPr>
                <a:t>   </a:t>
              </a:r>
              <a:r>
                <a:rPr lang="en-US" sz="1300" dirty="0" smtClean="0">
                  <a:solidFill>
                    <a:srgbClr val="292828"/>
                  </a:solidFill>
                </a:rPr>
                <a:t>&amp; Medical </a:t>
              </a:r>
              <a:r>
                <a:rPr lang="en-US" sz="1300" dirty="0">
                  <a:solidFill>
                    <a:srgbClr val="292828"/>
                  </a:solidFill>
                </a:rPr>
                <a:t>Devices </a:t>
              </a:r>
            </a:p>
            <a:p>
              <a:pPr marL="1588" lvl="1" indent="0" algn="l">
                <a:lnSpc>
                  <a:spcPct val="110000"/>
                </a:lnSpc>
              </a:pPr>
              <a:r>
                <a:rPr lang="en-US" sz="1300" b="0" spc="0" dirty="0" smtClean="0">
                  <a:solidFill>
                    <a:srgbClr val="292828"/>
                  </a:solidFill>
                </a:rPr>
                <a:t>Telecommunications, </a:t>
              </a:r>
            </a:p>
            <a:p>
              <a:pPr marL="1588" lvl="1" indent="0" algn="l">
                <a:lnSpc>
                  <a:spcPct val="90000"/>
                </a:lnSpc>
              </a:pPr>
              <a:r>
                <a:rPr lang="en-US" sz="1300" b="0" spc="0" dirty="0" smtClean="0">
                  <a:solidFill>
                    <a:srgbClr val="292828"/>
                  </a:solidFill>
                </a:rPr>
                <a:t>   Internet, and Media </a:t>
              </a:r>
            </a:p>
            <a:p>
              <a:pPr marL="1588" lvl="1" indent="0" algn="l">
                <a:lnSpc>
                  <a:spcPct val="110000"/>
                </a:lnSpc>
              </a:pPr>
              <a:r>
                <a:rPr lang="en-US" sz="1300" b="0" spc="0" dirty="0" smtClean="0">
                  <a:solidFill>
                    <a:srgbClr val="292828"/>
                  </a:solidFill>
                </a:rPr>
                <a:t>Transportation </a:t>
              </a:r>
            </a:p>
            <a:p>
              <a:pPr marL="1588" lvl="1" indent="0" algn="l">
                <a:lnSpc>
                  <a:spcPct val="110000"/>
                </a:lnSpc>
              </a:pPr>
              <a:r>
                <a:rPr lang="en-US" sz="1300" b="0" spc="0" dirty="0" smtClean="0">
                  <a:solidFill>
                    <a:srgbClr val="292828"/>
                  </a:solidFill>
                </a:rPr>
                <a:t>Water </a:t>
              </a:r>
              <a:endParaRPr lang="en-US" sz="1300" b="0" spc="0" dirty="0">
                <a:solidFill>
                  <a:srgbClr val="292828"/>
                </a:solidFill>
              </a:endParaRPr>
            </a:p>
          </p:txBody>
        </p:sp>
      </p:grpSp>
    </p:spTree>
    <p:extLst>
      <p:ext uri="{BB962C8B-B14F-4D97-AF65-F5344CB8AC3E}">
        <p14:creationId xmlns:p14="http://schemas.microsoft.com/office/powerpoint/2010/main" val="911725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with Text">
    <p:spTree>
      <p:nvGrpSpPr>
        <p:cNvPr id="1" name=""/>
        <p:cNvGrpSpPr/>
        <p:nvPr/>
      </p:nvGrpSpPr>
      <p:grpSpPr>
        <a:xfrm>
          <a:off x="0" y="0"/>
          <a:ext cx="0" cy="0"/>
          <a:chOff x="0" y="0"/>
          <a:chExt cx="0" cy="0"/>
        </a:xfrm>
      </p:grpSpPr>
      <p:sp>
        <p:nvSpPr>
          <p:cNvPr id="9" name="TextBox 8"/>
          <p:cNvSpPr txBox="1"/>
          <p:nvPr userDrawn="1"/>
        </p:nvSpPr>
        <p:spPr>
          <a:xfrm>
            <a:off x="7617125" y="6501541"/>
            <a:ext cx="1407655"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accent2"/>
                </a:solidFill>
              </a:rPr>
              <a:t>|</a:t>
            </a:r>
            <a:endParaRPr lang="en-US" sz="1000" dirty="0" smtClean="0">
              <a:solidFill>
                <a:srgbClr val="0C3E70"/>
              </a:solidFill>
            </a:endParaRPr>
          </a:p>
        </p:txBody>
      </p:sp>
      <p:sp>
        <p:nvSpPr>
          <p:cNvPr id="10" name="Rectangle 9"/>
          <p:cNvSpPr/>
          <p:nvPr userDrawn="1"/>
        </p:nvSpPr>
        <p:spPr>
          <a:xfrm>
            <a:off x="7459031" y="6501541"/>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dirty="0">
              <a:solidFill>
                <a:srgbClr val="0C3E70"/>
              </a:solidFill>
            </a:endParaRPr>
          </a:p>
        </p:txBody>
      </p:sp>
      <p:cxnSp>
        <p:nvCxnSpPr>
          <p:cNvPr id="8" name="Straight Connector 7"/>
          <p:cNvCxnSpPr/>
          <p:nvPr userDrawn="1"/>
        </p:nvCxnSpPr>
        <p:spPr>
          <a:xfrm>
            <a:off x="451352" y="1140894"/>
            <a:ext cx="82296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451351" y="634324"/>
            <a:ext cx="82296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dirty="0" smtClean="0"/>
              <a:t>Click to edit Master title style</a:t>
            </a:r>
            <a:endParaRPr lang="en-US" dirty="0"/>
          </a:p>
        </p:txBody>
      </p:sp>
      <p:sp>
        <p:nvSpPr>
          <p:cNvPr id="11" name="Text Placeholder 4"/>
          <p:cNvSpPr>
            <a:spLocks noGrp="1"/>
          </p:cNvSpPr>
          <p:nvPr>
            <p:ph type="body" sz="quarter" idx="14"/>
          </p:nvPr>
        </p:nvSpPr>
        <p:spPr>
          <a:xfrm>
            <a:off x="332508" y="1273485"/>
            <a:ext cx="8348443" cy="4916105"/>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tabLst/>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94379" y="6535226"/>
            <a:ext cx="995716" cy="14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5921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1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5042" y="419433"/>
            <a:ext cx="5783503" cy="1694540"/>
          </a:xfrm>
          <a:prstGeom prst="rect">
            <a:avLst/>
          </a:prstGeom>
        </p:spPr>
        <p:txBody>
          <a:bodyPr anchor="b" anchorCtr="0">
            <a:normAutofit/>
          </a:bodyPr>
          <a:lstStyle>
            <a:lvl1pPr algn="l">
              <a:defRPr sz="3000" b="0" i="0">
                <a:solidFill>
                  <a:srgbClr val="0C3E70"/>
                </a:solidFill>
                <a:latin typeface="Century Gothic"/>
                <a:cs typeface="Century Gothic"/>
              </a:defRPr>
            </a:lvl1pPr>
          </a:lstStyle>
          <a:p>
            <a:r>
              <a:rPr lang="en-US" dirty="0" smtClean="0"/>
              <a:t>Slide Headline Goes Here</a:t>
            </a:r>
            <a:endParaRPr lang="en-US" dirty="0"/>
          </a:p>
        </p:txBody>
      </p:sp>
      <p:sp>
        <p:nvSpPr>
          <p:cNvPr id="8" name="Text Placeholder 7"/>
          <p:cNvSpPr>
            <a:spLocks noGrp="1"/>
          </p:cNvSpPr>
          <p:nvPr>
            <p:ph type="body" sz="quarter" idx="13" hasCustomPrompt="1"/>
          </p:nvPr>
        </p:nvSpPr>
        <p:spPr>
          <a:xfrm>
            <a:off x="705042" y="2297545"/>
            <a:ext cx="3882386" cy="593117"/>
          </a:xfrm>
          <a:prstGeom prst="rect">
            <a:avLst/>
          </a:prstGeom>
        </p:spPr>
        <p:txBody>
          <a:bodyPr anchor="ctr"/>
          <a:lstStyle>
            <a:lvl1pPr marL="0" indent="0">
              <a:buSzPct val="100000"/>
              <a:buFontTx/>
              <a:buNone/>
              <a:defRPr sz="2200" b="0" cap="all" baseline="0">
                <a:solidFill>
                  <a:srgbClr val="0C3E70"/>
                </a:solidFill>
              </a:defRPr>
            </a:lvl1pPr>
            <a:lvl2pPr marL="742950" indent="-285750">
              <a:buSzPct val="100000"/>
              <a:buFontTx/>
              <a:buBlip>
                <a:blip r:embed="rId2"/>
              </a:buBlip>
              <a:defRPr sz="1800" b="1">
                <a:solidFill>
                  <a:schemeClr val="accent3"/>
                </a:solidFill>
              </a:defRPr>
            </a:lvl2pPr>
            <a:lvl3pPr marL="1143000" indent="-228600">
              <a:buSzPct val="100000"/>
              <a:buFontTx/>
              <a:buBlip>
                <a:blip r:embed="rId3"/>
              </a:buBlip>
              <a:defRPr sz="1600">
                <a:solidFill>
                  <a:schemeClr val="accent3"/>
                </a:solidFill>
              </a:defRPr>
            </a:lvl3pPr>
            <a:lvl4pPr>
              <a:defRPr>
                <a:solidFill>
                  <a:schemeClr val="accent3"/>
                </a:solidFill>
              </a:defRPr>
            </a:lvl4pPr>
            <a:lvl5pPr>
              <a:defRPr>
                <a:solidFill>
                  <a:schemeClr val="accent3"/>
                </a:solidFill>
              </a:defRPr>
            </a:lvl5pPr>
          </a:lstStyle>
          <a:p>
            <a:pPr lvl="0"/>
            <a:r>
              <a:rPr lang="en-US" dirty="0" smtClean="0"/>
              <a:t>SUBHEAD GOES HERE</a:t>
            </a:r>
          </a:p>
        </p:txBody>
      </p:sp>
      <p:sp>
        <p:nvSpPr>
          <p:cNvPr id="16" name="Content Placeholder 15"/>
          <p:cNvSpPr>
            <a:spLocks noGrp="1"/>
          </p:cNvSpPr>
          <p:nvPr>
            <p:ph sz="quarter" idx="15" hasCustomPrompt="1"/>
          </p:nvPr>
        </p:nvSpPr>
        <p:spPr>
          <a:xfrm>
            <a:off x="704850" y="3113987"/>
            <a:ext cx="3883025" cy="1884242"/>
          </a:xfrm>
          <a:prstGeom prst="rect">
            <a:avLst/>
          </a:prstGeom>
        </p:spPr>
        <p:txBody>
          <a:bodyPr vert="horz"/>
          <a:lstStyle>
            <a:lvl1pPr marL="0" indent="0">
              <a:spcBef>
                <a:spcPts val="600"/>
              </a:spcBef>
              <a:buNone/>
              <a:defRPr sz="1200" b="1" cap="all" baseline="0">
                <a:solidFill>
                  <a:srgbClr val="7FB9C2"/>
                </a:solidFill>
              </a:defRPr>
            </a:lvl1pPr>
            <a:lvl2pPr marL="0" indent="0">
              <a:lnSpc>
                <a:spcPct val="70000"/>
              </a:lnSpc>
              <a:spcBef>
                <a:spcPts val="600"/>
              </a:spcBef>
              <a:buNone/>
              <a:defRPr sz="1800" baseline="0">
                <a:solidFill>
                  <a:srgbClr val="0C3E70"/>
                </a:solidFill>
              </a:defRPr>
            </a:lvl2pPr>
            <a:lvl3pPr marL="0" indent="0">
              <a:spcBef>
                <a:spcPts val="600"/>
              </a:spcBef>
              <a:buNone/>
              <a:defRPr sz="1200" baseline="0">
                <a:solidFill>
                  <a:srgbClr val="0C3E70"/>
                </a:solidFill>
              </a:defRPr>
            </a:lvl3pPr>
            <a:lvl4pPr marL="1371600" indent="0">
              <a:buNone/>
              <a:defRPr sz="1200">
                <a:solidFill>
                  <a:srgbClr val="FFFFFF"/>
                </a:solidFill>
              </a:defRPr>
            </a:lvl4pPr>
            <a:lvl5pPr marL="1828800" indent="0">
              <a:buNone/>
              <a:defRPr sz="1200">
                <a:solidFill>
                  <a:srgbClr val="FFFFFF"/>
                </a:solidFill>
              </a:defRPr>
            </a:lvl5pPr>
          </a:lstStyle>
          <a:p>
            <a:pPr lvl="0"/>
            <a:r>
              <a:rPr lang="en-US" dirty="0" smtClean="0"/>
              <a:t>PRESENTED TO</a:t>
            </a:r>
          </a:p>
          <a:p>
            <a:pPr lvl="1"/>
            <a:r>
              <a:rPr lang="en-US" dirty="0" smtClean="0"/>
              <a:t>Company Name Here</a:t>
            </a:r>
          </a:p>
          <a:p>
            <a:pPr lvl="0"/>
            <a:endParaRPr lang="en-US" dirty="0" smtClean="0"/>
          </a:p>
          <a:p>
            <a:pPr lvl="0"/>
            <a:r>
              <a:rPr lang="en-US" dirty="0" smtClean="0"/>
              <a:t>PRESENTED BY</a:t>
            </a:r>
          </a:p>
          <a:p>
            <a:pPr lvl="1"/>
            <a:r>
              <a:rPr lang="en-US" dirty="0" smtClean="0"/>
              <a:t>Name of Author</a:t>
            </a:r>
          </a:p>
          <a:p>
            <a:pPr lvl="1"/>
            <a:endParaRPr lang="en-US" dirty="0" smtClean="0"/>
          </a:p>
          <a:p>
            <a:pPr lvl="2"/>
            <a:r>
              <a:rPr lang="en-US" dirty="0" smtClean="0"/>
              <a:t>Date Goes Here</a:t>
            </a:r>
          </a:p>
          <a:p>
            <a:pPr lvl="1"/>
            <a:endParaRPr lang="en-US" dirty="0" smtClean="0"/>
          </a:p>
          <a:p>
            <a:pPr lvl="0"/>
            <a:endParaRPr lang="en-US" dirty="0"/>
          </a:p>
        </p:txBody>
      </p:sp>
    </p:spTree>
    <p:extLst>
      <p:ext uri="{BB962C8B-B14F-4D97-AF65-F5344CB8AC3E}">
        <p14:creationId xmlns:p14="http://schemas.microsoft.com/office/powerpoint/2010/main" val="229493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52475" y="1912714"/>
            <a:ext cx="7610475" cy="3886424"/>
          </a:xfrm>
          <a:prstGeom prst="rect">
            <a:avLst/>
          </a:prstGeom>
        </p:spPr>
        <p:txBody>
          <a:bodyPr vert="horz"/>
          <a:lstStyle>
            <a:lvl1pPr marL="0" indent="0">
              <a:buNone/>
              <a:defRPr sz="2800" spc="100" baseline="0">
                <a:solidFill>
                  <a:srgbClr val="0C3E70"/>
                </a:solidFill>
              </a:defRPr>
            </a:lvl1pPr>
            <a:lvl2pPr marL="0" indent="0">
              <a:spcBef>
                <a:spcPts val="0"/>
              </a:spcBef>
              <a:buNone/>
              <a:defRPr sz="1500" baseline="0">
                <a:solidFill>
                  <a:srgbClr val="000000"/>
                </a:solidFill>
                <a:latin typeface="Calibri"/>
                <a:cs typeface="Calibri"/>
              </a:defRPr>
            </a:lvl2pPr>
            <a:lvl3pPr marL="914400" indent="0">
              <a:buNone/>
              <a:defRPr/>
            </a:lvl3pPr>
            <a:lvl4pPr marL="1371600" indent="0">
              <a:buNone/>
              <a:defRPr/>
            </a:lvl4pPr>
            <a:lvl5pPr marL="1828800" indent="0">
              <a:buNone/>
              <a:defRPr/>
            </a:lvl5pPr>
          </a:lstStyle>
          <a:p>
            <a:pPr lvl="0"/>
            <a:r>
              <a:rPr lang="en-US" dirty="0" smtClean="0"/>
              <a:t>Disclaimer</a:t>
            </a:r>
          </a:p>
          <a:p>
            <a:pPr lvl="0"/>
            <a:endParaRPr lang="en-US" dirty="0" smtClean="0"/>
          </a:p>
          <a:p>
            <a:pPr lvl="1"/>
            <a:r>
              <a:rPr lang="en-US" sz="1500" dirty="0" smtClean="0">
                <a:latin typeface="Calibri"/>
                <a:cs typeface="Calibri"/>
              </a:rPr>
              <a:t>Disclaimer Text Goes Here</a:t>
            </a:r>
            <a:endParaRPr lang="en-US" dirty="0" smtClean="0"/>
          </a:p>
          <a:p>
            <a:pPr lvl="0"/>
            <a:endParaRPr lang="en-US" dirty="0" smtClean="0"/>
          </a:p>
        </p:txBody>
      </p:sp>
    </p:spTree>
    <p:extLst>
      <p:ext uri="{BB962C8B-B14F-4D97-AF65-F5344CB8AC3E}">
        <p14:creationId xmlns:p14="http://schemas.microsoft.com/office/powerpoint/2010/main" val="179192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Title Placeholder 2"/>
          <p:cNvSpPr>
            <a:spLocks noGrp="1"/>
          </p:cNvSpPr>
          <p:nvPr>
            <p:ph type="title" hasCustomPrompt="1"/>
          </p:nvPr>
        </p:nvSpPr>
        <p:spPr>
          <a:xfrm>
            <a:off x="740810" y="15962"/>
            <a:ext cx="6823107" cy="1143000"/>
          </a:xfrm>
          <a:prstGeom prst="rect">
            <a:avLst/>
          </a:prstGeom>
        </p:spPr>
        <p:txBody>
          <a:bodyPr vert="horz" lIns="91440" tIns="45720" rIns="91440" bIns="45720" rtlCol="0" anchor="ctr">
            <a:normAutofit/>
          </a:bodyPr>
          <a:lstStyle>
            <a:lvl1pPr>
              <a:defRPr>
                <a:solidFill>
                  <a:srgbClr val="0C3E7A"/>
                </a:solidFill>
              </a:defRPr>
            </a:lvl1pPr>
          </a:lstStyle>
          <a:p>
            <a:r>
              <a:rPr lang="en-US" dirty="0" smtClean="0"/>
              <a:t>Type “Agenda”</a:t>
            </a:r>
            <a:endParaRPr lang="en-US" dirty="0"/>
          </a:p>
        </p:txBody>
      </p:sp>
      <p:sp>
        <p:nvSpPr>
          <p:cNvPr id="5" name="Text Placeholder 4"/>
          <p:cNvSpPr>
            <a:spLocks noGrp="1"/>
          </p:cNvSpPr>
          <p:nvPr>
            <p:ph type="body" sz="quarter" idx="14"/>
          </p:nvPr>
        </p:nvSpPr>
        <p:spPr>
          <a:xfrm>
            <a:off x="740811" y="1485900"/>
            <a:ext cx="7549750" cy="4703690"/>
          </a:xfrm>
          <a:prstGeom prst="rect">
            <a:avLst/>
          </a:prstGeom>
        </p:spPr>
        <p:txBody>
          <a:bodyPr lIns="0">
            <a:noAutofit/>
          </a:bodyPr>
          <a:lstStyle>
            <a:lvl1pPr marL="117475" indent="-117475" algn="l" defTabSz="457200" rtl="0" eaLnBrk="1" latinLnBrk="0" hangingPunct="1">
              <a:spcBef>
                <a:spcPts val="600"/>
              </a:spcBef>
              <a:buClr>
                <a:schemeClr val="bg1"/>
              </a:buClr>
              <a:buSzPct val="100000"/>
              <a:buFont typeface="Calibri" pitchFamily="34" charset="0"/>
              <a:buChar char=" "/>
              <a:defRPr lang="en-US" sz="2400" b="0" kern="1200" dirty="0" smtClean="0">
                <a:solidFill>
                  <a:schemeClr val="accent5"/>
                </a:solidFill>
                <a:latin typeface="Century Gothic" panose="020B0502020202020204" pitchFamily="34" charset="0"/>
                <a:ea typeface="+mn-ea"/>
                <a:cs typeface="+mn-cs"/>
              </a:defRPr>
            </a:lvl1pPr>
            <a:lvl2pPr marL="457200" indent="-223838">
              <a:spcBef>
                <a:spcPts val="600"/>
              </a:spcBef>
              <a:buClr>
                <a:srgbClr val="71ADB6"/>
              </a:buClr>
              <a:buSzPct val="130000"/>
              <a:buFont typeface="Calibri" panose="020F0502020204030204" pitchFamily="34" charset="0"/>
              <a:buChar char="–"/>
              <a:defRPr lang="en-US" sz="2200" b="0" kern="1200" dirty="0" smtClean="0">
                <a:solidFill>
                  <a:srgbClr val="000000"/>
                </a:solidFill>
                <a:latin typeface="+mn-lt"/>
                <a:ea typeface="+mn-ea"/>
                <a:cs typeface="+mn-cs"/>
              </a:defRPr>
            </a:lvl2pPr>
            <a:lvl3pPr marL="690563" indent="-233363">
              <a:spcBef>
                <a:spcPts val="6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spcBef>
                <a:spcPts val="600"/>
              </a:spcBef>
              <a:buClr>
                <a:srgbClr val="71ADB6"/>
              </a:buClr>
              <a:buSzPct val="80000"/>
              <a:buFont typeface="Wingdings" pitchFamily="2" charset="2"/>
              <a:buChar char="§"/>
              <a:tabLst/>
              <a:defRPr sz="1800" baseline="0">
                <a:solidFill>
                  <a:srgbClr val="000000"/>
                </a:solidFill>
              </a:defRPr>
            </a:lvl4pPr>
            <a:lvl5pPr marL="1085850" indent="-171450">
              <a:buClr>
                <a:srgbClr val="71ADB6"/>
              </a:buClr>
              <a:buFont typeface="Calibri" panose="020F0502020204030204" pitchFamily="34" charset="0"/>
              <a:buChar char="−"/>
              <a:defRPr lang="en-US" sz="1800" kern="1200" baseline="0" dirty="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985828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ext Slide">
    <p:spTree>
      <p:nvGrpSpPr>
        <p:cNvPr id="1" name=""/>
        <p:cNvGrpSpPr/>
        <p:nvPr/>
      </p:nvGrpSpPr>
      <p:grpSpPr>
        <a:xfrm>
          <a:off x="0" y="0"/>
          <a:ext cx="0" cy="0"/>
          <a:chOff x="0" y="0"/>
          <a:chExt cx="0" cy="0"/>
        </a:xfrm>
      </p:grpSpPr>
      <p:sp>
        <p:nvSpPr>
          <p:cNvPr id="6" name="Title Placeholder 2"/>
          <p:cNvSpPr>
            <a:spLocks noGrp="1"/>
          </p:cNvSpPr>
          <p:nvPr>
            <p:ph type="title"/>
          </p:nvPr>
        </p:nvSpPr>
        <p:spPr>
          <a:xfrm>
            <a:off x="740810" y="15962"/>
            <a:ext cx="6823107" cy="1143000"/>
          </a:xfrm>
          <a:prstGeom prst="rect">
            <a:avLst/>
          </a:prstGeom>
        </p:spPr>
        <p:txBody>
          <a:bodyPr vert="horz" lIns="91440" tIns="45720" rIns="91440" bIns="45720" rtlCol="0" anchor="ctr">
            <a:normAutofit/>
          </a:bodyPr>
          <a:lstStyle>
            <a:lvl1pPr>
              <a:defRPr>
                <a:solidFill>
                  <a:srgbClr val="0C3E7A"/>
                </a:solidFill>
              </a:defRPr>
            </a:lvl1pPr>
          </a:lstStyle>
          <a:p>
            <a:r>
              <a:rPr lang="en-US" dirty="0" smtClean="0"/>
              <a:t>Click to edit Master title style</a:t>
            </a:r>
            <a:endParaRPr lang="en-US" dirty="0"/>
          </a:p>
        </p:txBody>
      </p:sp>
      <p:sp>
        <p:nvSpPr>
          <p:cNvPr id="9" name="Text Placeholder 4"/>
          <p:cNvSpPr>
            <a:spLocks noGrp="1"/>
          </p:cNvSpPr>
          <p:nvPr>
            <p:ph type="body" sz="quarter" idx="14"/>
          </p:nvPr>
        </p:nvSpPr>
        <p:spPr>
          <a:xfrm>
            <a:off x="740811" y="1485900"/>
            <a:ext cx="7549750" cy="4703690"/>
          </a:xfrm>
          <a:prstGeom prst="rect">
            <a:avLst/>
          </a:prstGeom>
        </p:spPr>
        <p:txBody>
          <a:bodyPr lIns="0">
            <a:noAutofit/>
          </a:bodyPr>
          <a:lstStyle>
            <a:lvl1pPr marL="117475" indent="-117475" algn="l" defTabSz="457200" rtl="0" eaLnBrk="1" latinLnBrk="0" hangingPunct="1">
              <a:spcBef>
                <a:spcPts val="600"/>
              </a:spcBef>
              <a:buClr>
                <a:schemeClr val="bg1"/>
              </a:buClr>
              <a:buSzPct val="100000"/>
              <a:buFont typeface="Calibri" pitchFamily="34" charset="0"/>
              <a:buChar char=" "/>
              <a:defRPr lang="en-US" sz="2400" b="0" kern="1200" dirty="0" smtClean="0">
                <a:solidFill>
                  <a:schemeClr val="tx1"/>
                </a:solidFill>
                <a:latin typeface="+mn-lt"/>
                <a:ea typeface="+mn-ea"/>
                <a:cs typeface="+mn-cs"/>
              </a:defRPr>
            </a:lvl1pPr>
            <a:lvl2pPr marL="457200" indent="-223838">
              <a:spcBef>
                <a:spcPts val="600"/>
              </a:spcBef>
              <a:buClr>
                <a:srgbClr val="71ADB6"/>
              </a:buClr>
              <a:buSzPct val="130000"/>
              <a:buFont typeface="Calibri" panose="020F0502020204030204" pitchFamily="34" charset="0"/>
              <a:buChar char="–"/>
              <a:defRPr lang="en-US" sz="2200" b="0" kern="1200" dirty="0" smtClean="0">
                <a:solidFill>
                  <a:srgbClr val="000000"/>
                </a:solidFill>
                <a:latin typeface="+mn-lt"/>
                <a:ea typeface="+mn-ea"/>
                <a:cs typeface="+mn-cs"/>
              </a:defRPr>
            </a:lvl2pPr>
            <a:lvl3pPr marL="690563" indent="-233363">
              <a:spcBef>
                <a:spcPts val="6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spcBef>
                <a:spcPts val="600"/>
              </a:spcBef>
              <a:buClr>
                <a:srgbClr val="71ADB6"/>
              </a:buClr>
              <a:buSzPct val="80000"/>
              <a:buFont typeface="Wingdings" pitchFamily="2" charset="2"/>
              <a:buChar char="§"/>
              <a:tabLst/>
              <a:defRPr sz="1800" baseline="0">
                <a:solidFill>
                  <a:srgbClr val="000000"/>
                </a:solidFill>
              </a:defRPr>
            </a:lvl4pPr>
            <a:lvl5pPr marL="1085850" indent="-171450">
              <a:buClr>
                <a:srgbClr val="71ADB6"/>
              </a:buClr>
              <a:buFont typeface="Calibri" panose="020F0502020204030204" pitchFamily="34" charset="0"/>
              <a:buChar char="₊"/>
              <a:defRPr lang="en-US" sz="1800" kern="1200" baseline="0" dirty="0" smtClean="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085850" lvl="4" indent="-171450" algn="l" defTabSz="457200" rtl="0" eaLnBrk="1" latinLnBrk="0" hangingPunct="1">
              <a:spcBef>
                <a:spcPct val="20000"/>
              </a:spcBef>
              <a:buClr>
                <a:srgbClr val="71ADB6"/>
              </a:buClr>
              <a:buFont typeface="Calibri" panose="020F0502020204030204" pitchFamily="34" charset="0"/>
              <a:buChar char="−"/>
            </a:pPr>
            <a:r>
              <a:rPr lang="en-US" dirty="0" smtClean="0"/>
              <a:t>Fifth level</a:t>
            </a:r>
          </a:p>
        </p:txBody>
      </p:sp>
    </p:spTree>
    <p:extLst>
      <p:ext uri="{BB962C8B-B14F-4D97-AF65-F5344CB8AC3E}">
        <p14:creationId xmlns:p14="http://schemas.microsoft.com/office/powerpoint/2010/main" val="188716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amp; Sub-Header">
    <p:spTree>
      <p:nvGrpSpPr>
        <p:cNvPr id="1" name=""/>
        <p:cNvGrpSpPr/>
        <p:nvPr/>
      </p:nvGrpSpPr>
      <p:grpSpPr>
        <a:xfrm>
          <a:off x="0" y="0"/>
          <a:ext cx="0" cy="0"/>
          <a:chOff x="0" y="0"/>
          <a:chExt cx="0" cy="0"/>
        </a:xfrm>
      </p:grpSpPr>
      <p:sp>
        <p:nvSpPr>
          <p:cNvPr id="6" name="Text Placeholder 4"/>
          <p:cNvSpPr>
            <a:spLocks noGrp="1"/>
          </p:cNvSpPr>
          <p:nvPr>
            <p:ph type="body" sz="quarter" idx="14"/>
          </p:nvPr>
        </p:nvSpPr>
        <p:spPr>
          <a:xfrm>
            <a:off x="740811" y="2697480"/>
            <a:ext cx="7653528" cy="3385430"/>
          </a:xfrm>
          <a:prstGeom prst="rect">
            <a:avLst/>
          </a:prstGeom>
        </p:spPr>
        <p:txBody>
          <a:bodyPr lIns="0">
            <a:noAutofit/>
          </a:bodyPr>
          <a:lstStyle>
            <a:lvl1pPr marL="117475" indent="-117475" algn="l" defTabSz="457200" rtl="0" eaLnBrk="1" latinLnBrk="0" hangingPunct="1">
              <a:spcBef>
                <a:spcPts val="600"/>
              </a:spcBef>
              <a:buClr>
                <a:schemeClr val="bg1"/>
              </a:buClr>
              <a:buSzPct val="100000"/>
              <a:buFont typeface="Calibri" pitchFamily="34" charset="0"/>
              <a:buChar char=" "/>
              <a:defRPr lang="en-US" sz="2400" b="0" kern="1200" dirty="0" smtClean="0">
                <a:solidFill>
                  <a:schemeClr val="tx1"/>
                </a:solidFill>
                <a:latin typeface="+mn-lt"/>
                <a:ea typeface="+mn-ea"/>
                <a:cs typeface="+mn-cs"/>
              </a:defRPr>
            </a:lvl1pPr>
            <a:lvl2pPr marL="457200" indent="-223838">
              <a:spcBef>
                <a:spcPts val="600"/>
              </a:spcBef>
              <a:buClr>
                <a:srgbClr val="71ADB6"/>
              </a:buClr>
              <a:buSzPct val="130000"/>
              <a:buFont typeface="Calibri" panose="020F0502020204030204" pitchFamily="34" charset="0"/>
              <a:buChar char="–"/>
              <a:defRPr lang="en-US" sz="2200" b="0" kern="1200" dirty="0" smtClean="0">
                <a:solidFill>
                  <a:srgbClr val="000000"/>
                </a:solidFill>
                <a:latin typeface="+mn-lt"/>
                <a:ea typeface="+mn-ea"/>
                <a:cs typeface="+mn-cs"/>
              </a:defRPr>
            </a:lvl2pPr>
            <a:lvl3pPr marL="690563" indent="-233363">
              <a:spcBef>
                <a:spcPts val="6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spcBef>
                <a:spcPts val="600"/>
              </a:spcBef>
              <a:buClr>
                <a:srgbClr val="71ADB6"/>
              </a:buClr>
              <a:buSzPct val="80000"/>
              <a:buFont typeface="Wingdings" pitchFamily="2" charset="2"/>
              <a:buChar char="§"/>
              <a:tabLst/>
              <a:defRPr sz="1800" baseline="0">
                <a:solidFill>
                  <a:srgbClr val="000000"/>
                </a:solidFill>
              </a:defRPr>
            </a:lvl4pPr>
            <a:lvl5pPr marL="1085850" indent="-171450">
              <a:buClr>
                <a:srgbClr val="71ADB6"/>
              </a:buClr>
              <a:buFont typeface="Calibri" panose="020F0502020204030204" pitchFamily="34" charset="0"/>
              <a:buChar char="₊"/>
              <a:defRPr lang="en-US" sz="1800" kern="1200" baseline="0" dirty="0" smtClean="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085850" lvl="4" indent="-171450" algn="l" defTabSz="457200" rtl="0" eaLnBrk="1" latinLnBrk="0" hangingPunct="1">
              <a:spcBef>
                <a:spcPct val="20000"/>
              </a:spcBef>
              <a:buClr>
                <a:srgbClr val="71ADB6"/>
              </a:buClr>
              <a:buFont typeface="Calibri" panose="020F0502020204030204" pitchFamily="34" charset="0"/>
              <a:buChar char="−"/>
            </a:pPr>
            <a:r>
              <a:rPr lang="en-US" dirty="0" smtClean="0"/>
              <a:t>Fifth level</a:t>
            </a:r>
          </a:p>
        </p:txBody>
      </p:sp>
      <p:sp>
        <p:nvSpPr>
          <p:cNvPr id="4" name="Title 3"/>
          <p:cNvSpPr>
            <a:spLocks noGrp="1"/>
          </p:cNvSpPr>
          <p:nvPr>
            <p:ph type="title" hasCustomPrompt="1"/>
          </p:nvPr>
        </p:nvSpPr>
        <p:spPr>
          <a:xfrm>
            <a:off x="739140" y="152718"/>
            <a:ext cx="6848856" cy="941832"/>
          </a:xfrm>
          <a:prstGeom prst="rect">
            <a:avLst/>
          </a:prstGeom>
        </p:spPr>
        <p:txBody>
          <a:bodyPr/>
          <a:lstStyle>
            <a:lvl1pPr>
              <a:defRPr>
                <a:solidFill>
                  <a:srgbClr val="0C3E7A"/>
                </a:solidFill>
              </a:defRPr>
            </a:lvl1pPr>
          </a:lstStyle>
          <a:p>
            <a:r>
              <a:rPr lang="en-US" dirty="0" smtClean="0"/>
              <a:t>Type “HEADER” (22pt)</a:t>
            </a:r>
            <a:br>
              <a:rPr lang="en-US" dirty="0" smtClean="0"/>
            </a:br>
            <a:r>
              <a:rPr lang="en-US" dirty="0" smtClean="0"/>
              <a:t>Type “Sub-Header”</a:t>
            </a:r>
            <a:endParaRPr lang="en-US" dirty="0"/>
          </a:p>
        </p:txBody>
      </p:sp>
      <p:sp>
        <p:nvSpPr>
          <p:cNvPr id="10" name="Text Placeholder 9"/>
          <p:cNvSpPr>
            <a:spLocks noGrp="1"/>
          </p:cNvSpPr>
          <p:nvPr>
            <p:ph type="body" sz="quarter" idx="15" hasCustomPrompt="1"/>
          </p:nvPr>
        </p:nvSpPr>
        <p:spPr>
          <a:xfrm>
            <a:off x="741363" y="1393825"/>
            <a:ext cx="7653337" cy="1029335"/>
          </a:xfrm>
          <a:prstGeom prst="rect">
            <a:avLst/>
          </a:prstGeom>
        </p:spPr>
        <p:txBody>
          <a:bodyPr/>
          <a:lstStyle>
            <a:lvl1pPr>
              <a:spcBef>
                <a:spcPts val="0"/>
              </a:spcBef>
              <a:defRPr sz="2400" baseline="0">
                <a:solidFill>
                  <a:srgbClr val="0C3E7A"/>
                </a:solidFill>
                <a:latin typeface="Calibri" panose="020F0502020204030204" pitchFamily="34" charset="0"/>
              </a:defRPr>
            </a:lvl1pPr>
          </a:lstStyle>
          <a:p>
            <a:pPr lvl="0"/>
            <a:r>
              <a:rPr lang="en-US" dirty="0" smtClean="0"/>
              <a:t>Call out text here</a:t>
            </a:r>
          </a:p>
          <a:p>
            <a:pPr lvl="0"/>
            <a:endParaRPr lang="en-US" dirty="0" smtClean="0"/>
          </a:p>
        </p:txBody>
      </p:sp>
    </p:spTree>
    <p:extLst>
      <p:ext uri="{BB962C8B-B14F-4D97-AF65-F5344CB8AC3E}">
        <p14:creationId xmlns:p14="http://schemas.microsoft.com/office/powerpoint/2010/main" val="35623875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1797844" y="2417763"/>
            <a:ext cx="5548313" cy="2022475"/>
          </a:xfrm>
          <a:prstGeom prst="rect">
            <a:avLst/>
          </a:prstGeom>
        </p:spPr>
        <p:txBody>
          <a:bodyPr/>
          <a:lstStyle>
            <a:lvl1pPr algn="ctr">
              <a:defRPr sz="3200">
                <a:solidFill>
                  <a:srgbClr val="0C3E7A"/>
                </a:solidFill>
              </a:defRPr>
            </a:lvl1pPr>
          </a:lstStyle>
          <a:p>
            <a:pPr lvl="0"/>
            <a:r>
              <a:rPr lang="en-US" dirty="0" smtClean="0"/>
              <a:t>Click to edit Master text styles</a:t>
            </a:r>
          </a:p>
        </p:txBody>
      </p:sp>
    </p:spTree>
    <p:extLst>
      <p:ext uri="{BB962C8B-B14F-4D97-AF65-F5344CB8AC3E}">
        <p14:creationId xmlns:p14="http://schemas.microsoft.com/office/powerpoint/2010/main" val="2660921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Char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5010150" y="1504950"/>
            <a:ext cx="3667125" cy="4457700"/>
          </a:xfrm>
          <a:prstGeom prst="rect">
            <a:avLst/>
          </a:prstGeom>
        </p:spPr>
        <p:txBody>
          <a:bodyPr/>
          <a:lstStyle/>
          <a:p>
            <a:endParaRPr lang="en-US"/>
          </a:p>
        </p:txBody>
      </p:sp>
      <p:sp>
        <p:nvSpPr>
          <p:cNvPr id="5" name="Text Placeholder 4"/>
          <p:cNvSpPr>
            <a:spLocks noGrp="1"/>
          </p:cNvSpPr>
          <p:nvPr>
            <p:ph type="body" sz="quarter" idx="11"/>
          </p:nvPr>
        </p:nvSpPr>
        <p:spPr>
          <a:xfrm>
            <a:off x="361950" y="1504951"/>
            <a:ext cx="4391025" cy="4457700"/>
          </a:xfrm>
          <a:prstGeom prst="rect">
            <a:avLst/>
          </a:prstGeom>
        </p:spPr>
        <p:txBody>
          <a:bodyPr lIns="0">
            <a:noAutofit/>
          </a:bodyPr>
          <a:lstStyle>
            <a:lvl1pPr>
              <a:defRPr lang="en-US" sz="2400" b="0" smtClean="0">
                <a:latin typeface="+mn-lt"/>
                <a:cs typeface="+mn-cs"/>
              </a:defRPr>
            </a:lvl1pPr>
            <a:lvl2pPr>
              <a:defRPr lang="en-US" sz="2200" b="0" smtClean="0"/>
            </a:lvl2pPr>
            <a:lvl3pPr>
              <a:defRPr lang="en-US" sz="2000" smtClean="0"/>
            </a:lvl3pPr>
            <a:lvl4pPr>
              <a:defRPr lang="en-US" sz="1800" baseline="0" smtClean="0"/>
            </a:lvl4pPr>
            <a:lvl5pPr marL="1200150" indent="-285750">
              <a:defRPr lang="en-US" sz="1800" kern="1200" baseline="0" dirty="0">
                <a:solidFill>
                  <a:srgbClr val="000000"/>
                </a:solidFill>
                <a:latin typeface="+mn-lt"/>
                <a:ea typeface="+mn-ea"/>
                <a:cs typeface="+mn-cs"/>
              </a:defRPr>
            </a:lvl5pPr>
          </a:lstStyle>
          <a:p>
            <a:pPr marL="117475" lvl="0" indent="-117475">
              <a:spcBef>
                <a:spcPts val="600"/>
              </a:spcBef>
              <a:buClr>
                <a:schemeClr val="bg1"/>
              </a:buClr>
              <a:buSzPct val="100000"/>
              <a:buFont typeface="Calibri" pitchFamily="34" charset="0"/>
              <a:buChar char=" "/>
            </a:pPr>
            <a:r>
              <a:rPr lang="en-US" dirty="0" smtClean="0"/>
              <a:t>Click to edit Master text styles</a:t>
            </a:r>
          </a:p>
          <a:p>
            <a:pPr marL="457200" lvl="1" indent="-223838">
              <a:spcBef>
                <a:spcPts val="600"/>
              </a:spcBef>
              <a:buClr>
                <a:srgbClr val="71ADB6"/>
              </a:buClr>
              <a:buFont typeface="Calibri" panose="020F0502020204030204" pitchFamily="34" charset="0"/>
            </a:pPr>
            <a:r>
              <a:rPr lang="en-US" dirty="0" smtClean="0"/>
              <a:t>Second level</a:t>
            </a:r>
          </a:p>
          <a:p>
            <a:pPr marL="690563" lvl="2" indent="-233363">
              <a:spcBef>
                <a:spcPts val="600"/>
              </a:spcBef>
              <a:buClr>
                <a:srgbClr val="71ADB6"/>
              </a:buClr>
              <a:buFont typeface="Calibri" pitchFamily="34" charset="0"/>
              <a:buChar char="•"/>
            </a:pPr>
            <a:r>
              <a:rPr lang="en-US" dirty="0" smtClean="0"/>
              <a:t>Third level</a:t>
            </a:r>
          </a:p>
          <a:p>
            <a:pPr marL="919163" lvl="3" indent="-228600">
              <a:spcBef>
                <a:spcPts val="600"/>
              </a:spcBef>
              <a:buClr>
                <a:srgbClr val="71ADB6"/>
              </a:buClr>
              <a:buSzPct val="80000"/>
              <a:buFont typeface="Wingdings" pitchFamily="2" charset="2"/>
              <a:buChar char="§"/>
              <a:tabLst/>
            </a:pPr>
            <a:r>
              <a:rPr lang="en-US" dirty="0" smtClean="0"/>
              <a:t>Fourth level</a:t>
            </a:r>
          </a:p>
          <a:p>
            <a:pPr marL="1085850" lvl="4" indent="-171450" algn="l" defTabSz="457200" rtl="0" eaLnBrk="1" latinLnBrk="0" hangingPunct="1">
              <a:spcBef>
                <a:spcPct val="20000"/>
              </a:spcBef>
              <a:buClr>
                <a:srgbClr val="71ADB6"/>
              </a:buClr>
              <a:buFont typeface="Calibri" panose="020F0502020204030204" pitchFamily="34" charset="0"/>
              <a:buChar char="−"/>
            </a:pPr>
            <a:r>
              <a:rPr lang="en-US" dirty="0" smtClean="0"/>
              <a:t>Fifth level</a:t>
            </a:r>
            <a:endParaRPr lang="en-US" dirty="0"/>
          </a:p>
        </p:txBody>
      </p:sp>
      <p:sp>
        <p:nvSpPr>
          <p:cNvPr id="8" name="Title Placeholder 2"/>
          <p:cNvSpPr>
            <a:spLocks noGrp="1"/>
          </p:cNvSpPr>
          <p:nvPr>
            <p:ph type="title"/>
          </p:nvPr>
        </p:nvSpPr>
        <p:spPr>
          <a:xfrm>
            <a:off x="740810" y="15962"/>
            <a:ext cx="6823107" cy="1143000"/>
          </a:xfrm>
          <a:prstGeom prst="rect">
            <a:avLst/>
          </a:prstGeom>
        </p:spPr>
        <p:txBody>
          <a:bodyPr vert="horz" lIns="91440" tIns="45720" rIns="91440" bIns="45720" rtlCol="0" anchor="ctr">
            <a:normAutofit/>
          </a:bodyPr>
          <a:lstStyle>
            <a:lvl1pPr>
              <a:defRPr>
                <a:solidFill>
                  <a:srgbClr val="0C3E7A"/>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632270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d By">
    <p:spTree>
      <p:nvGrpSpPr>
        <p:cNvPr id="1" name=""/>
        <p:cNvGrpSpPr/>
        <p:nvPr/>
      </p:nvGrpSpPr>
      <p:grpSpPr>
        <a:xfrm>
          <a:off x="0" y="0"/>
          <a:ext cx="0" cy="0"/>
          <a:chOff x="0" y="0"/>
          <a:chExt cx="0" cy="0"/>
        </a:xfrm>
      </p:grpSpPr>
      <p:sp>
        <p:nvSpPr>
          <p:cNvPr id="18" name="Text Placeholder 17"/>
          <p:cNvSpPr>
            <a:spLocks noGrp="1"/>
          </p:cNvSpPr>
          <p:nvPr>
            <p:ph type="body" sz="quarter" idx="15" hasCustomPrompt="1"/>
          </p:nvPr>
        </p:nvSpPr>
        <p:spPr>
          <a:xfrm>
            <a:off x="719523" y="2936577"/>
            <a:ext cx="2424930" cy="1036070"/>
          </a:xfrm>
          <a:prstGeom prst="rect">
            <a:avLst/>
          </a:prstGeom>
        </p:spPr>
        <p:txBody>
          <a:bodyPr>
            <a:noAutofit/>
          </a:bodyPr>
          <a:lstStyle>
            <a:lvl1pPr algn="ctr">
              <a:defRPr sz="1600" b="1">
                <a:solidFill>
                  <a:srgbClr val="73ADB4"/>
                </a:solidFill>
              </a:defRPr>
            </a:lvl1pPr>
            <a:lvl2pPr marL="1588" indent="0" algn="ctr">
              <a:lnSpc>
                <a:spcPct val="80000"/>
              </a:lnSpc>
              <a:spcBef>
                <a:spcPts val="200"/>
              </a:spcBef>
              <a:buNone/>
              <a:defRPr sz="1400">
                <a:solidFill>
                  <a:schemeClr val="tx1"/>
                </a:solidFill>
              </a:defRPr>
            </a:lvl2pPr>
          </a:lstStyle>
          <a:p>
            <a:pPr lvl="0"/>
            <a:r>
              <a:rPr lang="en-US" dirty="0" smtClean="0"/>
              <a:t>Name Here</a:t>
            </a:r>
          </a:p>
          <a:p>
            <a:pPr lvl="1"/>
            <a:r>
              <a:rPr lang="en-US" dirty="0" smtClean="0"/>
              <a:t>Title, Location</a:t>
            </a:r>
          </a:p>
          <a:p>
            <a:pPr lvl="1"/>
            <a:endParaRPr lang="en-US" dirty="0" smtClean="0"/>
          </a:p>
          <a:p>
            <a:pPr lvl="1"/>
            <a:r>
              <a:rPr lang="en-US" dirty="0" smtClean="0"/>
              <a:t>Phone</a:t>
            </a:r>
          </a:p>
          <a:p>
            <a:pPr lvl="1"/>
            <a:r>
              <a:rPr lang="en-US" dirty="0" smtClean="0"/>
              <a:t>Email </a:t>
            </a:r>
          </a:p>
        </p:txBody>
      </p:sp>
      <p:sp>
        <p:nvSpPr>
          <p:cNvPr id="19" name="Text Placeholder 17"/>
          <p:cNvSpPr>
            <a:spLocks noGrp="1"/>
          </p:cNvSpPr>
          <p:nvPr>
            <p:ph type="body" sz="quarter" idx="16" hasCustomPrompt="1"/>
          </p:nvPr>
        </p:nvSpPr>
        <p:spPr>
          <a:xfrm>
            <a:off x="3380735" y="2936576"/>
            <a:ext cx="2424930" cy="1036071"/>
          </a:xfrm>
          <a:prstGeom prst="rect">
            <a:avLst/>
          </a:prstGeom>
        </p:spPr>
        <p:txBody>
          <a:bodyPr>
            <a:noAutofit/>
          </a:bodyPr>
          <a:lstStyle>
            <a:lvl1pPr algn="ctr">
              <a:defRPr sz="1600" b="1">
                <a:solidFill>
                  <a:srgbClr val="73ADB4"/>
                </a:solidFill>
              </a:defRPr>
            </a:lvl1pPr>
            <a:lvl2pPr marL="1588" indent="0" algn="ctr">
              <a:lnSpc>
                <a:spcPct val="80000"/>
              </a:lnSpc>
              <a:spcBef>
                <a:spcPts val="200"/>
              </a:spcBef>
              <a:buNone/>
              <a:defRPr sz="1400">
                <a:solidFill>
                  <a:schemeClr val="tx1"/>
                </a:solidFill>
              </a:defRPr>
            </a:lvl2pPr>
          </a:lstStyle>
          <a:p>
            <a:pPr lvl="0"/>
            <a:r>
              <a:rPr lang="en-US" dirty="0" smtClean="0"/>
              <a:t>Name Here</a:t>
            </a:r>
          </a:p>
          <a:p>
            <a:pPr lvl="1"/>
            <a:r>
              <a:rPr lang="en-US" dirty="0" smtClean="0"/>
              <a:t>Title, Location</a:t>
            </a:r>
          </a:p>
          <a:p>
            <a:pPr lvl="1"/>
            <a:endParaRPr lang="en-US" dirty="0" smtClean="0"/>
          </a:p>
          <a:p>
            <a:pPr lvl="1"/>
            <a:r>
              <a:rPr lang="en-US" dirty="0" smtClean="0"/>
              <a:t>Phone</a:t>
            </a:r>
          </a:p>
          <a:p>
            <a:pPr lvl="1"/>
            <a:r>
              <a:rPr lang="en-US" dirty="0" smtClean="0"/>
              <a:t>Email </a:t>
            </a:r>
          </a:p>
        </p:txBody>
      </p:sp>
      <p:sp>
        <p:nvSpPr>
          <p:cNvPr id="20" name="Text Placeholder 17"/>
          <p:cNvSpPr>
            <a:spLocks noGrp="1"/>
          </p:cNvSpPr>
          <p:nvPr>
            <p:ph type="body" sz="quarter" idx="17" hasCustomPrompt="1"/>
          </p:nvPr>
        </p:nvSpPr>
        <p:spPr>
          <a:xfrm>
            <a:off x="5951681" y="2936576"/>
            <a:ext cx="2424930" cy="1036071"/>
          </a:xfrm>
          <a:prstGeom prst="rect">
            <a:avLst/>
          </a:prstGeom>
        </p:spPr>
        <p:txBody>
          <a:bodyPr>
            <a:noAutofit/>
          </a:bodyPr>
          <a:lstStyle>
            <a:lvl1pPr algn="ctr">
              <a:defRPr sz="1600" b="1">
                <a:solidFill>
                  <a:srgbClr val="73ADB4"/>
                </a:solidFill>
              </a:defRPr>
            </a:lvl1pPr>
            <a:lvl2pPr marL="1588" indent="0" algn="ctr">
              <a:lnSpc>
                <a:spcPct val="80000"/>
              </a:lnSpc>
              <a:spcBef>
                <a:spcPts val="200"/>
              </a:spcBef>
              <a:buNone/>
              <a:defRPr sz="1400">
                <a:solidFill>
                  <a:schemeClr val="tx1"/>
                </a:solidFill>
              </a:defRPr>
            </a:lvl2pPr>
          </a:lstStyle>
          <a:p>
            <a:pPr lvl="0"/>
            <a:r>
              <a:rPr lang="en-US" dirty="0" smtClean="0"/>
              <a:t>Name Here</a:t>
            </a:r>
          </a:p>
          <a:p>
            <a:pPr lvl="1"/>
            <a:r>
              <a:rPr lang="en-US" dirty="0" smtClean="0"/>
              <a:t>Title, Location</a:t>
            </a:r>
          </a:p>
          <a:p>
            <a:pPr lvl="1"/>
            <a:endParaRPr lang="en-US" dirty="0" smtClean="0"/>
          </a:p>
          <a:p>
            <a:pPr lvl="1"/>
            <a:r>
              <a:rPr lang="en-US" dirty="0" smtClean="0"/>
              <a:t>Phone</a:t>
            </a:r>
          </a:p>
          <a:p>
            <a:pPr lvl="1"/>
            <a:r>
              <a:rPr lang="en-US" dirty="0" smtClean="0"/>
              <a:t>Email </a:t>
            </a:r>
          </a:p>
        </p:txBody>
      </p:sp>
      <p:sp>
        <p:nvSpPr>
          <p:cNvPr id="25" name="Text Placeholder 24"/>
          <p:cNvSpPr>
            <a:spLocks noGrp="1"/>
          </p:cNvSpPr>
          <p:nvPr>
            <p:ph type="body" sz="quarter" idx="18"/>
          </p:nvPr>
        </p:nvSpPr>
        <p:spPr>
          <a:xfrm>
            <a:off x="719138" y="4401449"/>
            <a:ext cx="2425700" cy="1479480"/>
          </a:xfrm>
          <a:prstGeom prst="rect">
            <a:avLst/>
          </a:prstGeom>
        </p:spPr>
        <p:txBody>
          <a:bodyPr>
            <a:noAutofit/>
          </a:bodyPr>
          <a:lstStyle>
            <a:lvl1pPr algn="just">
              <a:defRPr sz="1300">
                <a:solidFill>
                  <a:srgbClr val="000000"/>
                </a:solidFill>
                <a:latin typeface="Calibri"/>
                <a:cs typeface="Calibri"/>
              </a:defRPr>
            </a:lvl1pPr>
          </a:lstStyle>
          <a:p>
            <a:pPr lvl="0"/>
            <a:r>
              <a:rPr lang="en-US" dirty="0" smtClean="0"/>
              <a:t>Click to edit Master text styles</a:t>
            </a:r>
          </a:p>
        </p:txBody>
      </p:sp>
      <p:sp>
        <p:nvSpPr>
          <p:cNvPr id="26" name="Text Placeholder 24"/>
          <p:cNvSpPr>
            <a:spLocks noGrp="1"/>
          </p:cNvSpPr>
          <p:nvPr>
            <p:ph type="body" sz="quarter" idx="19"/>
          </p:nvPr>
        </p:nvSpPr>
        <p:spPr>
          <a:xfrm>
            <a:off x="3380350" y="4401449"/>
            <a:ext cx="2425700" cy="1479480"/>
          </a:xfrm>
          <a:prstGeom prst="rect">
            <a:avLst/>
          </a:prstGeom>
        </p:spPr>
        <p:txBody>
          <a:bodyPr>
            <a:noAutofit/>
          </a:bodyPr>
          <a:lstStyle>
            <a:lvl1pPr algn="just">
              <a:defRPr sz="1300">
                <a:solidFill>
                  <a:srgbClr val="000000"/>
                </a:solidFill>
                <a:latin typeface="Calibri"/>
                <a:cs typeface="Calibri"/>
              </a:defRPr>
            </a:lvl1pPr>
          </a:lstStyle>
          <a:p>
            <a:pPr lvl="0"/>
            <a:r>
              <a:rPr lang="en-US" dirty="0" smtClean="0"/>
              <a:t>Click to edit Master text styles</a:t>
            </a:r>
          </a:p>
        </p:txBody>
      </p:sp>
      <p:sp>
        <p:nvSpPr>
          <p:cNvPr id="27" name="Text Placeholder 24"/>
          <p:cNvSpPr>
            <a:spLocks noGrp="1"/>
          </p:cNvSpPr>
          <p:nvPr>
            <p:ph type="body" sz="quarter" idx="20"/>
          </p:nvPr>
        </p:nvSpPr>
        <p:spPr>
          <a:xfrm>
            <a:off x="5951296" y="4401449"/>
            <a:ext cx="2425700" cy="1479480"/>
          </a:xfrm>
          <a:prstGeom prst="rect">
            <a:avLst/>
          </a:prstGeom>
        </p:spPr>
        <p:txBody>
          <a:bodyPr>
            <a:noAutofit/>
          </a:bodyPr>
          <a:lstStyle>
            <a:lvl1pPr algn="just">
              <a:defRPr sz="1300">
                <a:solidFill>
                  <a:srgbClr val="000000"/>
                </a:solidFill>
                <a:latin typeface="Calibri"/>
                <a:cs typeface="Calibri"/>
              </a:defRPr>
            </a:lvl1pPr>
          </a:lstStyle>
          <a:p>
            <a:pPr lvl="0"/>
            <a:r>
              <a:rPr lang="en-US" dirty="0" smtClean="0"/>
              <a:t>Click to edit Master text styles</a:t>
            </a:r>
          </a:p>
        </p:txBody>
      </p:sp>
      <p:sp>
        <p:nvSpPr>
          <p:cNvPr id="28" name="Title Placeholder 2"/>
          <p:cNvSpPr>
            <a:spLocks noGrp="1"/>
          </p:cNvSpPr>
          <p:nvPr>
            <p:ph type="title" hasCustomPrompt="1"/>
          </p:nvPr>
        </p:nvSpPr>
        <p:spPr>
          <a:xfrm>
            <a:off x="740810" y="15962"/>
            <a:ext cx="6823107" cy="1143000"/>
          </a:xfrm>
          <a:prstGeom prst="rect">
            <a:avLst/>
          </a:prstGeom>
        </p:spPr>
        <p:txBody>
          <a:bodyPr vert="horz" lIns="91440" tIns="45720" rIns="91440" bIns="45720" rtlCol="0" anchor="ctr">
            <a:normAutofit/>
          </a:bodyPr>
          <a:lstStyle>
            <a:lvl1pPr>
              <a:defRPr>
                <a:solidFill>
                  <a:srgbClr val="0C3E7A"/>
                </a:solidFill>
              </a:defRPr>
            </a:lvl1pPr>
          </a:lstStyle>
          <a:p>
            <a:r>
              <a:rPr lang="en-US" dirty="0" smtClean="0"/>
              <a:t>Presented By</a:t>
            </a:r>
            <a:endParaRPr lang="en-US" dirty="0"/>
          </a:p>
        </p:txBody>
      </p:sp>
    </p:spTree>
    <p:extLst>
      <p:ext uri="{BB962C8B-B14F-4D97-AF65-F5344CB8AC3E}">
        <p14:creationId xmlns:p14="http://schemas.microsoft.com/office/powerpoint/2010/main" val="213471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a:ext>
            </a:extLst>
          </a:blip>
          <a:srcRect l="11637" t="9121" r="62875" b="24689"/>
          <a:stretch/>
        </p:blipFill>
        <p:spPr>
          <a:xfrm>
            <a:off x="4772025" y="0"/>
            <a:ext cx="4371975" cy="5468938"/>
          </a:xfrm>
          <a:prstGeom prst="rect">
            <a:avLst/>
          </a:prstGeom>
        </p:spPr>
      </p:pic>
      <p:pic>
        <p:nvPicPr>
          <p:cNvPr id="5" name="Picture Placeholder 10" descr="BRA_Cover.png"/>
          <p:cNvPicPr>
            <a:picLocks noChangeAspect="1"/>
          </p:cNvPicPr>
          <p:nvPr/>
        </p:nvPicPr>
        <p:blipFill rotWithShape="1">
          <a:blip r:embed="rId4">
            <a:extLst>
              <a:ext uri="{28A0092B-C50C-407E-A947-70E740481C1C}">
                <a14:useLocalDpi xmlns:a14="http://schemas.microsoft.com/office/drawing/2010/main" val="0"/>
              </a:ext>
            </a:extLst>
          </a:blip>
          <a:srcRect l="324" t="950" r="324"/>
          <a:stretch/>
        </p:blipFill>
        <p:spPr>
          <a:xfrm>
            <a:off x="0" y="0"/>
            <a:ext cx="8315325" cy="5468938"/>
          </a:xfrm>
          <a:prstGeom prst="rect">
            <a:avLst/>
          </a:prstGeom>
          <a:noFill/>
          <a:ln>
            <a:noFill/>
          </a:ln>
        </p:spPr>
      </p:pic>
      <p:pic>
        <p:nvPicPr>
          <p:cNvPr id="2" name="Picture 1" descr="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876" y="6022111"/>
            <a:ext cx="2334768" cy="335280"/>
          </a:xfrm>
          <a:prstGeom prst="rect">
            <a:avLst/>
          </a:prstGeom>
        </p:spPr>
      </p:pic>
      <p:sp>
        <p:nvSpPr>
          <p:cNvPr id="6" name="TextBox 5"/>
          <p:cNvSpPr txBox="1"/>
          <p:nvPr userDrawn="1"/>
        </p:nvSpPr>
        <p:spPr>
          <a:xfrm>
            <a:off x="0" y="6646048"/>
            <a:ext cx="1891865" cy="215444"/>
          </a:xfrm>
          <a:prstGeom prst="rect">
            <a:avLst/>
          </a:prstGeom>
          <a:noFill/>
        </p:spPr>
        <p:txBody>
          <a:bodyPr wrap="none" rtlCol="0">
            <a:spAutoFit/>
          </a:bodyPr>
          <a:lstStyle/>
          <a:p>
            <a:r>
              <a:rPr lang="en-US" sz="800" spc="0" dirty="0" smtClean="0">
                <a:solidFill>
                  <a:srgbClr val="CBCCC2"/>
                </a:solidFill>
                <a:latin typeface="Calibri" pitchFamily="34" charset="0"/>
              </a:rPr>
              <a:t>Copyright © 2019 The Brattle Group, Inc.</a:t>
            </a:r>
            <a:endParaRPr lang="en-US" sz="800" spc="0" dirty="0">
              <a:solidFill>
                <a:srgbClr val="CBCCC2"/>
              </a:solidFill>
              <a:latin typeface="Calibri" pitchFamily="34" charset="0"/>
            </a:endParaRPr>
          </a:p>
        </p:txBody>
      </p:sp>
    </p:spTree>
    <p:extLst>
      <p:ext uri="{BB962C8B-B14F-4D97-AF65-F5344CB8AC3E}">
        <p14:creationId xmlns:p14="http://schemas.microsoft.com/office/powerpoint/2010/main" val="3864130284"/>
      </p:ext>
    </p:extLst>
  </p:cSld>
  <p:clrMap bg1="lt1" tx1="dk1" bg2="lt2" tx2="dk2" accent1="accent1" accent2="accent2" accent3="accent3" accent4="accent4" accent5="accent5" accent6="accent6" hlink="hlink" folHlink="folHlink"/>
  <p:sldLayoutIdLst>
    <p:sldLayoutId id="2147483651"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l="3585" t="9121" r="62875" b="24689"/>
          <a:stretch/>
        </p:blipFill>
        <p:spPr>
          <a:xfrm>
            <a:off x="1933576" y="-1"/>
            <a:ext cx="7214338" cy="6858000"/>
          </a:xfrm>
          <a:prstGeom prst="rect">
            <a:avLst/>
          </a:prstGeom>
        </p:spPr>
      </p:pic>
      <p:pic>
        <p:nvPicPr>
          <p:cNvPr id="2" name="Picture 1"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876" y="6022111"/>
            <a:ext cx="2334768" cy="335280"/>
          </a:xfrm>
          <a:prstGeom prst="rect">
            <a:avLst/>
          </a:prstGeom>
        </p:spPr>
      </p:pic>
      <p:sp>
        <p:nvSpPr>
          <p:cNvPr id="4" name="TextBox 3"/>
          <p:cNvSpPr txBox="1"/>
          <p:nvPr/>
        </p:nvSpPr>
        <p:spPr>
          <a:xfrm>
            <a:off x="333013" y="6569848"/>
            <a:ext cx="1928733" cy="200055"/>
          </a:xfrm>
          <a:prstGeom prst="rect">
            <a:avLst/>
          </a:prstGeom>
          <a:noFill/>
        </p:spPr>
        <p:txBody>
          <a:bodyPr wrap="none" rtlCol="0">
            <a:spAutoFit/>
          </a:bodyPr>
          <a:lstStyle/>
          <a:p>
            <a:r>
              <a:rPr lang="en-US" sz="700" dirty="0" smtClean="0"/>
              <a:t>Copyright © 2017 The Brattle</a:t>
            </a:r>
            <a:r>
              <a:rPr lang="en-US" sz="700" baseline="0" dirty="0" smtClean="0"/>
              <a:t> Group, Inc.</a:t>
            </a:r>
            <a:endParaRPr lang="en-US" sz="700" dirty="0"/>
          </a:p>
        </p:txBody>
      </p:sp>
      <p:pic>
        <p:nvPicPr>
          <p:cNvPr id="5" name="Picture Placeholder 10" descr="BRA PPT 9.22.16-01.png"/>
          <p:cNvPicPr>
            <a:picLocks noChangeAspect="1"/>
          </p:cNvPicPr>
          <p:nvPr/>
        </p:nvPicPr>
        <p:blipFill>
          <a:blip r:embed="rId5">
            <a:extLst>
              <a:ext uri="{28A0092B-C50C-407E-A947-70E740481C1C}">
                <a14:useLocalDpi xmlns:a14="http://schemas.microsoft.com/office/drawing/2010/main" val="0"/>
              </a:ext>
            </a:extLst>
          </a:blip>
          <a:srcRect l="6224" r="6224"/>
          <a:stretch>
            <a:fillRect/>
          </a:stretch>
        </p:blipFill>
        <p:spPr>
          <a:xfrm>
            <a:off x="0" y="0"/>
            <a:ext cx="8005763" cy="6858000"/>
          </a:xfrm>
          <a:prstGeom prst="rect">
            <a:avLst/>
          </a:prstGeom>
        </p:spPr>
      </p:pic>
      <p:pic>
        <p:nvPicPr>
          <p:cNvPr id="7" name="Picture 6"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28" y="6098314"/>
            <a:ext cx="2334768" cy="335280"/>
          </a:xfrm>
          <a:prstGeom prst="rect">
            <a:avLst/>
          </a:prstGeom>
        </p:spPr>
      </p:pic>
      <p:sp>
        <p:nvSpPr>
          <p:cNvPr id="10" name="TextBox 9"/>
          <p:cNvSpPr txBox="1"/>
          <p:nvPr userDrawn="1"/>
        </p:nvSpPr>
        <p:spPr>
          <a:xfrm>
            <a:off x="0" y="6646048"/>
            <a:ext cx="1891865" cy="215444"/>
          </a:xfrm>
          <a:prstGeom prst="rect">
            <a:avLst/>
          </a:prstGeom>
          <a:noFill/>
        </p:spPr>
        <p:txBody>
          <a:bodyPr wrap="none" rtlCol="0">
            <a:spAutoFit/>
          </a:bodyPr>
          <a:lstStyle/>
          <a:p>
            <a:r>
              <a:rPr lang="en-US" sz="800" spc="0" dirty="0" smtClean="0">
                <a:solidFill>
                  <a:srgbClr val="CBCCC2"/>
                </a:solidFill>
                <a:latin typeface="Calibri" pitchFamily="34" charset="0"/>
              </a:rPr>
              <a:t>Copyright © 2019 The Brattle Group, Inc.</a:t>
            </a:r>
            <a:endParaRPr lang="en-US" sz="800" spc="0" dirty="0">
              <a:solidFill>
                <a:srgbClr val="CBCCC2"/>
              </a:solidFill>
              <a:latin typeface="Calibri" pitchFamily="34" charset="0"/>
            </a:endParaRPr>
          </a:p>
        </p:txBody>
      </p:sp>
    </p:spTree>
    <p:extLst>
      <p:ext uri="{BB962C8B-B14F-4D97-AF65-F5344CB8AC3E}">
        <p14:creationId xmlns:p14="http://schemas.microsoft.com/office/powerpoint/2010/main" val="1942064194"/>
      </p:ext>
    </p:extLst>
  </p:cSld>
  <p:clrMap bg1="lt1" tx1="dk1" bg2="lt2" tx2="dk2" accent1="accent1" accent2="accent2" accent3="accent3" accent4="accent4" accent5="accent5" accent6="accent6" hlink="hlink" folHlink="folHlink"/>
  <p:sldLayoutIdLst>
    <p:sldLayoutId id="2147483660"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7737822" y="6526524"/>
            <a:ext cx="100700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C3E70"/>
                </a:solidFill>
                <a:effectLst/>
                <a:uLnTx/>
                <a:uFillTx/>
                <a:latin typeface="Calibri"/>
                <a:ea typeface="+mn-ea"/>
                <a:cs typeface="Calibri"/>
              </a:rPr>
              <a:t>brattle.com</a:t>
            </a:r>
            <a:r>
              <a:rPr kumimoji="0" lang="en-US" sz="900" b="0" i="0" u="none" strike="noStrike" kern="1200" cap="none" spc="0" normalizeH="0" baseline="0" noProof="0" dirty="0" smtClean="0">
                <a:ln>
                  <a:noFill/>
                </a:ln>
                <a:solidFill>
                  <a:srgbClr val="0C3E70"/>
                </a:solidFill>
                <a:effectLst/>
                <a:uLnTx/>
                <a:uFillTx/>
                <a:latin typeface="+mn-lt"/>
                <a:ea typeface="+mn-ea"/>
                <a:cs typeface="+mn-cs"/>
              </a:rPr>
              <a:t> </a:t>
            </a:r>
            <a:r>
              <a:rPr kumimoji="0" lang="en-US" sz="900" b="1" i="0" u="none" strike="noStrike" kern="1200" cap="none" spc="0" normalizeH="0" baseline="0" noProof="0" dirty="0" smtClean="0">
                <a:ln>
                  <a:noFill/>
                </a:ln>
                <a:solidFill>
                  <a:srgbClr val="C1C3B6"/>
                </a:solidFill>
                <a:effectLst/>
                <a:uLnTx/>
                <a:uFillTx/>
                <a:latin typeface="+mn-lt"/>
                <a:ea typeface="+mn-ea"/>
                <a:cs typeface="+mn-cs"/>
              </a:rPr>
              <a:t>|</a:t>
            </a:r>
            <a:r>
              <a:rPr kumimoji="0" lang="en-US" sz="900" b="0" i="0" u="none" strike="noStrike" kern="1200" cap="none" spc="0" normalizeH="0" baseline="0" noProof="0" dirty="0" smtClean="0">
                <a:ln>
                  <a:noFill/>
                </a:ln>
                <a:solidFill>
                  <a:srgbClr val="0C3E70"/>
                </a:solidFill>
                <a:effectLst/>
                <a:uLnTx/>
                <a:uFillTx/>
                <a:latin typeface="+mn-lt"/>
                <a:ea typeface="+mn-ea"/>
                <a:cs typeface="+mn-cs"/>
              </a:rPr>
              <a:t> </a:t>
            </a:r>
            <a:fld id="{D3770BCF-A6D5-884C-89AA-B68168B8517C}" type="slidenum">
              <a:rPr kumimoji="0" lang="en-US" sz="900" b="0" i="0" u="none" strike="noStrike" kern="1200" cap="none" spc="0" normalizeH="0" baseline="0" noProof="0" smtClean="0">
                <a:ln>
                  <a:noFill/>
                </a:ln>
                <a:solidFill>
                  <a:srgbClr val="0C3E70"/>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smtClean="0">
              <a:ln>
                <a:noFill/>
              </a:ln>
              <a:solidFill>
                <a:srgbClr val="0C3E70"/>
              </a:solidFill>
              <a:effectLst/>
              <a:uLnTx/>
              <a:uFillTx/>
              <a:latin typeface="+mn-lt"/>
              <a:ea typeface="+mn-ea"/>
              <a:cs typeface="+mn-cs"/>
            </a:endParaRPr>
          </a:p>
        </p:txBody>
      </p:sp>
    </p:spTree>
    <p:extLst>
      <p:ext uri="{BB962C8B-B14F-4D97-AF65-F5344CB8AC3E}">
        <p14:creationId xmlns:p14="http://schemas.microsoft.com/office/powerpoint/2010/main" val="1656265087"/>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997029" y="1046484"/>
            <a:ext cx="184666" cy="369332"/>
          </a:xfrm>
          <a:prstGeom prst="rect">
            <a:avLst/>
          </a:prstGeom>
          <a:noFill/>
        </p:spPr>
        <p:txBody>
          <a:bodyPr wrap="none" rtlCol="0">
            <a:spAutoFit/>
          </a:bodyPr>
          <a:lstStyle/>
          <a:p>
            <a:endParaRPr lang="en-US" dirty="0"/>
          </a:p>
        </p:txBody>
      </p:sp>
      <p:sp>
        <p:nvSpPr>
          <p:cNvPr id="11" name="TextBox 10"/>
          <p:cNvSpPr txBox="1"/>
          <p:nvPr/>
        </p:nvSpPr>
        <p:spPr>
          <a:xfrm>
            <a:off x="7737822" y="6526524"/>
            <a:ext cx="100700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C3E70"/>
                </a:solidFill>
                <a:effectLst/>
                <a:uLnTx/>
                <a:uFillTx/>
                <a:latin typeface="Calibri"/>
                <a:ea typeface="+mn-ea"/>
                <a:cs typeface="Calibri"/>
              </a:rPr>
              <a:t>brattle.com</a:t>
            </a:r>
            <a:r>
              <a:rPr kumimoji="0" lang="en-US" sz="900" b="0" i="0" u="none" strike="noStrike" kern="1200" cap="none" spc="0" normalizeH="0" baseline="0" noProof="0" dirty="0" smtClean="0">
                <a:ln>
                  <a:noFill/>
                </a:ln>
                <a:solidFill>
                  <a:srgbClr val="0C3E70"/>
                </a:solidFill>
                <a:effectLst/>
                <a:uLnTx/>
                <a:uFillTx/>
                <a:latin typeface="+mn-lt"/>
                <a:ea typeface="+mn-ea"/>
                <a:cs typeface="+mn-cs"/>
              </a:rPr>
              <a:t> </a:t>
            </a:r>
            <a:r>
              <a:rPr kumimoji="0" lang="en-US" sz="900" b="1" i="0" u="none" strike="noStrike" kern="1200" cap="none" spc="0" normalizeH="0" baseline="0" noProof="0" dirty="0" smtClean="0">
                <a:ln>
                  <a:noFill/>
                </a:ln>
                <a:solidFill>
                  <a:srgbClr val="C1C3B6"/>
                </a:solidFill>
                <a:effectLst/>
                <a:uLnTx/>
                <a:uFillTx/>
                <a:latin typeface="+mn-lt"/>
                <a:ea typeface="+mn-ea"/>
                <a:cs typeface="+mn-cs"/>
              </a:rPr>
              <a:t>|</a:t>
            </a:r>
            <a:r>
              <a:rPr kumimoji="0" lang="en-US" sz="900" b="0" i="0" u="none" strike="noStrike" kern="1200" cap="none" spc="0" normalizeH="0" baseline="0" noProof="0" dirty="0" smtClean="0">
                <a:ln>
                  <a:noFill/>
                </a:ln>
                <a:solidFill>
                  <a:srgbClr val="0C3E70"/>
                </a:solidFill>
                <a:effectLst/>
                <a:uLnTx/>
                <a:uFillTx/>
                <a:latin typeface="+mn-lt"/>
                <a:ea typeface="+mn-ea"/>
                <a:cs typeface="+mn-cs"/>
              </a:rPr>
              <a:t> </a:t>
            </a:r>
            <a:fld id="{D3770BCF-A6D5-884C-89AA-B68168B8517C}" type="slidenum">
              <a:rPr kumimoji="0" lang="en-US" sz="900" b="0" i="0" u="none" strike="noStrike" kern="1200" cap="none" spc="0" normalizeH="0" baseline="0" noProof="0" smtClean="0">
                <a:ln>
                  <a:noFill/>
                </a:ln>
                <a:solidFill>
                  <a:srgbClr val="0C3E70"/>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smtClean="0">
              <a:ln>
                <a:noFill/>
              </a:ln>
              <a:solidFill>
                <a:srgbClr val="0C3E70"/>
              </a:solidFill>
              <a:effectLst/>
              <a:uLnTx/>
              <a:uFillTx/>
              <a:latin typeface="+mn-lt"/>
              <a:ea typeface="+mn-ea"/>
              <a:cs typeface="+mn-cs"/>
            </a:endParaRPr>
          </a:p>
        </p:txBody>
      </p:sp>
    </p:spTree>
    <p:extLst>
      <p:ext uri="{BB962C8B-B14F-4D97-AF65-F5344CB8AC3E}">
        <p14:creationId xmlns:p14="http://schemas.microsoft.com/office/powerpoint/2010/main" val="318218064"/>
      </p:ext>
    </p:extLst>
  </p:cSld>
  <p:clrMap bg1="lt1" tx1="dk1" bg2="lt2" tx2="dk2" accent1="accent1" accent2="accent2" accent3="accent3" accent4="accent4" accent5="accent5" accent6="accent6" hlink="hlink" folHlink="folHlink"/>
  <p:sldLayoutIdLst>
    <p:sldLayoutId id="2147483672" r:id="rId1"/>
    <p:sldLayoutId id="2147483659" r:id="rId2"/>
    <p:sldLayoutId id="2147483665" r:id="rId3"/>
    <p:sldLayoutId id="2147483678" r:id="rId4"/>
    <p:sldLayoutId id="2147483679" r:id="rId5"/>
    <p:sldLayoutId id="2147483668" r:id="rId6"/>
    <p:sldLayoutId id="2147483669" r:id="rId7"/>
    <p:sldLayoutId id="2147483670" r:id="rId8"/>
    <p:sldLayoutId id="2147483671" r:id="rId9"/>
    <p:sldLayoutId id="2147483680" r:id="rId10"/>
  </p:sldLayoutIdLst>
  <p:txStyles>
    <p:titleStyle>
      <a:lvl1pPr algn="l" defTabSz="457200" rtl="0" eaLnBrk="1" latinLnBrk="0" hangingPunct="1">
        <a:spcBef>
          <a:spcPct val="0"/>
        </a:spcBef>
        <a:buNone/>
        <a:defRPr sz="2800" kern="1200">
          <a:solidFill>
            <a:schemeClr val="tx1"/>
          </a:solidFill>
          <a:latin typeface="Century Gothic"/>
          <a:ea typeface="+mj-ea"/>
          <a:cs typeface="Century Gothic"/>
        </a:defRPr>
      </a:lvl1pPr>
    </p:titleStyle>
    <p:bodyStyle>
      <a:lvl1pPr marL="0" indent="0" algn="l" defTabSz="457200" rtl="0" eaLnBrk="1" latinLnBrk="0" hangingPunct="1">
        <a:spcBef>
          <a:spcPct val="20000"/>
        </a:spcBef>
        <a:buFont typeface="Arial"/>
        <a:buNone/>
        <a:defRPr sz="2200" kern="1200">
          <a:solidFill>
            <a:schemeClr val="tx1"/>
          </a:solidFill>
          <a:latin typeface="Century Gothic"/>
          <a:ea typeface="+mn-ea"/>
          <a:cs typeface="Century Gothic"/>
        </a:defRPr>
      </a:lvl1pPr>
      <a:lvl2pPr marL="223838" indent="176213" algn="l" defTabSz="457200" rtl="0" eaLnBrk="1" latinLnBrk="0" hangingPunct="1">
        <a:spcBef>
          <a:spcPct val="20000"/>
        </a:spcBef>
        <a:buClr>
          <a:srgbClr val="7FB9C2"/>
        </a:buClr>
        <a:buSzPct val="130000"/>
        <a:buFont typeface="Lucida Grande"/>
        <a:buChar char="–"/>
        <a:defRPr sz="2000" kern="1200">
          <a:solidFill>
            <a:srgbClr val="000000"/>
          </a:solidFill>
          <a:latin typeface="+mn-lt"/>
          <a:ea typeface="+mn-ea"/>
          <a:cs typeface="+mn-cs"/>
        </a:defRPr>
      </a:lvl2pPr>
      <a:lvl3pPr marL="392113" indent="0" algn="l" defTabSz="457200" rtl="0" eaLnBrk="1" latinLnBrk="0" hangingPunct="1">
        <a:spcBef>
          <a:spcPct val="20000"/>
        </a:spcBef>
        <a:buFont typeface="Arial"/>
        <a:buNone/>
        <a:defRPr sz="1800" kern="1200">
          <a:solidFill>
            <a:srgbClr val="000000"/>
          </a:solidFill>
          <a:latin typeface="+mn-lt"/>
          <a:ea typeface="+mn-ea"/>
          <a:cs typeface="+mn-cs"/>
        </a:defRPr>
      </a:lvl3pPr>
      <a:lvl4pPr marL="687388" indent="-174625" algn="l" defTabSz="457200" rtl="0" eaLnBrk="1" latinLnBrk="0" hangingPunct="1">
        <a:spcBef>
          <a:spcPct val="20000"/>
        </a:spcBef>
        <a:buClr>
          <a:srgbClr val="7FB9C2"/>
        </a:buClr>
        <a:buFont typeface="Arial"/>
        <a:buChar char="•"/>
        <a:defRPr sz="1400" kern="1200">
          <a:solidFill>
            <a:srgbClr val="000000"/>
          </a:solidFill>
          <a:latin typeface="+mn-lt"/>
          <a:ea typeface="+mn-ea"/>
          <a:cs typeface="+mn-cs"/>
        </a:defRPr>
      </a:lvl4pPr>
      <a:lvl5pPr marL="687388" indent="0" algn="l" defTabSz="457200" rtl="0" eaLnBrk="1" latinLnBrk="0" hangingPunct="1">
        <a:spcBef>
          <a:spcPct val="20000"/>
        </a:spcBef>
        <a:buFont typeface="Arial"/>
        <a:buNone/>
        <a:defRPr sz="14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l="3585" t="9121" r="62875" b="24689"/>
          <a:stretch/>
        </p:blipFill>
        <p:spPr>
          <a:xfrm>
            <a:off x="1933576" y="-1"/>
            <a:ext cx="7214338" cy="6858000"/>
          </a:xfrm>
          <a:prstGeom prst="rect">
            <a:avLst/>
          </a:prstGeom>
        </p:spPr>
      </p:pic>
      <p:pic>
        <p:nvPicPr>
          <p:cNvPr id="7" name="Picture Placeholder 10" descr="BRA PPT 9.22.16-01.png"/>
          <p:cNvPicPr>
            <a:picLocks noChangeAspect="1"/>
          </p:cNvPicPr>
          <p:nvPr/>
        </p:nvPicPr>
        <p:blipFill>
          <a:blip r:embed="rId4">
            <a:extLst>
              <a:ext uri="{28A0092B-C50C-407E-A947-70E740481C1C}">
                <a14:useLocalDpi xmlns:a14="http://schemas.microsoft.com/office/drawing/2010/main" val="0"/>
              </a:ext>
            </a:extLst>
          </a:blip>
          <a:srcRect l="6224" r="6224"/>
          <a:stretch>
            <a:fillRect/>
          </a:stretch>
        </p:blipFill>
        <p:spPr>
          <a:xfrm>
            <a:off x="0" y="0"/>
            <a:ext cx="8005763" cy="6858000"/>
          </a:xfrm>
          <a:prstGeom prst="rect">
            <a:avLst/>
          </a:prstGeom>
        </p:spPr>
      </p:pic>
      <p:pic>
        <p:nvPicPr>
          <p:cNvPr id="5" name="Picture 4" descr="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924" y="4621882"/>
            <a:ext cx="2334768" cy="335280"/>
          </a:xfrm>
          <a:prstGeom prst="rect">
            <a:avLst/>
          </a:prstGeom>
        </p:spPr>
      </p:pic>
      <p:sp>
        <p:nvSpPr>
          <p:cNvPr id="6" name="TextBox 5"/>
          <p:cNvSpPr txBox="1"/>
          <p:nvPr/>
        </p:nvSpPr>
        <p:spPr>
          <a:xfrm>
            <a:off x="762272" y="1837356"/>
            <a:ext cx="4655079" cy="923330"/>
          </a:xfrm>
          <a:prstGeom prst="rect">
            <a:avLst/>
          </a:prstGeom>
          <a:noFill/>
        </p:spPr>
        <p:txBody>
          <a:bodyPr wrap="square" rtlCol="0">
            <a:spAutoFit/>
          </a:bodyPr>
          <a:lstStyle/>
          <a:p>
            <a:r>
              <a:rPr lang="en-US" sz="2200" spc="100" dirty="0" smtClean="0">
                <a:solidFill>
                  <a:srgbClr val="0C3E7A"/>
                </a:solidFill>
                <a:latin typeface="+mj-lt"/>
                <a:cs typeface="Adobe Arabic"/>
              </a:rPr>
              <a:t>THE POWER</a:t>
            </a:r>
            <a:r>
              <a:rPr lang="en-US" sz="2200" spc="100" baseline="0" dirty="0" smtClean="0">
                <a:solidFill>
                  <a:srgbClr val="0C3E7A"/>
                </a:solidFill>
                <a:latin typeface="+mj-lt"/>
                <a:cs typeface="Adobe Arabic"/>
              </a:rPr>
              <a:t> OF </a:t>
            </a:r>
            <a:r>
              <a:rPr lang="en-US" sz="2200" b="1" spc="100" baseline="0" dirty="0" smtClean="0">
                <a:solidFill>
                  <a:srgbClr val="EB4D2A"/>
                </a:solidFill>
                <a:latin typeface="+mj-lt"/>
                <a:cs typeface="Adobe Arabic"/>
              </a:rPr>
              <a:t>ECONOMICS</a:t>
            </a:r>
          </a:p>
          <a:p>
            <a:pPr>
              <a:lnSpc>
                <a:spcPct val="200000"/>
              </a:lnSpc>
            </a:pPr>
            <a:r>
              <a:rPr lang="en-US" sz="1600" b="0" spc="0" baseline="0" dirty="0" smtClean="0">
                <a:solidFill>
                  <a:srgbClr val="0C3E7A"/>
                </a:solidFill>
                <a:latin typeface="+mj-lt"/>
                <a:cs typeface="Adobe Arabic"/>
              </a:rPr>
              <a:t>brattle.com</a:t>
            </a:r>
            <a:endParaRPr lang="en-US" sz="1600" b="0" spc="0" dirty="0">
              <a:solidFill>
                <a:srgbClr val="0C3E7A"/>
              </a:solidFill>
              <a:latin typeface="+mj-lt"/>
              <a:cs typeface="Adobe Arabic"/>
            </a:endParaRPr>
          </a:p>
        </p:txBody>
      </p:sp>
    </p:spTree>
    <p:extLst>
      <p:ext uri="{BB962C8B-B14F-4D97-AF65-F5344CB8AC3E}">
        <p14:creationId xmlns:p14="http://schemas.microsoft.com/office/powerpoint/2010/main" val="4194708743"/>
      </p:ext>
    </p:extLst>
  </p:cSld>
  <p:clrMap bg1="lt1" tx1="dk1" bg2="lt2" tx2="dk2" accent1="accent1" accent2="accent2" accent3="accent3" accent4="accent4" accent5="accent5" accent6="accent6" hlink="hlink" folHlink="folHlink"/>
  <p:sldLayoutIdLst>
    <p:sldLayoutId id="2147483664" r:id="rId1"/>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042" y="991408"/>
            <a:ext cx="5783503" cy="920440"/>
          </a:xfrm>
        </p:spPr>
        <p:txBody>
          <a:bodyPr anchor="t">
            <a:noAutofit/>
          </a:bodyPr>
          <a:lstStyle/>
          <a:p>
            <a:r>
              <a:rPr lang="en-US" b="1" dirty="0" smtClean="0"/>
              <a:t>Impacts of a </a:t>
            </a:r>
            <a:br>
              <a:rPr lang="en-US" b="1" dirty="0" smtClean="0"/>
            </a:br>
            <a:r>
              <a:rPr lang="en-US" b="1" dirty="0" smtClean="0"/>
              <a:t>Nuclear Shutdown</a:t>
            </a:r>
            <a:endParaRPr lang="en-US" b="1" dirty="0"/>
          </a:p>
        </p:txBody>
      </p:sp>
      <p:sp>
        <p:nvSpPr>
          <p:cNvPr id="3" name="Text Placeholder 2"/>
          <p:cNvSpPr>
            <a:spLocks noGrp="1"/>
          </p:cNvSpPr>
          <p:nvPr>
            <p:ph type="body" sz="quarter" idx="13"/>
          </p:nvPr>
        </p:nvSpPr>
        <p:spPr>
          <a:xfrm>
            <a:off x="705042" y="2095420"/>
            <a:ext cx="3882386" cy="593117"/>
          </a:xfrm>
        </p:spPr>
        <p:txBody>
          <a:bodyPr anchor="t"/>
          <a:lstStyle/>
          <a:p>
            <a:r>
              <a:rPr lang="en-US" sz="2000" dirty="0"/>
              <a:t> </a:t>
            </a:r>
            <a:r>
              <a:rPr lang="en-US" sz="2000" dirty="0" smtClean="0"/>
              <a:t> </a:t>
            </a:r>
            <a:endParaRPr lang="en-US" sz="2000" dirty="0"/>
          </a:p>
        </p:txBody>
      </p:sp>
      <p:sp>
        <p:nvSpPr>
          <p:cNvPr id="5" name="Content Placeholder 4"/>
          <p:cNvSpPr>
            <a:spLocks noGrp="1"/>
          </p:cNvSpPr>
          <p:nvPr>
            <p:ph sz="quarter" idx="15"/>
          </p:nvPr>
        </p:nvSpPr>
        <p:spPr>
          <a:xfrm>
            <a:off x="704850" y="3017737"/>
            <a:ext cx="3883025" cy="1884242"/>
          </a:xfrm>
        </p:spPr>
        <p:txBody>
          <a:bodyPr/>
          <a:lstStyle/>
          <a:p>
            <a:pPr>
              <a:lnSpc>
                <a:spcPct val="90000"/>
              </a:lnSpc>
            </a:pPr>
            <a:endParaRPr lang="en-US" dirty="0" smtClean="0"/>
          </a:p>
          <a:p>
            <a:pPr lvl="1"/>
            <a:r>
              <a:rPr lang="en-US" dirty="0" smtClean="0"/>
              <a:t>Dean Murphy</a:t>
            </a:r>
          </a:p>
          <a:p>
            <a:pPr lvl="1"/>
            <a:endParaRPr lang="en-US" dirty="0"/>
          </a:p>
          <a:p>
            <a:pPr lvl="2"/>
            <a:r>
              <a:rPr lang="en-US" dirty="0" smtClean="0"/>
              <a:t>June 2019</a:t>
            </a:r>
            <a:endParaRPr lang="en-US" dirty="0"/>
          </a:p>
          <a:p>
            <a:pPr lvl="2"/>
            <a:endParaRPr lang="en-US" dirty="0" smtClean="0"/>
          </a:p>
          <a:p>
            <a:pPr lvl="2"/>
            <a:endParaRPr lang="en-US" dirty="0"/>
          </a:p>
          <a:p>
            <a:pPr lvl="2"/>
            <a:endParaRPr lang="en-US" dirty="0"/>
          </a:p>
          <a:p>
            <a:pPr lvl="2"/>
            <a:r>
              <a:rPr lang="en-US" dirty="0" smtClean="0"/>
              <a:t>Prepared for </a:t>
            </a:r>
            <a:br>
              <a:rPr lang="en-US" dirty="0" smtClean="0"/>
            </a:br>
            <a:r>
              <a:rPr lang="en-US" b="1" dirty="0" smtClean="0"/>
              <a:t>Nuclear Matters</a:t>
            </a:r>
            <a:endParaRPr lang="en-US" b="1" dirty="0"/>
          </a:p>
        </p:txBody>
      </p:sp>
    </p:spTree>
    <p:extLst>
      <p:ext uri="{BB962C8B-B14F-4D97-AF65-F5344CB8AC3E}">
        <p14:creationId xmlns:p14="http://schemas.microsoft.com/office/powerpoint/2010/main" val="2068309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018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836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sz="1600" dirty="0" smtClean="0"/>
          </a:p>
          <a:p>
            <a:r>
              <a:rPr lang="en-US" sz="1600" dirty="0" smtClean="0"/>
              <a:t>This presentation was developed for </a:t>
            </a:r>
            <a:r>
              <a:rPr lang="en-US" sz="1600" dirty="0" smtClean="0"/>
              <a:t>Nuclear </a:t>
            </a:r>
            <a:r>
              <a:rPr lang="en-US" sz="1600" dirty="0" smtClean="0"/>
              <a:t>Matters and FirstEnergy </a:t>
            </a:r>
            <a:r>
              <a:rPr lang="en-US" sz="1600" dirty="0"/>
              <a:t>Solutions </a:t>
            </a:r>
            <a:r>
              <a:rPr lang="en-US" sz="1600" dirty="0" smtClean="0"/>
              <a:t>Corp.  </a:t>
            </a:r>
            <a:endParaRPr lang="en-US" sz="1600" dirty="0" smtClean="0"/>
          </a:p>
          <a:p>
            <a:endParaRPr lang="en-US" sz="1600" dirty="0" smtClean="0"/>
          </a:p>
          <a:p>
            <a:r>
              <a:rPr lang="en-US" sz="1600" dirty="0" smtClean="0"/>
              <a:t>The </a:t>
            </a:r>
            <a:r>
              <a:rPr lang="en-US" sz="1600" dirty="0"/>
              <a:t>views expressed </a:t>
            </a:r>
            <a:r>
              <a:rPr lang="en-US" sz="1600" dirty="0" smtClean="0"/>
              <a:t>here are </a:t>
            </a:r>
            <a:r>
              <a:rPr lang="en-US" sz="1600" dirty="0"/>
              <a:t>strictly those of the </a:t>
            </a:r>
            <a:r>
              <a:rPr lang="en-US" sz="1600" dirty="0" smtClean="0"/>
              <a:t>presenter </a:t>
            </a:r>
            <a:r>
              <a:rPr lang="en-US" sz="1600" dirty="0"/>
              <a:t>and do not necessarily reflect the views of The Brattle Group or its clients. </a:t>
            </a:r>
          </a:p>
        </p:txBody>
      </p:sp>
    </p:spTree>
    <p:extLst>
      <p:ext uri="{BB962C8B-B14F-4D97-AF65-F5344CB8AC3E}">
        <p14:creationId xmlns:p14="http://schemas.microsoft.com/office/powerpoint/2010/main" val="1993759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40811" y="2640410"/>
            <a:ext cx="3192211" cy="3385430"/>
          </a:xfrm>
        </p:spPr>
        <p:txBody>
          <a:bodyPr/>
          <a:lstStyle/>
          <a:p>
            <a:r>
              <a:rPr lang="en-US" b="1" u="sng" dirty="0" smtClean="0">
                <a:solidFill>
                  <a:srgbClr val="0C3E7A"/>
                </a:solidFill>
              </a:rPr>
              <a:t>Emissions increase</a:t>
            </a:r>
          </a:p>
          <a:p>
            <a:endParaRPr lang="en-US" sz="800" dirty="0" smtClean="0"/>
          </a:p>
          <a:p>
            <a:r>
              <a:rPr lang="en-US" dirty="0" smtClean="0"/>
              <a:t>Lost nuclear output is replaced almost entirely by increased fossil generation</a:t>
            </a:r>
          </a:p>
          <a:p>
            <a:pPr lvl="1"/>
            <a:r>
              <a:rPr lang="en-US" dirty="0" smtClean="0"/>
              <a:t>With attendant increase in emissions</a:t>
            </a:r>
          </a:p>
        </p:txBody>
      </p:sp>
      <p:sp>
        <p:nvSpPr>
          <p:cNvPr id="2" name="Title 1"/>
          <p:cNvSpPr>
            <a:spLocks noGrp="1"/>
          </p:cNvSpPr>
          <p:nvPr>
            <p:ph type="title"/>
          </p:nvPr>
        </p:nvSpPr>
        <p:spPr/>
        <p:txBody>
          <a:bodyPr/>
          <a:lstStyle/>
          <a:p>
            <a:r>
              <a:rPr lang="en-US" sz="2200" dirty="0" smtClean="0"/>
              <a:t>Impacts of a</a:t>
            </a:r>
            <a:r>
              <a:rPr lang="en-US" dirty="0"/>
              <a:t/>
            </a:r>
            <a:br>
              <a:rPr lang="en-US" dirty="0"/>
            </a:br>
            <a:r>
              <a:rPr lang="en-US" dirty="0" smtClean="0"/>
              <a:t>Nuclear Shutdown</a:t>
            </a:r>
            <a:endParaRPr lang="en-US" dirty="0"/>
          </a:p>
        </p:txBody>
      </p:sp>
      <p:sp>
        <p:nvSpPr>
          <p:cNvPr id="4" name="Text Placeholder 3"/>
          <p:cNvSpPr>
            <a:spLocks noGrp="1"/>
          </p:cNvSpPr>
          <p:nvPr>
            <p:ph type="body" sz="quarter" idx="15"/>
          </p:nvPr>
        </p:nvSpPr>
        <p:spPr/>
        <p:txBody>
          <a:bodyPr/>
          <a:lstStyle/>
          <a:p>
            <a:r>
              <a:rPr lang="en-US" dirty="0" smtClean="0">
                <a:solidFill>
                  <a:schemeClr val="tx1"/>
                </a:solidFill>
              </a:rPr>
              <a:t>There are two primary impacts of losing a nuclear plant</a:t>
            </a:r>
            <a:r>
              <a:rPr lang="en-US" dirty="0">
                <a:solidFill>
                  <a:schemeClr val="tx1"/>
                </a:solidFill>
              </a:rPr>
              <a:t>:</a:t>
            </a:r>
          </a:p>
          <a:p>
            <a:endParaRPr lang="en-US" dirty="0">
              <a:solidFill>
                <a:schemeClr val="tx1"/>
              </a:solidFill>
            </a:endParaRPr>
          </a:p>
        </p:txBody>
      </p:sp>
      <p:sp>
        <p:nvSpPr>
          <p:cNvPr id="6" name="Text Placeholder 2"/>
          <p:cNvSpPr txBox="1">
            <a:spLocks/>
          </p:cNvSpPr>
          <p:nvPr/>
        </p:nvSpPr>
        <p:spPr>
          <a:xfrm>
            <a:off x="4826793" y="2643961"/>
            <a:ext cx="3191256" cy="3385430"/>
          </a:xfrm>
          <a:prstGeom prst="rect">
            <a:avLst/>
          </a:prstGeom>
        </p:spPr>
        <p:txBody>
          <a:bodyPr lIns="0">
            <a:noAutofit/>
          </a:bodyPr>
          <a:lstStyle>
            <a:lvl1pPr marL="117475" indent="-117475" algn="l" defTabSz="457200" rtl="0" eaLnBrk="1" latinLnBrk="0" hangingPunct="1">
              <a:spcBef>
                <a:spcPts val="600"/>
              </a:spcBef>
              <a:buClr>
                <a:schemeClr val="bg1"/>
              </a:buClr>
              <a:buSzPct val="100000"/>
              <a:buFont typeface="Calibri" pitchFamily="34" charset="0"/>
              <a:buChar char=" "/>
              <a:defRPr lang="en-US" sz="2400" b="0" kern="1200" dirty="0" smtClean="0">
                <a:solidFill>
                  <a:schemeClr val="tx1"/>
                </a:solidFill>
                <a:latin typeface="+mn-lt"/>
                <a:ea typeface="+mn-ea"/>
                <a:cs typeface="+mn-cs"/>
              </a:defRPr>
            </a:lvl1pPr>
            <a:lvl2pPr marL="457200" indent="-223838" algn="l" defTabSz="457200" rtl="0" eaLnBrk="1" latinLnBrk="0" hangingPunct="1">
              <a:spcBef>
                <a:spcPts val="600"/>
              </a:spcBef>
              <a:buClr>
                <a:srgbClr val="71ADB6"/>
              </a:buClr>
              <a:buSzPct val="130000"/>
              <a:buFont typeface="Calibri" panose="020F0502020204030204" pitchFamily="34" charset="0"/>
              <a:buChar char="–"/>
              <a:defRPr lang="en-US" sz="2200" b="0" kern="1200" dirty="0" smtClean="0">
                <a:solidFill>
                  <a:srgbClr val="000000"/>
                </a:solidFill>
                <a:latin typeface="+mn-lt"/>
                <a:ea typeface="+mn-ea"/>
                <a:cs typeface="+mn-cs"/>
              </a:defRPr>
            </a:lvl2pPr>
            <a:lvl3pPr marL="690563" indent="-233363" algn="l" defTabSz="457200" rtl="0" eaLnBrk="1" latinLnBrk="0" hangingPunct="1">
              <a:spcBef>
                <a:spcPts val="6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ts val="600"/>
              </a:spcBef>
              <a:buClr>
                <a:srgbClr val="71ADB6"/>
              </a:buClr>
              <a:buSzPct val="80000"/>
              <a:buFont typeface="Wingdings" pitchFamily="2" charset="2"/>
              <a:buChar char="§"/>
              <a:tabLst/>
              <a:defRPr sz="1800" kern="1200" baseline="0">
                <a:solidFill>
                  <a:srgbClr val="000000"/>
                </a:solidFill>
                <a:latin typeface="+mn-lt"/>
                <a:ea typeface="+mn-ea"/>
                <a:cs typeface="+mn-cs"/>
              </a:defRPr>
            </a:lvl4pPr>
            <a:lvl5pPr marL="1085850" indent="-171450" algn="l" defTabSz="457200" rtl="0" eaLnBrk="1" latinLnBrk="0" hangingPunct="1">
              <a:spcBef>
                <a:spcPct val="20000"/>
              </a:spcBef>
              <a:buClr>
                <a:srgbClr val="71ADB6"/>
              </a:buClr>
              <a:buFont typeface="Calibri" panose="020F0502020204030204" pitchFamily="34" charset="0"/>
              <a:buChar char="₊"/>
              <a:defRPr lang="en-US" sz="1800" kern="1200" baseline="0" dirty="0" smtClean="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u="sng" dirty="0" smtClean="0">
                <a:solidFill>
                  <a:srgbClr val="0C3E7A"/>
                </a:solidFill>
              </a:rPr>
              <a:t>Electricity prices rise</a:t>
            </a:r>
          </a:p>
          <a:p>
            <a:endParaRPr lang="en-US" sz="800" dirty="0" smtClean="0"/>
          </a:p>
          <a:p>
            <a:r>
              <a:rPr lang="en-US" dirty="0" smtClean="0"/>
              <a:t>Law of Supply and Demand:  A reduction in supply raises price</a:t>
            </a:r>
          </a:p>
          <a:p>
            <a:pPr lvl="1"/>
            <a:r>
              <a:rPr lang="en-US" dirty="0" smtClean="0"/>
              <a:t>Market’s response partially mitigates the price increase</a:t>
            </a:r>
            <a:endParaRPr lang="en-US" dirty="0"/>
          </a:p>
        </p:txBody>
      </p:sp>
    </p:spTree>
    <p:extLst>
      <p:ext uri="{BB962C8B-B14F-4D97-AF65-F5344CB8AC3E}">
        <p14:creationId xmlns:p14="http://schemas.microsoft.com/office/powerpoint/2010/main" val="3785342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40811" y="3223398"/>
            <a:ext cx="7653528" cy="2881768"/>
          </a:xfrm>
        </p:spPr>
        <p:txBody>
          <a:bodyPr/>
          <a:lstStyle/>
          <a:p>
            <a:r>
              <a:rPr lang="en-US" dirty="0"/>
              <a:t>One </a:t>
            </a:r>
            <a:r>
              <a:rPr lang="en-US" dirty="0" smtClean="0"/>
              <a:t>nuclear </a:t>
            </a:r>
            <a:r>
              <a:rPr lang="en-US" dirty="0"/>
              <a:t>unit </a:t>
            </a:r>
            <a:r>
              <a:rPr lang="en-US" dirty="0" smtClean="0"/>
              <a:t>prevents about 4 million tons CO</a:t>
            </a:r>
            <a:r>
              <a:rPr lang="en-US" baseline="-25000" dirty="0" smtClean="0"/>
              <a:t>2</a:t>
            </a:r>
            <a:r>
              <a:rPr lang="en-US" dirty="0" smtClean="0"/>
              <a:t> annually</a:t>
            </a:r>
          </a:p>
          <a:p>
            <a:endParaRPr lang="en-US" dirty="0"/>
          </a:p>
          <a:p>
            <a:r>
              <a:rPr lang="en-US" dirty="0" smtClean="0"/>
              <a:t>This is the </a:t>
            </a:r>
            <a:r>
              <a:rPr lang="en-US" dirty="0"/>
              <a:t>CO</a:t>
            </a:r>
            <a:r>
              <a:rPr lang="en-US" baseline="-25000" dirty="0"/>
              <a:t>2</a:t>
            </a:r>
            <a:r>
              <a:rPr lang="en-US" dirty="0"/>
              <a:t> </a:t>
            </a:r>
            <a:r>
              <a:rPr lang="en-US" dirty="0" smtClean="0"/>
              <a:t>emissions of </a:t>
            </a:r>
            <a:r>
              <a:rPr lang="en-US" dirty="0"/>
              <a:t>900,000 cars</a:t>
            </a:r>
          </a:p>
          <a:p>
            <a:pPr lvl="2"/>
            <a:r>
              <a:rPr lang="en-US" dirty="0" smtClean="0"/>
              <a:t>Equivalent to 20% of the autos in Ohio or Pennsylvania</a:t>
            </a:r>
          </a:p>
          <a:p>
            <a:endParaRPr lang="en-US" dirty="0"/>
          </a:p>
        </p:txBody>
      </p:sp>
      <p:sp>
        <p:nvSpPr>
          <p:cNvPr id="2" name="Title 1"/>
          <p:cNvSpPr>
            <a:spLocks noGrp="1"/>
          </p:cNvSpPr>
          <p:nvPr>
            <p:ph type="title"/>
          </p:nvPr>
        </p:nvSpPr>
        <p:spPr/>
        <p:txBody>
          <a:bodyPr/>
          <a:lstStyle/>
          <a:p>
            <a:r>
              <a:rPr lang="en-US" sz="2200" dirty="0" smtClean="0"/>
              <a:t>Nuclear Shutdown causes</a:t>
            </a:r>
            <a:r>
              <a:rPr lang="en-US" dirty="0"/>
              <a:t/>
            </a:r>
            <a:br>
              <a:rPr lang="en-US" dirty="0"/>
            </a:br>
            <a:r>
              <a:rPr lang="en-US" dirty="0" smtClean="0"/>
              <a:t>Increased Emissions</a:t>
            </a:r>
            <a:endParaRPr lang="en-US" dirty="0"/>
          </a:p>
        </p:txBody>
      </p:sp>
      <p:sp>
        <p:nvSpPr>
          <p:cNvPr id="4" name="Text Placeholder 3"/>
          <p:cNvSpPr>
            <a:spLocks noGrp="1"/>
          </p:cNvSpPr>
          <p:nvPr>
            <p:ph type="body" sz="quarter" idx="15"/>
          </p:nvPr>
        </p:nvSpPr>
        <p:spPr/>
        <p:txBody>
          <a:bodyPr/>
          <a:lstStyle/>
          <a:p>
            <a:r>
              <a:rPr lang="en-US" dirty="0" smtClean="0"/>
              <a:t>In the short term, lost </a:t>
            </a:r>
            <a:r>
              <a:rPr lang="en-US" dirty="0"/>
              <a:t>nuclear </a:t>
            </a:r>
            <a:r>
              <a:rPr lang="en-US" dirty="0" smtClean="0"/>
              <a:t>generation is replaced </a:t>
            </a:r>
            <a:r>
              <a:rPr lang="en-US" dirty="0"/>
              <a:t>by fossil – mostly gas; some coal</a:t>
            </a:r>
          </a:p>
          <a:p>
            <a:pPr lvl="1"/>
            <a:r>
              <a:rPr lang="en-US" dirty="0" smtClean="0"/>
              <a:t> More fossil generation means increased emissions:</a:t>
            </a:r>
            <a:br>
              <a:rPr lang="en-US" dirty="0" smtClean="0"/>
            </a:br>
            <a:r>
              <a:rPr lang="en-US" dirty="0" smtClean="0"/>
              <a:t>    CO</a:t>
            </a:r>
            <a:r>
              <a:rPr lang="en-US" baseline="-25000" dirty="0" smtClean="0"/>
              <a:t>2</a:t>
            </a:r>
            <a:r>
              <a:rPr lang="en-US" dirty="0"/>
              <a:t>, </a:t>
            </a:r>
            <a:r>
              <a:rPr lang="en-US" dirty="0" smtClean="0"/>
              <a:t>as well as </a:t>
            </a:r>
            <a:r>
              <a:rPr lang="en-US" dirty="0"/>
              <a:t>SO</a:t>
            </a:r>
            <a:r>
              <a:rPr lang="en-US" baseline="-25000" dirty="0"/>
              <a:t>2</a:t>
            </a:r>
            <a:r>
              <a:rPr lang="en-US" dirty="0"/>
              <a:t>, NO</a:t>
            </a:r>
            <a:r>
              <a:rPr lang="en-US" baseline="-25000" dirty="0"/>
              <a:t>X</a:t>
            </a:r>
            <a:r>
              <a:rPr lang="en-US" dirty="0"/>
              <a:t>, </a:t>
            </a:r>
            <a:r>
              <a:rPr lang="en-US" dirty="0" smtClean="0"/>
              <a:t>particulates, etc.</a:t>
            </a:r>
            <a:endParaRPr lang="en-US" dirty="0"/>
          </a:p>
          <a:p>
            <a:endParaRPr lang="en-US" dirty="0"/>
          </a:p>
        </p:txBody>
      </p:sp>
    </p:spTree>
    <p:extLst>
      <p:ext uri="{BB962C8B-B14F-4D97-AF65-F5344CB8AC3E}">
        <p14:creationId xmlns:p14="http://schemas.microsoft.com/office/powerpoint/2010/main" val="3934421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Existing renewables generate the same whether nuclear operates or not</a:t>
            </a:r>
          </a:p>
          <a:p>
            <a:pPr lvl="2"/>
            <a:r>
              <a:rPr lang="en-US" dirty="0" smtClean="0"/>
              <a:t>Similar for new renewables that </a:t>
            </a:r>
            <a:r>
              <a:rPr lang="en-US" smtClean="0"/>
              <a:t>would be built </a:t>
            </a:r>
            <a:r>
              <a:rPr lang="en-US" dirty="0" smtClean="0"/>
              <a:t>anyway</a:t>
            </a:r>
          </a:p>
          <a:p>
            <a:pPr marL="457200" lvl="2" indent="0">
              <a:buNone/>
            </a:pPr>
            <a:endParaRPr lang="en-US" dirty="0" smtClean="0"/>
          </a:p>
          <a:p>
            <a:r>
              <a:rPr lang="en-US" dirty="0" smtClean="0"/>
              <a:t>To offset lost nuclear, must add </a:t>
            </a:r>
            <a:r>
              <a:rPr lang="en-US" u="sng" dirty="0" smtClean="0"/>
              <a:t>still more</a:t>
            </a:r>
            <a:r>
              <a:rPr lang="en-US" dirty="0" smtClean="0"/>
              <a:t> new renewables</a:t>
            </a:r>
          </a:p>
          <a:p>
            <a:pPr lvl="2"/>
            <a:r>
              <a:rPr lang="en-US" dirty="0" smtClean="0"/>
              <a:t>More than would be added otherwise, and much faster</a:t>
            </a:r>
          </a:p>
          <a:p>
            <a:pPr lvl="2"/>
            <a:endParaRPr lang="en-US" dirty="0"/>
          </a:p>
          <a:p>
            <a:pPr lvl="2">
              <a:buFont typeface="Wingdings" panose="05000000000000000000" pitchFamily="2" charset="2"/>
              <a:buChar char="Ø"/>
            </a:pPr>
            <a:r>
              <a:rPr lang="en-US" sz="2400" b="1" dirty="0" smtClean="0">
                <a:solidFill>
                  <a:schemeClr val="bg2"/>
                </a:solidFill>
              </a:rPr>
              <a:t> This raises a question of scale and pace</a:t>
            </a:r>
            <a:endParaRPr lang="en-US" sz="2400" b="1" dirty="0">
              <a:solidFill>
                <a:schemeClr val="bg2"/>
              </a:solidFill>
            </a:endParaRPr>
          </a:p>
          <a:p>
            <a:endParaRPr lang="en-US" dirty="0"/>
          </a:p>
        </p:txBody>
      </p:sp>
      <p:sp>
        <p:nvSpPr>
          <p:cNvPr id="2" name="Title 1"/>
          <p:cNvSpPr>
            <a:spLocks noGrp="1"/>
          </p:cNvSpPr>
          <p:nvPr>
            <p:ph type="title"/>
          </p:nvPr>
        </p:nvSpPr>
        <p:spPr/>
        <p:txBody>
          <a:bodyPr/>
          <a:lstStyle/>
          <a:p>
            <a:r>
              <a:rPr lang="en-US" sz="2200" dirty="0" smtClean="0"/>
              <a:t>Can Nuclear be Replaced by</a:t>
            </a:r>
            <a:r>
              <a:rPr lang="en-US" dirty="0"/>
              <a:t/>
            </a:r>
            <a:br>
              <a:rPr lang="en-US" dirty="0"/>
            </a:br>
            <a:r>
              <a:rPr lang="en-US" dirty="0" smtClean="0"/>
              <a:t>Renewables?</a:t>
            </a:r>
            <a:endParaRPr lang="en-US" dirty="0"/>
          </a:p>
        </p:txBody>
      </p:sp>
      <p:sp>
        <p:nvSpPr>
          <p:cNvPr id="4" name="Text Placeholder 3"/>
          <p:cNvSpPr>
            <a:spLocks noGrp="1"/>
          </p:cNvSpPr>
          <p:nvPr>
            <p:ph type="body" sz="quarter" idx="15"/>
          </p:nvPr>
        </p:nvSpPr>
        <p:spPr/>
        <p:txBody>
          <a:bodyPr/>
          <a:lstStyle/>
          <a:p>
            <a:r>
              <a:rPr lang="en-US" dirty="0" smtClean="0"/>
              <a:t>Renewables are unlikely to replace emission-free nuclear generation in the near term</a:t>
            </a:r>
            <a:endParaRPr lang="en-US" dirty="0"/>
          </a:p>
          <a:p>
            <a:endParaRPr lang="en-US" dirty="0"/>
          </a:p>
        </p:txBody>
      </p:sp>
    </p:spTree>
    <p:extLst>
      <p:ext uri="{BB962C8B-B14F-4D97-AF65-F5344CB8AC3E}">
        <p14:creationId xmlns:p14="http://schemas.microsoft.com/office/powerpoint/2010/main" val="2780337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7421" y="1375535"/>
            <a:ext cx="3786050" cy="3079842"/>
          </a:xfrm>
        </p:spPr>
        <p:txBody>
          <a:bodyPr/>
          <a:lstStyle/>
          <a:p>
            <a:r>
              <a:rPr lang="en-US" dirty="0" smtClean="0"/>
              <a:t>One </a:t>
            </a:r>
            <a:r>
              <a:rPr lang="en-US" dirty="0"/>
              <a:t>large nuclear unit generates as much emission-free power as 30% of all existing PJM </a:t>
            </a:r>
            <a:r>
              <a:rPr lang="en-US" dirty="0" smtClean="0"/>
              <a:t>renewables (wind, solar)</a:t>
            </a:r>
          </a:p>
          <a:p>
            <a:pPr lvl="1"/>
            <a:endParaRPr lang="en-US" sz="800" dirty="0" smtClean="0"/>
          </a:p>
          <a:p>
            <a:pPr lvl="1"/>
            <a:r>
              <a:rPr lang="en-US" sz="1800" dirty="0" smtClean="0"/>
              <a:t>Accounts </a:t>
            </a:r>
            <a:r>
              <a:rPr lang="en-US" sz="1800" dirty="0"/>
              <a:t>for </a:t>
            </a:r>
            <a:r>
              <a:rPr lang="en-US" sz="1800" dirty="0" smtClean="0"/>
              <a:t>over 3 </a:t>
            </a:r>
            <a:r>
              <a:rPr lang="en-US" sz="1800" dirty="0"/>
              <a:t>years of recent </a:t>
            </a:r>
            <a:r>
              <a:rPr lang="en-US" sz="1800" dirty="0" smtClean="0"/>
              <a:t>PJM renewable growth</a:t>
            </a:r>
          </a:p>
          <a:p>
            <a:pPr lvl="2"/>
            <a:r>
              <a:rPr lang="en-US" sz="1600" dirty="0" smtClean="0"/>
              <a:t>Ohio renewables provide 1.7 </a:t>
            </a:r>
            <a:r>
              <a:rPr lang="en-US" sz="1600" dirty="0" err="1" smtClean="0"/>
              <a:t>TWh</a:t>
            </a:r>
            <a:r>
              <a:rPr lang="en-US" sz="1600" dirty="0" smtClean="0"/>
              <a:t>, ~6% of PJM renewables</a:t>
            </a:r>
          </a:p>
        </p:txBody>
      </p:sp>
      <p:sp>
        <p:nvSpPr>
          <p:cNvPr id="2" name="Title 1"/>
          <p:cNvSpPr>
            <a:spLocks noGrp="1"/>
          </p:cNvSpPr>
          <p:nvPr>
            <p:ph type="title"/>
          </p:nvPr>
        </p:nvSpPr>
        <p:spPr/>
        <p:txBody>
          <a:bodyPr/>
          <a:lstStyle/>
          <a:p>
            <a:r>
              <a:rPr lang="en-US" sz="2200" dirty="0" smtClean="0"/>
              <a:t>Relative Scale of</a:t>
            </a:r>
            <a:r>
              <a:rPr lang="en-US" dirty="0"/>
              <a:t/>
            </a:r>
            <a:br>
              <a:rPr lang="en-US" dirty="0"/>
            </a:br>
            <a:r>
              <a:rPr lang="en-US" dirty="0" smtClean="0"/>
              <a:t>Nuclear and Renewables</a:t>
            </a:r>
            <a:endParaRPr lang="en-US" dirty="0"/>
          </a:p>
        </p:txBody>
      </p:sp>
      <p:pic>
        <p:nvPicPr>
          <p:cNvPr id="5" name="Picture 4"/>
          <p:cNvPicPr>
            <a:picLocks noChangeAspect="1"/>
          </p:cNvPicPr>
          <p:nvPr/>
        </p:nvPicPr>
        <p:blipFill>
          <a:blip r:embed="rId2"/>
          <a:stretch>
            <a:fillRect/>
          </a:stretch>
        </p:blipFill>
        <p:spPr>
          <a:xfrm>
            <a:off x="4534708" y="1743365"/>
            <a:ext cx="4200000" cy="2733333"/>
          </a:xfrm>
          <a:prstGeom prst="rect">
            <a:avLst/>
          </a:prstGeom>
        </p:spPr>
      </p:pic>
      <p:sp>
        <p:nvSpPr>
          <p:cNvPr id="6" name="Text Placeholder 3"/>
          <p:cNvSpPr txBox="1">
            <a:spLocks/>
          </p:cNvSpPr>
          <p:nvPr/>
        </p:nvSpPr>
        <p:spPr>
          <a:xfrm>
            <a:off x="744913" y="5034391"/>
            <a:ext cx="7653337" cy="1029335"/>
          </a:xfrm>
          <a:prstGeom prst="rect">
            <a:avLst/>
          </a:prstGeom>
        </p:spPr>
        <p:txBody>
          <a:bodyPr/>
          <a:lstStyle>
            <a:lvl1pPr marL="0" indent="0" algn="l" defTabSz="457200" rtl="0" eaLnBrk="1" latinLnBrk="0" hangingPunct="1">
              <a:spcBef>
                <a:spcPts val="0"/>
              </a:spcBef>
              <a:buFont typeface="Arial"/>
              <a:buNone/>
              <a:defRPr sz="2400" kern="1200" baseline="0">
                <a:solidFill>
                  <a:srgbClr val="0C3E7A"/>
                </a:solidFill>
                <a:latin typeface="Calibri" panose="020F0502020204030204" pitchFamily="34" charset="0"/>
                <a:ea typeface="+mn-ea"/>
                <a:cs typeface="Century Gothic"/>
              </a:defRPr>
            </a:lvl1pPr>
            <a:lvl2pPr marL="223838" indent="176213" algn="l" defTabSz="457200" rtl="0" eaLnBrk="1" latinLnBrk="0" hangingPunct="1">
              <a:spcBef>
                <a:spcPct val="20000"/>
              </a:spcBef>
              <a:buClr>
                <a:srgbClr val="7FB9C2"/>
              </a:buClr>
              <a:buSzPct val="130000"/>
              <a:buFont typeface="Lucida Grande"/>
              <a:buChar char="–"/>
              <a:defRPr sz="2000" kern="1200">
                <a:solidFill>
                  <a:srgbClr val="000000"/>
                </a:solidFill>
                <a:latin typeface="+mn-lt"/>
                <a:ea typeface="+mn-ea"/>
                <a:cs typeface="+mn-cs"/>
              </a:defRPr>
            </a:lvl2pPr>
            <a:lvl3pPr marL="392113" indent="0" algn="l" defTabSz="457200" rtl="0" eaLnBrk="1" latinLnBrk="0" hangingPunct="1">
              <a:spcBef>
                <a:spcPct val="20000"/>
              </a:spcBef>
              <a:buFont typeface="Arial"/>
              <a:buNone/>
              <a:defRPr sz="1800" kern="1200">
                <a:solidFill>
                  <a:srgbClr val="000000"/>
                </a:solidFill>
                <a:latin typeface="+mn-lt"/>
                <a:ea typeface="+mn-ea"/>
                <a:cs typeface="+mn-cs"/>
              </a:defRPr>
            </a:lvl3pPr>
            <a:lvl4pPr marL="687388" indent="-174625" algn="l" defTabSz="457200" rtl="0" eaLnBrk="1" latinLnBrk="0" hangingPunct="1">
              <a:spcBef>
                <a:spcPct val="20000"/>
              </a:spcBef>
              <a:buClr>
                <a:srgbClr val="7FB9C2"/>
              </a:buClr>
              <a:buFont typeface="Arial"/>
              <a:buChar char="•"/>
              <a:defRPr sz="1400" kern="1200">
                <a:solidFill>
                  <a:srgbClr val="000000"/>
                </a:solidFill>
                <a:latin typeface="+mn-lt"/>
                <a:ea typeface="+mn-ea"/>
                <a:cs typeface="+mn-cs"/>
              </a:defRPr>
            </a:lvl4pPr>
            <a:lvl5pPr marL="687388" indent="0" algn="l" defTabSz="457200" rtl="0" eaLnBrk="1" latinLnBrk="0" hangingPunct="1">
              <a:spcBef>
                <a:spcPct val="20000"/>
              </a:spcBef>
              <a:buFont typeface="Arial"/>
              <a:buNone/>
              <a:defRPr sz="14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Substituting renewables for nuclear means falling behind in the growth of emission-free generation</a:t>
            </a:r>
          </a:p>
        </p:txBody>
      </p:sp>
      <p:sp>
        <p:nvSpPr>
          <p:cNvPr id="7" name="Text Placeholder 2"/>
          <p:cNvSpPr>
            <a:spLocks noGrp="1"/>
          </p:cNvSpPr>
          <p:nvPr>
            <p:ph type="body" sz="quarter" idx="14"/>
          </p:nvPr>
        </p:nvSpPr>
        <p:spPr>
          <a:xfrm>
            <a:off x="4534708" y="4429321"/>
            <a:ext cx="4200000" cy="342059"/>
          </a:xfrm>
        </p:spPr>
        <p:txBody>
          <a:bodyPr/>
          <a:lstStyle/>
          <a:p>
            <a:r>
              <a:rPr lang="en-US" sz="1100" dirty="0" smtClean="0"/>
              <a:t>Source:  Generation within PJM footprint via ABB Velocity Suite from </a:t>
            </a:r>
            <a:br>
              <a:rPr lang="en-US" sz="1100" dirty="0" smtClean="0"/>
            </a:br>
            <a:r>
              <a:rPr lang="en-US" sz="1100" dirty="0" smtClean="0"/>
              <a:t>	     EIA Forms 906/923 (2018 estimated; data incomplete). </a:t>
            </a:r>
          </a:p>
        </p:txBody>
      </p:sp>
      <p:pic>
        <p:nvPicPr>
          <p:cNvPr id="4" name="Picture 3"/>
          <p:cNvPicPr>
            <a:picLocks noChangeAspect="1"/>
          </p:cNvPicPr>
          <p:nvPr/>
        </p:nvPicPr>
        <p:blipFill>
          <a:blip r:embed="rId3"/>
          <a:stretch>
            <a:fillRect/>
          </a:stretch>
        </p:blipFill>
        <p:spPr>
          <a:xfrm>
            <a:off x="4552051" y="1737026"/>
            <a:ext cx="4174810" cy="2711842"/>
          </a:xfrm>
          <a:prstGeom prst="rect">
            <a:avLst/>
          </a:prstGeom>
        </p:spPr>
      </p:pic>
    </p:spTree>
    <p:extLst>
      <p:ext uri="{BB962C8B-B14F-4D97-AF65-F5344CB8AC3E}">
        <p14:creationId xmlns:p14="http://schemas.microsoft.com/office/powerpoint/2010/main" val="1486774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sz="2000" dirty="0" smtClean="0"/>
              <a:t>Power price is </a:t>
            </a:r>
            <a:r>
              <a:rPr lang="en-US" sz="2000" dirty="0"/>
              <a:t>based on generator </a:t>
            </a:r>
            <a:r>
              <a:rPr lang="en-US" sz="2000" dirty="0" smtClean="0"/>
              <a:t>offers into hourly wholesale markets</a:t>
            </a:r>
            <a:endParaRPr lang="en-US" sz="2000" dirty="0"/>
          </a:p>
          <a:p>
            <a:pPr lvl="1"/>
            <a:r>
              <a:rPr lang="en-US" sz="1800" dirty="0" smtClean="0"/>
              <a:t>Offers </a:t>
            </a:r>
            <a:r>
              <a:rPr lang="en-US" sz="1800" dirty="0"/>
              <a:t>reflect </a:t>
            </a:r>
            <a:r>
              <a:rPr lang="en-US" sz="1800" dirty="0" smtClean="0"/>
              <a:t>only </a:t>
            </a:r>
            <a:r>
              <a:rPr lang="en-US" sz="1800" u="sng" dirty="0" smtClean="0"/>
              <a:t>short-run </a:t>
            </a:r>
            <a:r>
              <a:rPr lang="en-US" sz="1800" u="sng" dirty="0"/>
              <a:t>variable costs</a:t>
            </a:r>
            <a:r>
              <a:rPr lang="en-US" sz="2000" dirty="0"/>
              <a:t> </a:t>
            </a:r>
            <a:r>
              <a:rPr lang="en-US" sz="1600" dirty="0" smtClean="0"/>
              <a:t>(primarily fuel, for most plants)</a:t>
            </a:r>
            <a:endParaRPr lang="en-US" sz="2000" dirty="0"/>
          </a:p>
          <a:p>
            <a:pPr lvl="1"/>
            <a:r>
              <a:rPr lang="en-US" sz="1800" dirty="0" smtClean="0"/>
              <a:t>Just </a:t>
            </a:r>
            <a:r>
              <a:rPr lang="en-US" sz="1800" dirty="0"/>
              <a:t>enough generators are run to meet current-hour load, </a:t>
            </a:r>
            <a:r>
              <a:rPr lang="en-US" sz="1800" dirty="0" smtClean="0"/>
              <a:t>lowest offers first</a:t>
            </a:r>
            <a:endParaRPr lang="en-US" sz="1800" dirty="0"/>
          </a:p>
          <a:p>
            <a:pPr lvl="1"/>
            <a:r>
              <a:rPr lang="en-US" sz="1800" dirty="0" smtClean="0"/>
              <a:t>Price </a:t>
            </a:r>
            <a:r>
              <a:rPr lang="en-US" sz="1800" dirty="0"/>
              <a:t>is set by </a:t>
            </a:r>
            <a:r>
              <a:rPr lang="en-US" sz="1800" dirty="0" smtClean="0"/>
              <a:t>the offer of the highest-cost generator </a:t>
            </a:r>
            <a:r>
              <a:rPr lang="en-US" sz="1800" dirty="0"/>
              <a:t>needed in that </a:t>
            </a:r>
            <a:r>
              <a:rPr lang="en-US" sz="1800" dirty="0" smtClean="0"/>
              <a:t>hour</a:t>
            </a:r>
            <a:endParaRPr lang="en-US" sz="1800" dirty="0"/>
          </a:p>
          <a:p>
            <a:endParaRPr lang="en-US" sz="700" dirty="0"/>
          </a:p>
          <a:p>
            <a:r>
              <a:rPr lang="en-US" sz="2000" dirty="0" err="1" smtClean="0"/>
              <a:t>Nuclear’s</a:t>
            </a:r>
            <a:r>
              <a:rPr lang="en-US" sz="2000" dirty="0" smtClean="0"/>
              <a:t> </a:t>
            </a:r>
            <a:r>
              <a:rPr lang="en-US" sz="2000" u="sng" dirty="0"/>
              <a:t>short-run </a:t>
            </a:r>
            <a:r>
              <a:rPr lang="en-US" sz="2000" u="sng" dirty="0" smtClean="0"/>
              <a:t>cost </a:t>
            </a:r>
            <a:r>
              <a:rPr lang="en-US" sz="2000" u="sng" dirty="0"/>
              <a:t>is very </a:t>
            </a:r>
            <a:r>
              <a:rPr lang="en-US" sz="2000" u="sng" dirty="0" smtClean="0"/>
              <a:t>low</a:t>
            </a:r>
            <a:endParaRPr lang="en-US" sz="2000" dirty="0"/>
          </a:p>
          <a:p>
            <a:pPr lvl="1"/>
            <a:r>
              <a:rPr lang="en-US" sz="1800" dirty="0" smtClean="0"/>
              <a:t>Nuclear offers $0/MWh </a:t>
            </a:r>
            <a:r>
              <a:rPr lang="en-US" sz="1800" dirty="0"/>
              <a:t>and </a:t>
            </a:r>
            <a:r>
              <a:rPr lang="en-US" sz="1800" dirty="0" smtClean="0"/>
              <a:t>runs in all hours – </a:t>
            </a:r>
            <a:r>
              <a:rPr lang="en-US" sz="1800" dirty="0"/>
              <a:t>as long as it operates</a:t>
            </a:r>
            <a:endParaRPr lang="en-US" sz="1800" dirty="0" smtClean="0"/>
          </a:p>
          <a:p>
            <a:pPr lvl="2"/>
            <a:r>
              <a:rPr lang="en-US" sz="1600" dirty="0" smtClean="0"/>
              <a:t>Even if price does not cover its ongoing fixed costs (largely labor) on an hourly basis</a:t>
            </a:r>
          </a:p>
          <a:p>
            <a:pPr lvl="1"/>
            <a:r>
              <a:rPr lang="en-US" sz="1800" dirty="0" smtClean="0"/>
              <a:t>Fossil alternatives – existing or new – offer at higher prices reflecting their variable costs (mostly fuel)</a:t>
            </a:r>
            <a:endParaRPr lang="en-US" sz="2000" dirty="0" smtClean="0"/>
          </a:p>
          <a:p>
            <a:r>
              <a:rPr lang="en-US" sz="2000" dirty="0" smtClean="0"/>
              <a:t>Thus short-term market price is higher if more fossil is called on</a:t>
            </a:r>
            <a:endParaRPr lang="en-US" sz="2000" dirty="0"/>
          </a:p>
        </p:txBody>
      </p:sp>
      <p:sp>
        <p:nvSpPr>
          <p:cNvPr id="2" name="Title 1"/>
          <p:cNvSpPr>
            <a:spLocks noGrp="1"/>
          </p:cNvSpPr>
          <p:nvPr>
            <p:ph type="title"/>
          </p:nvPr>
        </p:nvSpPr>
        <p:spPr/>
        <p:txBody>
          <a:bodyPr/>
          <a:lstStyle/>
          <a:p>
            <a:r>
              <a:rPr lang="en-US" sz="2200" dirty="0" smtClean="0"/>
              <a:t>Nuclear Shutdown Causes</a:t>
            </a:r>
            <a:r>
              <a:rPr lang="en-US" dirty="0"/>
              <a:t/>
            </a:r>
            <a:br>
              <a:rPr lang="en-US" dirty="0"/>
            </a:br>
            <a:r>
              <a:rPr lang="en-US" dirty="0" smtClean="0"/>
              <a:t>Higher Electricity Prices</a:t>
            </a:r>
            <a:endParaRPr lang="en-US" dirty="0"/>
          </a:p>
        </p:txBody>
      </p:sp>
      <p:sp>
        <p:nvSpPr>
          <p:cNvPr id="4" name="Text Placeholder 3"/>
          <p:cNvSpPr>
            <a:spLocks noGrp="1"/>
          </p:cNvSpPr>
          <p:nvPr>
            <p:ph type="body" sz="quarter" idx="15"/>
          </p:nvPr>
        </p:nvSpPr>
        <p:spPr/>
        <p:txBody>
          <a:bodyPr/>
          <a:lstStyle/>
          <a:p>
            <a:pPr algn="ctr"/>
            <a:r>
              <a:rPr lang="en-US" b="1" dirty="0" smtClean="0"/>
              <a:t>Question:  How </a:t>
            </a:r>
            <a:r>
              <a:rPr lang="en-US" b="1" dirty="0"/>
              <a:t>can closing </a:t>
            </a:r>
            <a:r>
              <a:rPr lang="en-US" b="1" dirty="0" smtClean="0"/>
              <a:t>a relatively costly plant</a:t>
            </a:r>
            <a:r>
              <a:rPr lang="en-US" sz="2000" b="1" dirty="0" smtClean="0"/>
              <a:t> </a:t>
            </a:r>
          </a:p>
          <a:p>
            <a:pPr lvl="1" indent="0" algn="ctr">
              <a:buNone/>
            </a:pPr>
            <a:r>
              <a:rPr lang="en-US" dirty="0" smtClean="0">
                <a:solidFill>
                  <a:srgbClr val="0C3E7A"/>
                </a:solidFill>
              </a:rPr>
              <a:t> (one having trouble covering its costs in the market)</a:t>
            </a:r>
          </a:p>
          <a:p>
            <a:pPr algn="ctr"/>
            <a:r>
              <a:rPr lang="en-US" b="1" dirty="0" smtClean="0"/>
              <a:t>cause </a:t>
            </a:r>
            <a:r>
              <a:rPr lang="en-US" b="1" dirty="0"/>
              <a:t>power prices </a:t>
            </a:r>
            <a:r>
              <a:rPr lang="en-US" b="1" dirty="0" smtClean="0"/>
              <a:t>to rise?</a:t>
            </a:r>
            <a:endParaRPr lang="en-US" b="1" dirty="0"/>
          </a:p>
          <a:p>
            <a:pPr algn="ctr"/>
            <a:endParaRPr lang="en-US" dirty="0"/>
          </a:p>
        </p:txBody>
      </p:sp>
    </p:spTree>
    <p:extLst>
      <p:ext uri="{BB962C8B-B14F-4D97-AF65-F5344CB8AC3E}">
        <p14:creationId xmlns:p14="http://schemas.microsoft.com/office/powerpoint/2010/main" val="3870697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40811" y="5309177"/>
            <a:ext cx="7653528" cy="1496727"/>
          </a:xfrm>
        </p:spPr>
        <p:txBody>
          <a:bodyPr/>
          <a:lstStyle/>
          <a:p>
            <a:r>
              <a:rPr lang="en-US" sz="1600" b="1" dirty="0" smtClean="0"/>
              <a:t>Preventing </a:t>
            </a:r>
            <a:r>
              <a:rPr lang="en-US" sz="1600" b="1" dirty="0"/>
              <a:t>retirement </a:t>
            </a:r>
            <a:r>
              <a:rPr lang="en-US" sz="1600" b="1" dirty="0" smtClean="0"/>
              <a:t>in order to </a:t>
            </a:r>
            <a:r>
              <a:rPr lang="en-US" sz="1600" b="1" dirty="0"/>
              <a:t>hold prices </a:t>
            </a:r>
            <a:r>
              <a:rPr lang="en-US" sz="1600" b="1" dirty="0" smtClean="0"/>
              <a:t>down is </a:t>
            </a:r>
            <a:r>
              <a:rPr lang="en-US" sz="1600" b="1" dirty="0"/>
              <a:t>not </a:t>
            </a:r>
            <a:r>
              <a:rPr lang="en-US" sz="1600" b="1" dirty="0" smtClean="0"/>
              <a:t>a </a:t>
            </a:r>
            <a:r>
              <a:rPr lang="en-US" sz="1600" b="1" dirty="0"/>
              <a:t>legitimate policy </a:t>
            </a:r>
            <a:r>
              <a:rPr lang="en-US" sz="1600" b="1" dirty="0" smtClean="0"/>
              <a:t>goal in itself, and </a:t>
            </a:r>
            <a:r>
              <a:rPr lang="en-US" sz="1600" b="1" dirty="0"/>
              <a:t>can harm markets and customers in the long </a:t>
            </a:r>
            <a:r>
              <a:rPr lang="en-US" sz="1600" b="1" dirty="0" smtClean="0"/>
              <a:t>run</a:t>
            </a:r>
          </a:p>
          <a:p>
            <a:pPr lvl="1"/>
            <a:r>
              <a:rPr lang="en-US" sz="1400" b="1" dirty="0" smtClean="0"/>
              <a:t>However</a:t>
            </a:r>
            <a:r>
              <a:rPr lang="en-US" sz="1400" b="1" dirty="0"/>
              <a:t>, price impacts may be a side effect of a policy that pursues legitimate goals, such as emission reduction, by </a:t>
            </a:r>
            <a:r>
              <a:rPr lang="en-US" sz="1400" b="1" dirty="0" smtClean="0"/>
              <a:t>addressing gaps </a:t>
            </a:r>
            <a:r>
              <a:rPr lang="en-US" sz="1400" b="1" dirty="0"/>
              <a:t>in competitive power </a:t>
            </a:r>
            <a:r>
              <a:rPr lang="en-US" sz="1400" b="1" dirty="0" smtClean="0"/>
              <a:t>markets (emissions externality)</a:t>
            </a:r>
          </a:p>
          <a:p>
            <a:pPr lvl="1"/>
            <a:r>
              <a:rPr lang="en-US" sz="1400" b="1" dirty="0" smtClean="0"/>
              <a:t>The </a:t>
            </a:r>
            <a:r>
              <a:rPr lang="en-US" sz="1400" b="1" dirty="0"/>
              <a:t>electricity price effect </a:t>
            </a:r>
            <a:r>
              <a:rPr lang="en-US" sz="1400" b="1" dirty="0" smtClean="0"/>
              <a:t>may </a:t>
            </a:r>
            <a:r>
              <a:rPr lang="en-US" sz="1400" b="1" dirty="0"/>
              <a:t>help to offset the </a:t>
            </a:r>
            <a:r>
              <a:rPr lang="en-US" sz="1400" b="1" dirty="0" smtClean="0"/>
              <a:t>costs to customers </a:t>
            </a:r>
            <a:r>
              <a:rPr lang="en-US" sz="1400" b="1" dirty="0"/>
              <a:t>of such a </a:t>
            </a:r>
            <a:r>
              <a:rPr lang="en-US" sz="1400" b="1" dirty="0" smtClean="0"/>
              <a:t>policy</a:t>
            </a:r>
            <a:endParaRPr lang="en-US" sz="1400" b="1" dirty="0"/>
          </a:p>
        </p:txBody>
      </p:sp>
      <p:sp>
        <p:nvSpPr>
          <p:cNvPr id="2" name="Title 1"/>
          <p:cNvSpPr>
            <a:spLocks noGrp="1"/>
          </p:cNvSpPr>
          <p:nvPr>
            <p:ph type="title"/>
          </p:nvPr>
        </p:nvSpPr>
        <p:spPr/>
        <p:txBody>
          <a:bodyPr/>
          <a:lstStyle/>
          <a:p>
            <a:r>
              <a:rPr lang="en-US" sz="2200" dirty="0" smtClean="0"/>
              <a:t>Nuclear Shutdown Causes</a:t>
            </a:r>
            <a:r>
              <a:rPr lang="en-US" dirty="0"/>
              <a:t/>
            </a:r>
            <a:br>
              <a:rPr lang="en-US" dirty="0"/>
            </a:br>
            <a:r>
              <a:rPr lang="en-US" dirty="0" smtClean="0"/>
              <a:t>Higher Electricity Prices</a:t>
            </a:r>
            <a:endParaRPr lang="en-US" dirty="0"/>
          </a:p>
        </p:txBody>
      </p:sp>
      <p:sp>
        <p:nvSpPr>
          <p:cNvPr id="4" name="Text Placeholder 3"/>
          <p:cNvSpPr>
            <a:spLocks noGrp="1"/>
          </p:cNvSpPr>
          <p:nvPr>
            <p:ph type="body" sz="quarter" idx="15"/>
          </p:nvPr>
        </p:nvSpPr>
        <p:spPr>
          <a:xfrm>
            <a:off x="741363" y="1255687"/>
            <a:ext cx="7653337" cy="1029335"/>
          </a:xfrm>
        </p:spPr>
        <p:txBody>
          <a:bodyPr/>
          <a:lstStyle/>
          <a:p>
            <a:r>
              <a:rPr lang="en-US" dirty="0"/>
              <a:t>Law of Supply and </a:t>
            </a:r>
            <a:r>
              <a:rPr lang="en-US" dirty="0" smtClean="0"/>
              <a:t>Demand (short-term effect):</a:t>
            </a:r>
            <a:endParaRPr lang="en-US" dirty="0"/>
          </a:p>
          <a:p>
            <a:pPr lvl="1"/>
            <a:r>
              <a:rPr lang="en-US" dirty="0"/>
              <a:t> Reduction in supply causes higher prices – </a:t>
            </a:r>
            <a:r>
              <a:rPr lang="en-US" dirty="0" smtClean="0"/>
              <a:t>this is widely </a:t>
            </a:r>
            <a:r>
              <a:rPr lang="en-US" dirty="0"/>
              <a:t>agreed </a:t>
            </a:r>
            <a:endParaRPr lang="en-US" dirty="0" smtClean="0"/>
          </a:p>
          <a:p>
            <a:pPr lvl="3"/>
            <a:r>
              <a:rPr lang="en-US" dirty="0" smtClean="0"/>
              <a:t>PJM study </a:t>
            </a:r>
            <a:r>
              <a:rPr lang="en-US" dirty="0" smtClean="0"/>
              <a:t>on </a:t>
            </a:r>
            <a:r>
              <a:rPr lang="en-US" dirty="0"/>
              <a:t>nuclear </a:t>
            </a:r>
            <a:r>
              <a:rPr lang="en-US" dirty="0" smtClean="0"/>
              <a:t>impact, June 5, 2019:  $95M/</a:t>
            </a:r>
            <a:r>
              <a:rPr lang="en-US" dirty="0" err="1" smtClean="0"/>
              <a:t>yr</a:t>
            </a:r>
            <a:r>
              <a:rPr lang="en-US" dirty="0" smtClean="0"/>
              <a:t> in Ohio (without capacity price effect)</a:t>
            </a:r>
            <a:endParaRPr lang="en-US" dirty="0" smtClean="0"/>
          </a:p>
        </p:txBody>
      </p:sp>
      <p:pic>
        <p:nvPicPr>
          <p:cNvPr id="6" name="Picture 5"/>
          <p:cNvPicPr>
            <a:picLocks noChangeAspect="1"/>
          </p:cNvPicPr>
          <p:nvPr/>
        </p:nvPicPr>
        <p:blipFill>
          <a:blip r:embed="rId2"/>
          <a:stretch>
            <a:fillRect/>
          </a:stretch>
        </p:blipFill>
        <p:spPr>
          <a:xfrm>
            <a:off x="899092" y="2361832"/>
            <a:ext cx="7266008" cy="2848126"/>
          </a:xfrm>
          <a:prstGeom prst="rect">
            <a:avLst/>
          </a:prstGeom>
        </p:spPr>
      </p:pic>
      <p:sp>
        <p:nvSpPr>
          <p:cNvPr id="7" name="Right Arrow 6"/>
          <p:cNvSpPr/>
          <p:nvPr/>
        </p:nvSpPr>
        <p:spPr>
          <a:xfrm>
            <a:off x="375677" y="5365899"/>
            <a:ext cx="396948" cy="248093"/>
          </a:xfrm>
          <a:prstGeom prst="rightArrow">
            <a:avLst/>
          </a:prstGeom>
          <a:solidFill>
            <a:srgbClr val="EB4D2A"/>
          </a:solidFill>
          <a:ln>
            <a:solidFill>
              <a:srgbClr val="0C3E7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3909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Presenter Information</a:t>
            </a:r>
            <a:endParaRPr lang="en-US" dirty="0"/>
          </a:p>
        </p:txBody>
      </p:sp>
      <p:sp>
        <p:nvSpPr>
          <p:cNvPr id="3" name="Text Placeholder 8"/>
          <p:cNvSpPr txBox="1">
            <a:spLocks/>
          </p:cNvSpPr>
          <p:nvPr/>
        </p:nvSpPr>
        <p:spPr>
          <a:xfrm>
            <a:off x="3493119" y="1307037"/>
            <a:ext cx="4494212" cy="13176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lang="en-US" sz="2200" b="1" kern="1200" dirty="0" smtClean="0">
                <a:solidFill>
                  <a:srgbClr val="5D6368"/>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b="0" kern="1200" dirty="0" smtClean="0">
                <a:solidFill>
                  <a:srgbClr val="5D6368"/>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000" kern="1200" dirty="0" smtClean="0">
                <a:solidFill>
                  <a:srgbClr val="5D6368"/>
                </a:solidFill>
                <a:latin typeface="+mn-lt"/>
                <a:ea typeface="+mn-ea"/>
                <a:cs typeface="+mn-cs"/>
              </a:defRPr>
            </a:lvl3pPr>
            <a:lvl4pPr marL="1600200" indent="-228600" algn="l" defTabSz="914400" rtl="0" eaLnBrk="1" latinLnBrk="0" hangingPunct="1">
              <a:spcBef>
                <a:spcPct val="20000"/>
              </a:spcBef>
              <a:buClr>
                <a:srgbClr val="71ADB6"/>
              </a:buClr>
              <a:buSzPct val="80000"/>
              <a:buFont typeface="Arial" pitchFamily="34" charset="0"/>
              <a:buChar char="♦"/>
              <a:defRPr sz="2000" kern="1200">
                <a:solidFill>
                  <a:srgbClr val="5D6368"/>
                </a:solidFill>
                <a:latin typeface="+mn-lt"/>
                <a:ea typeface="+mn-ea"/>
                <a:cs typeface="+mn-cs"/>
              </a:defRPr>
            </a:lvl4pPr>
            <a:lvl5pPr marL="2057400" indent="-228600" algn="l" defTabSz="914400" rtl="0" eaLnBrk="1" latinLnBrk="0" hangingPunct="1">
              <a:spcBef>
                <a:spcPct val="20000"/>
              </a:spcBef>
              <a:buClr>
                <a:srgbClr val="71ADB6"/>
              </a:buClr>
              <a:buFont typeface="Arial" pitchFamily="34" charset="0"/>
              <a:buChar char="•"/>
              <a:defRPr sz="2000" kern="1200">
                <a:solidFill>
                  <a:srgbClr val="5D63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0"/>
              </a:spcBef>
              <a:buFontTx/>
              <a:buNone/>
              <a:defRPr/>
            </a:pPr>
            <a:r>
              <a:rPr lang="en-US" sz="1800" kern="0" cap="all" dirty="0" smtClean="0">
                <a:solidFill>
                  <a:srgbClr val="00467F"/>
                </a:solidFill>
              </a:rPr>
              <a:t>DEAN MURPHY</a:t>
            </a:r>
          </a:p>
          <a:p>
            <a:pPr marL="0" indent="0">
              <a:lnSpc>
                <a:spcPct val="80000"/>
              </a:lnSpc>
              <a:spcBef>
                <a:spcPts val="600"/>
              </a:spcBef>
              <a:buFontTx/>
              <a:buNone/>
              <a:defRPr/>
            </a:pPr>
            <a:r>
              <a:rPr lang="en-US" sz="1600" b="0" kern="0" dirty="0" smtClean="0">
                <a:solidFill>
                  <a:srgbClr val="000000"/>
                </a:solidFill>
              </a:rPr>
              <a:t>Principal</a:t>
            </a:r>
            <a:r>
              <a:rPr lang="en-US" sz="1600" b="0" kern="0" dirty="0" smtClean="0">
                <a:solidFill>
                  <a:srgbClr val="71ADB6"/>
                </a:solidFill>
                <a:cs typeface="Arial"/>
              </a:rPr>
              <a:t>│</a:t>
            </a:r>
            <a:r>
              <a:rPr lang="en-US" sz="1600" b="0" i="1" kern="0" dirty="0" smtClean="0">
                <a:solidFill>
                  <a:schemeClr val="bg1">
                    <a:lumMod val="50000"/>
                  </a:schemeClr>
                </a:solidFill>
                <a:cs typeface="Arial"/>
              </a:rPr>
              <a:t> </a:t>
            </a:r>
            <a:r>
              <a:rPr lang="en-US" sz="1600" b="0" kern="0" dirty="0" smtClean="0">
                <a:solidFill>
                  <a:srgbClr val="000000"/>
                </a:solidFill>
                <a:cs typeface="Arial"/>
              </a:rPr>
              <a:t>Cambridge</a:t>
            </a:r>
          </a:p>
          <a:p>
            <a:pPr marL="0" indent="0">
              <a:lnSpc>
                <a:spcPct val="80000"/>
              </a:lnSpc>
              <a:spcBef>
                <a:spcPts val="600"/>
              </a:spcBef>
              <a:buFontTx/>
              <a:buNone/>
              <a:defRPr/>
            </a:pPr>
            <a:r>
              <a:rPr lang="en-US" sz="1600" b="0" kern="0" dirty="0" smtClean="0">
                <a:solidFill>
                  <a:srgbClr val="000000"/>
                </a:solidFill>
                <a:cs typeface="Arial"/>
              </a:rPr>
              <a:t>Dean.Murphy@brattle.com </a:t>
            </a:r>
          </a:p>
          <a:p>
            <a:pPr marL="0" indent="0">
              <a:lnSpc>
                <a:spcPct val="80000"/>
              </a:lnSpc>
              <a:spcBef>
                <a:spcPts val="600"/>
              </a:spcBef>
              <a:buFontTx/>
              <a:buNone/>
              <a:defRPr/>
            </a:pPr>
            <a:r>
              <a:rPr lang="en-US" sz="1600" b="0" kern="0" dirty="0" smtClean="0">
                <a:solidFill>
                  <a:srgbClr val="000000"/>
                </a:solidFill>
                <a:cs typeface="Arial"/>
              </a:rPr>
              <a:t>+1.617.864.7900</a:t>
            </a:r>
          </a:p>
          <a:p>
            <a:pPr marL="0" indent="0">
              <a:spcBef>
                <a:spcPts val="0"/>
              </a:spcBef>
              <a:buFontTx/>
              <a:buNone/>
              <a:defRPr/>
            </a:pPr>
            <a:endParaRPr lang="en-US" sz="1800" b="0" kern="0" dirty="0">
              <a:solidFill>
                <a:srgbClr val="0C3E70"/>
              </a:solidFill>
            </a:endParaRPr>
          </a:p>
        </p:txBody>
      </p:sp>
      <p:sp>
        <p:nvSpPr>
          <p:cNvPr id="5" name="TextBox 4"/>
          <p:cNvSpPr txBox="1"/>
          <p:nvPr/>
        </p:nvSpPr>
        <p:spPr>
          <a:xfrm>
            <a:off x="348163" y="3005077"/>
            <a:ext cx="8272135" cy="3174936"/>
          </a:xfrm>
          <a:prstGeom prst="rect">
            <a:avLst/>
          </a:prstGeom>
          <a:noFill/>
        </p:spPr>
        <p:txBody>
          <a:bodyPr wrap="square" rtlCol="0">
            <a:noAutofit/>
          </a:bodyPr>
          <a:lstStyle/>
          <a:p>
            <a:pPr algn="just"/>
            <a:r>
              <a:rPr lang="en-US" sz="1400" dirty="0" smtClean="0"/>
              <a:t>Dr</a:t>
            </a:r>
            <a:r>
              <a:rPr lang="en-US" sz="1400" dirty="0"/>
              <a:t>. </a:t>
            </a:r>
            <a:r>
              <a:rPr lang="en-US" sz="1400" dirty="0" smtClean="0"/>
              <a:t>Murphy </a:t>
            </a:r>
            <a:r>
              <a:rPr lang="en-US" sz="1400" dirty="0"/>
              <a:t>is an economist with a background in engineering. He has expertise in energy economics, competitive and regulatory economics and finance, as well as quantitative modeling and risk analysis. His work centers on the electric industry, encompassing issues such as resource and investment planning (including power and fuel price forecasting), valuation for contract disputes and asset transactions, climate change policy and analysis, competitive industry structure and market behavior, and market rules and mechanics. He has addressed these issues in the context of business planning and strategy, regulatory hearings and compliance filings, litigation and arbitration. Dr. Murphy has examined these matters from the perspectives of investor-owned and public electric utilities, independent producers and investors, industry groups, regulators, system operators, and consumers</a:t>
            </a:r>
            <a:r>
              <a:rPr lang="en-US" sz="1400" dirty="0" smtClean="0"/>
              <a:t>.</a:t>
            </a:r>
          </a:p>
          <a:p>
            <a:pPr algn="just"/>
            <a:endParaRPr lang="en-US" sz="1400" dirty="0"/>
          </a:p>
          <a:p>
            <a:pPr algn="just"/>
            <a:r>
              <a:rPr lang="en-US" sz="1400" dirty="0"/>
              <a:t>Dr. Murphy holds a Ph.D. in Industrial Engineering and Engineering Management and an M.S. in Engineering-Economic Systems, both from Stanford University, and a B.E.S. in Materials Science and Engineering from the Johns Hopkins University. </a:t>
            </a:r>
            <a:endParaRPr lang="en-US" sz="1400" dirty="0">
              <a:solidFill>
                <a:srgbClr val="000000"/>
              </a:solidFill>
            </a:endParaRPr>
          </a:p>
        </p:txBody>
      </p:sp>
      <p:sp>
        <p:nvSpPr>
          <p:cNvPr id="9" name="TextBox 8"/>
          <p:cNvSpPr txBox="1">
            <a:spLocks noChangeAspect="1"/>
          </p:cNvSpPr>
          <p:nvPr/>
        </p:nvSpPr>
        <p:spPr>
          <a:xfrm>
            <a:off x="456232" y="1329667"/>
            <a:ext cx="2926080" cy="923330"/>
          </a:xfrm>
          <a:prstGeom prst="rect">
            <a:avLst/>
          </a:prstGeom>
          <a:solidFill>
            <a:schemeClr val="bg2"/>
          </a:solidFill>
          <a:ln>
            <a:noFill/>
          </a:ln>
        </p:spPr>
        <p:txBody>
          <a:bodyPr wrap="square" rtlCol="0">
            <a:spAutoFit/>
          </a:bodyPr>
          <a:lstStyle/>
          <a:p>
            <a:r>
              <a:rPr lang="en-US" dirty="0" smtClean="0">
                <a:solidFill>
                  <a:srgbClr val="000000"/>
                </a:solidFill>
              </a:rPr>
              <a:t>Picture goes here</a:t>
            </a:r>
          </a:p>
          <a:p>
            <a:r>
              <a:rPr lang="en-US" dirty="0" smtClean="0">
                <a:solidFill>
                  <a:srgbClr val="000000"/>
                </a:solidFill>
              </a:rPr>
              <a:t>Size: 1.3”H x 3.2” W</a:t>
            </a:r>
          </a:p>
          <a:p>
            <a:endParaRPr lang="en-US" dirty="0"/>
          </a:p>
        </p:txBody>
      </p:sp>
      <p:pic>
        <p:nvPicPr>
          <p:cNvPr id="3074" name="Picture 2" descr="Murphy 038"/>
          <p:cNvPicPr>
            <a:picLocks noChangeAspect="1" noChangeArrowheads="1"/>
          </p:cNvPicPr>
          <p:nvPr/>
        </p:nvPicPr>
        <p:blipFill rotWithShape="1">
          <a:blip r:embed="rId2">
            <a:extLst>
              <a:ext uri="{28A0092B-C50C-407E-A947-70E740481C1C}">
                <a14:useLocalDpi xmlns:a14="http://schemas.microsoft.com/office/drawing/2010/main" val="0"/>
              </a:ext>
            </a:extLst>
          </a:blip>
          <a:srcRect b="7138"/>
          <a:stretch/>
        </p:blipFill>
        <p:spPr bwMode="auto">
          <a:xfrm>
            <a:off x="456231" y="1307039"/>
            <a:ext cx="2945833" cy="1317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538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Dark Cover">
  <a:themeElements>
    <a:clrScheme name="Brattle 2015">
      <a:dk1>
        <a:srgbClr val="000000"/>
      </a:dk1>
      <a:lt1>
        <a:srgbClr val="FFFFFF"/>
      </a:lt1>
      <a:dk2>
        <a:srgbClr val="FFFFFF"/>
      </a:dk2>
      <a:lt2>
        <a:srgbClr val="00467F"/>
      </a:lt2>
      <a:accent1>
        <a:srgbClr val="002B54"/>
      </a:accent1>
      <a:accent2>
        <a:srgbClr val="7FB9C2"/>
      </a:accent2>
      <a:accent3>
        <a:srgbClr val="6A7277"/>
      </a:accent3>
      <a:accent4>
        <a:srgbClr val="EF4623"/>
      </a:accent4>
      <a:accent5>
        <a:srgbClr val="00467F"/>
      </a:accent5>
      <a:accent6>
        <a:srgbClr val="CCCDC3"/>
      </a:accent6>
      <a:hlink>
        <a:srgbClr val="7FB9C2"/>
      </a:hlink>
      <a:folHlink>
        <a:srgbClr val="00467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uclear Impact Explained - Brattle - Apr2019" id="{A1A7A253-8E51-4D74-A93E-AA773D3A68E1}" vid="{5778F928-A79D-4BBD-84B1-48DFA259D69E}"/>
    </a:ext>
  </a:extLst>
</a:theme>
</file>

<file path=ppt/theme/theme2.xml><?xml version="1.0" encoding="utf-8"?>
<a:theme xmlns:a="http://schemas.openxmlformats.org/drawingml/2006/main" name="White Cover">
  <a:themeElements>
    <a:clrScheme name="Brattle 2015">
      <a:dk1>
        <a:srgbClr val="000000"/>
      </a:dk1>
      <a:lt1>
        <a:srgbClr val="FFFFFF"/>
      </a:lt1>
      <a:dk2>
        <a:srgbClr val="FFFFFF"/>
      </a:dk2>
      <a:lt2>
        <a:srgbClr val="00467F"/>
      </a:lt2>
      <a:accent1>
        <a:srgbClr val="002B54"/>
      </a:accent1>
      <a:accent2>
        <a:srgbClr val="7FB9C2"/>
      </a:accent2>
      <a:accent3>
        <a:srgbClr val="6A7277"/>
      </a:accent3>
      <a:accent4>
        <a:srgbClr val="EF4623"/>
      </a:accent4>
      <a:accent5>
        <a:srgbClr val="00467F"/>
      </a:accent5>
      <a:accent6>
        <a:srgbClr val="CCCDC3"/>
      </a:accent6>
      <a:hlink>
        <a:srgbClr val="7FB9C2"/>
      </a:hlink>
      <a:folHlink>
        <a:srgbClr val="00467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uclear Impact Explained - Brattle - Apr2019" id="{A1A7A253-8E51-4D74-A93E-AA773D3A68E1}" vid="{95F9A089-E27A-449F-BA29-5548FE34EFFB}"/>
    </a:ext>
  </a:extLst>
</a:theme>
</file>

<file path=ppt/theme/theme3.xml><?xml version="1.0" encoding="utf-8"?>
<a:theme xmlns:a="http://schemas.openxmlformats.org/drawingml/2006/main" name="Disclaimer">
  <a:themeElements>
    <a:clrScheme name="Brattle 2015">
      <a:dk1>
        <a:srgbClr val="000000"/>
      </a:dk1>
      <a:lt1>
        <a:srgbClr val="FFFFFF"/>
      </a:lt1>
      <a:dk2>
        <a:srgbClr val="FFFFFF"/>
      </a:dk2>
      <a:lt2>
        <a:srgbClr val="00467F"/>
      </a:lt2>
      <a:accent1>
        <a:srgbClr val="002B54"/>
      </a:accent1>
      <a:accent2>
        <a:srgbClr val="7FB9C2"/>
      </a:accent2>
      <a:accent3>
        <a:srgbClr val="6A7277"/>
      </a:accent3>
      <a:accent4>
        <a:srgbClr val="EF4623"/>
      </a:accent4>
      <a:accent5>
        <a:srgbClr val="00467F"/>
      </a:accent5>
      <a:accent6>
        <a:srgbClr val="CCCDC3"/>
      </a:accent6>
      <a:hlink>
        <a:srgbClr val="7FB9C2"/>
      </a:hlink>
      <a:folHlink>
        <a:srgbClr val="00467F"/>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uclear Impact Explained - Brattle - Apr2019" id="{A1A7A253-8E51-4D74-A93E-AA773D3A68E1}" vid="{5FAF69B1-E592-4B05-91A3-D5183BAF3550}"/>
    </a:ext>
  </a:extLst>
</a:theme>
</file>

<file path=ppt/theme/theme4.xml><?xml version="1.0" encoding="utf-8"?>
<a:theme xmlns:a="http://schemas.openxmlformats.org/drawingml/2006/main" name="Interior Slides">
  <a:themeElements>
    <a:clrScheme name="Brattle 2015">
      <a:dk1>
        <a:srgbClr val="000000"/>
      </a:dk1>
      <a:lt1>
        <a:srgbClr val="FFFFFF"/>
      </a:lt1>
      <a:dk2>
        <a:srgbClr val="FFFFFF"/>
      </a:dk2>
      <a:lt2>
        <a:srgbClr val="00467F"/>
      </a:lt2>
      <a:accent1>
        <a:srgbClr val="002B54"/>
      </a:accent1>
      <a:accent2>
        <a:srgbClr val="7FB9C2"/>
      </a:accent2>
      <a:accent3>
        <a:srgbClr val="6A7277"/>
      </a:accent3>
      <a:accent4>
        <a:srgbClr val="EF4623"/>
      </a:accent4>
      <a:accent5>
        <a:srgbClr val="00467F"/>
      </a:accent5>
      <a:accent6>
        <a:srgbClr val="CCCDC3"/>
      </a:accent6>
      <a:hlink>
        <a:srgbClr val="7FB9C2"/>
      </a:hlink>
      <a:folHlink>
        <a:srgbClr val="0046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uclear Impact Explained - Brattle - Apr2019" id="{A1A7A253-8E51-4D74-A93E-AA773D3A68E1}" vid="{E527B2AB-2563-44A7-8DBC-788B61A6EA4F}"/>
    </a:ext>
  </a:extLst>
</a:theme>
</file>

<file path=ppt/theme/theme5.xml><?xml version="1.0" encoding="utf-8"?>
<a:theme xmlns:a="http://schemas.openxmlformats.org/drawingml/2006/main" name="End Slide">
  <a:themeElements>
    <a:clrScheme name="Brattle 2015">
      <a:dk1>
        <a:srgbClr val="000000"/>
      </a:dk1>
      <a:lt1>
        <a:srgbClr val="FFFFFF"/>
      </a:lt1>
      <a:dk2>
        <a:srgbClr val="FFFFFF"/>
      </a:dk2>
      <a:lt2>
        <a:srgbClr val="00467F"/>
      </a:lt2>
      <a:accent1>
        <a:srgbClr val="002B54"/>
      </a:accent1>
      <a:accent2>
        <a:srgbClr val="7FB9C2"/>
      </a:accent2>
      <a:accent3>
        <a:srgbClr val="6A7277"/>
      </a:accent3>
      <a:accent4>
        <a:srgbClr val="EF4623"/>
      </a:accent4>
      <a:accent5>
        <a:srgbClr val="00467F"/>
      </a:accent5>
      <a:accent6>
        <a:srgbClr val="CCCDC3"/>
      </a:accent6>
      <a:hlink>
        <a:srgbClr val="7FB9C2"/>
      </a:hlink>
      <a:folHlink>
        <a:srgbClr val="0046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uclear Impact Explained - Brattle - Apr2019" id="{A1A7A253-8E51-4D74-A93E-AA773D3A68E1}" vid="{AC0318CE-E525-4B99-9534-637B95BE0EB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22d7d7d-bb1c-4d9e-860c-4ac2be50d675"/>
    <AdminViewOnly xmlns="744d6188-aeb5-446e-9f7d-809257354ceb">false</AdminViewOnly>
    <cc4a4578af7743b8aeee6df4477b47e6 xmlns="622d7d7d-bb1c-4d9e-860c-4ac2be50d675">
      <Terms xmlns="http://schemas.microsoft.com/office/infopath/2007/PartnerControls"/>
    </cc4a4578af7743b8aeee6df4477b47e6>
    <Description_Searchable xmlns="622d7d7d-bb1c-4d9e-860c-4ac2be50d675" xsi:nil="true"/>
    <Visible xmlns="622d7d7d-bb1c-4d9e-860c-4ac2be50d675">true</Visible>
    <j1a813ef565848949b7415a6c706bc6c xmlns="622d7d7d-bb1c-4d9e-860c-4ac2be50d675">
      <Terms xmlns="http://schemas.microsoft.com/office/infopath/2007/PartnerControls"/>
    </j1a813ef565848949b7415a6c706bc6c>
    <ba857c0475bb43fc81dc5493f56ced78 xmlns="622d7d7d-bb1c-4d9e-860c-4ac2be50d675">
      <Terms xmlns="http://schemas.microsoft.com/office/infopath/2007/PartnerControls"/>
    </ba857c0475bb43fc81dc5493f56ced78>
  </documentManagement>
</p:properties>
</file>

<file path=customXml/item2.xml><?xml version="1.0" encoding="utf-8"?>
<ct:contentTypeSchema xmlns:ct="http://schemas.microsoft.com/office/2006/metadata/contentType" xmlns:ma="http://schemas.microsoft.com/office/2006/metadata/properties/metaAttributes" ct:_="" ma:_="" ma:contentTypeName="Brattle Other Document" ma:contentTypeID="0x0101000AB21B9C780AF148BB2B76F84E89ADFD003E75ADD355FB194B9D51FE864829F098" ma:contentTypeVersion="37" ma:contentTypeDescription="" ma:contentTypeScope="" ma:versionID="c24d446b0cc321f7b88827cd13a6deb7">
  <xsd:schema xmlns:xsd="http://www.w3.org/2001/XMLSchema" xmlns:xs="http://www.w3.org/2001/XMLSchema" xmlns:p="http://schemas.microsoft.com/office/2006/metadata/properties" xmlns:ns2="622d7d7d-bb1c-4d9e-860c-4ac2be50d675" xmlns:ns3="744d6188-aeb5-446e-9f7d-809257354ceb" targetNamespace="http://schemas.microsoft.com/office/2006/metadata/properties" ma:root="true" ma:fieldsID="c19bdbe210ce8449056835b1ccb6314b" ns2:_="" ns3:_="">
    <xsd:import namespace="622d7d7d-bb1c-4d9e-860c-4ac2be50d675"/>
    <xsd:import namespace="744d6188-aeb5-446e-9f7d-809257354ceb"/>
    <xsd:element name="properties">
      <xsd:complexType>
        <xsd:sequence>
          <xsd:element name="documentManagement">
            <xsd:complexType>
              <xsd:all>
                <xsd:element ref="ns2:ba857c0475bb43fc81dc5493f56ced78" minOccurs="0"/>
                <xsd:element ref="ns2:TaxCatchAll" minOccurs="0"/>
                <xsd:element ref="ns2:TaxCatchAllLabel" minOccurs="0"/>
                <xsd:element ref="ns2:Description_Searchable" minOccurs="0"/>
                <xsd:element ref="ns2:Visible" minOccurs="0"/>
                <xsd:element ref="ns2:cc4a4578af7743b8aeee6df4477b47e6" minOccurs="0"/>
                <xsd:element ref="ns2:j1a813ef565848949b7415a6c706bc6c" minOccurs="0"/>
                <xsd:element ref="ns3:AdminViewOnly"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d7d7d-bb1c-4d9e-860c-4ac2be50d675" elementFormDefault="qualified">
    <xsd:import namespace="http://schemas.microsoft.com/office/2006/documentManagement/types"/>
    <xsd:import namespace="http://schemas.microsoft.com/office/infopath/2007/PartnerControls"/>
    <xsd:element name="ba857c0475bb43fc81dc5493f56ced78" ma:index="8" nillable="true" ma:taxonomy="true" ma:internalName="ba857c0475bb43fc81dc5493f56ced78" ma:taxonomyFieldName="Document_x0020_Category" ma:displayName="Document Category" ma:readOnly="false" ma:fieldId="{ba857c04-75bb-43fc-81dc-5493f56ced78}" ma:sspId="e5066643-7715-487f-89e2-c08941f7223a" ma:termSetId="4aa5a9a6-f825-4a9e-88f6-f359925a0265"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52c94eb5-4f65-4267-b463-09bbc3d236e5}" ma:internalName="TaxCatchAll" ma:readOnly="false" ma:showField="CatchAllData" ma:web="622d7d7d-bb1c-4d9e-860c-4ac2be50d67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52c94eb5-4f65-4267-b463-09bbc3d236e5}" ma:internalName="TaxCatchAllLabel" ma:readOnly="true" ma:showField="CatchAllDataLabel" ma:web="622d7d7d-bb1c-4d9e-860c-4ac2be50d675">
      <xsd:complexType>
        <xsd:complexContent>
          <xsd:extension base="dms:MultiChoiceLookup">
            <xsd:sequence>
              <xsd:element name="Value" type="dms:Lookup" maxOccurs="unbounded" minOccurs="0" nillable="true"/>
            </xsd:sequence>
          </xsd:extension>
        </xsd:complexContent>
      </xsd:complexType>
    </xsd:element>
    <xsd:element name="Description_Searchable" ma:index="12" nillable="true" ma:displayName="Description_Searchable" ma:internalName="Description_Searchable" ma:readOnly="false">
      <xsd:simpleType>
        <xsd:restriction base="dms:Note">
          <xsd:maxLength value="255"/>
        </xsd:restriction>
      </xsd:simpleType>
    </xsd:element>
    <xsd:element name="Visible" ma:index="13" nillable="true" ma:displayName="Visible" ma:default="1" ma:internalName="Visible" ma:readOnly="false">
      <xsd:simpleType>
        <xsd:restriction base="dms:Boolean"/>
      </xsd:simpleType>
    </xsd:element>
    <xsd:element name="cc4a4578af7743b8aeee6df4477b47e6" ma:index="14" nillable="true" ma:taxonomy="true" ma:internalName="cc4a4578af7743b8aeee6df4477b47e6" ma:taxonomyFieldName="Brattle_x0020_Location" ma:displayName="Brattle Location" ma:readOnly="false" ma:fieldId="{cc4a4578-af77-43b8-aeee-6df4477b47e6}" ma:sspId="e5066643-7715-487f-89e2-c08941f7223a" ma:termSetId="5f905f8c-ba4e-49a5-b166-41bd2d3df193" ma:anchorId="00000000-0000-0000-0000-000000000000" ma:open="false" ma:isKeyword="false">
      <xsd:complexType>
        <xsd:sequence>
          <xsd:element ref="pc:Terms" minOccurs="0" maxOccurs="1"/>
        </xsd:sequence>
      </xsd:complexType>
    </xsd:element>
    <xsd:element name="j1a813ef565848949b7415a6c706bc6c" ma:index="16" nillable="true" ma:taxonomy="true" ma:internalName="j1a813ef565848949b7415a6c706bc6c" ma:taxonomyFieldName="Brattle_x0020_Practice" ma:displayName="Brattle Practice" ma:readOnly="false" ma:fieldId="{31a813ef-5658-4894-9b74-15a6c706bc6c}" ma:sspId="e5066643-7715-487f-89e2-c08941f7223a" ma:termSetId="1fbce290-58c3-45a9-b576-145c99c1f649" ma:anchorId="00000000-0000-0000-0000-000000000000" ma:open="false" ma:isKeyword="false">
      <xsd:complexType>
        <xsd:sequence>
          <xsd:element ref="pc:Terms" minOccurs="0" maxOccurs="1"/>
        </xsd:sequence>
      </xsd:complex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44d6188-aeb5-446e-9f7d-809257354ceb" elementFormDefault="qualified">
    <xsd:import namespace="http://schemas.microsoft.com/office/2006/documentManagement/types"/>
    <xsd:import namespace="http://schemas.microsoft.com/office/infopath/2007/PartnerControls"/>
    <xsd:element name="AdminViewOnly" ma:index="18" nillable="true" ma:displayName="AdminViewOnly" ma:default="0" ma:description="Only Admins can see this document." ma:internalName="AdminViewOnly"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5734A1-C8E6-47D6-BC43-92E538394503}">
  <ds:schemaRefs>
    <ds:schemaRef ds:uri="622d7d7d-bb1c-4d9e-860c-4ac2be50d675"/>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44d6188-aeb5-446e-9f7d-809257354ceb"/>
    <ds:schemaRef ds:uri="http://www.w3.org/XML/1998/namespace"/>
    <ds:schemaRef ds:uri="http://purl.org/dc/dcmitype/"/>
  </ds:schemaRefs>
</ds:datastoreItem>
</file>

<file path=customXml/itemProps2.xml><?xml version="1.0" encoding="utf-8"?>
<ds:datastoreItem xmlns:ds="http://schemas.openxmlformats.org/officeDocument/2006/customXml" ds:itemID="{823CDA79-6800-4EBF-9671-8302A5DBB2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2d7d7d-bb1c-4d9e-860c-4ac2be50d675"/>
    <ds:schemaRef ds:uri="744d6188-aeb5-446e-9f7d-809257354c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A5CCE6-F784-4C22-B384-C8B8348C4F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Nuclear Impact Explained - Brattle - Apr2019</Template>
  <TotalTime>948</TotalTime>
  <Words>773</Words>
  <Application>Microsoft Office PowerPoint</Application>
  <PresentationFormat>On-screen Show (4:3)</PresentationFormat>
  <Paragraphs>78</Paragraphs>
  <Slides>11</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11</vt:i4>
      </vt:variant>
    </vt:vector>
  </HeadingPairs>
  <TitlesOfParts>
    <vt:vector size="22" baseType="lpstr">
      <vt:lpstr>Adobe Arabic</vt:lpstr>
      <vt:lpstr>Arial</vt:lpstr>
      <vt:lpstr>Calibri</vt:lpstr>
      <vt:lpstr>Century Gothic</vt:lpstr>
      <vt:lpstr>Lucida Grande</vt:lpstr>
      <vt:lpstr>Wingdings</vt:lpstr>
      <vt:lpstr>Dark Cover</vt:lpstr>
      <vt:lpstr>White Cover</vt:lpstr>
      <vt:lpstr>Disclaimer</vt:lpstr>
      <vt:lpstr>Interior Slides</vt:lpstr>
      <vt:lpstr>End Slide</vt:lpstr>
      <vt:lpstr>Impacts of a  Nuclear Shutdown</vt:lpstr>
      <vt:lpstr>PowerPoint Presentation</vt:lpstr>
      <vt:lpstr>Impacts of a Nuclear Shutdown</vt:lpstr>
      <vt:lpstr>Nuclear Shutdown causes Increased Emissions</vt:lpstr>
      <vt:lpstr>Can Nuclear be Replaced by Renewables?</vt:lpstr>
      <vt:lpstr>Relative Scale of Nuclear and Renewables</vt:lpstr>
      <vt:lpstr>Nuclear Shutdown Causes Higher Electricity Prices</vt:lpstr>
      <vt:lpstr>Nuclear Shutdown Causes Higher Electricity Prices</vt:lpstr>
      <vt:lpstr>Presenter Information</vt:lpstr>
      <vt:lpstr>PowerPoint Presentation</vt:lpstr>
      <vt:lpstr>PowerPoint Presentation</vt:lpstr>
    </vt:vector>
  </TitlesOfParts>
  <Company>The Brattle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Impacts of a  Nuclear Shutdown</dc:title>
  <dc:creator>Murphy, Dean</dc:creator>
  <cp:lastModifiedBy>Murphy, Dean</cp:lastModifiedBy>
  <cp:revision>15</cp:revision>
  <cp:lastPrinted>2019-04-15T16:57:34Z</cp:lastPrinted>
  <dcterms:created xsi:type="dcterms:W3CDTF">2019-04-13T20:01:47Z</dcterms:created>
  <dcterms:modified xsi:type="dcterms:W3CDTF">2019-06-11T15:34:44Z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0x0101000AB21B9C780AF148BB2B76F84E89ADFD003E75ADD355FB194B9D51FE864829F098</vt:lpwstr>
  </property>
</Properties>
</file>