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handoutMasterIdLst>
    <p:handoutMasterId r:id="rId52"/>
  </p:handoutMasterIdLst>
  <p:sldIdLst>
    <p:sldId id="284" r:id="rId2"/>
    <p:sldId id="310" r:id="rId3"/>
    <p:sldId id="286" r:id="rId4"/>
    <p:sldId id="283" r:id="rId5"/>
    <p:sldId id="285" r:id="rId6"/>
    <p:sldId id="287" r:id="rId7"/>
    <p:sldId id="259" r:id="rId8"/>
    <p:sldId id="260" r:id="rId9"/>
    <p:sldId id="261" r:id="rId10"/>
    <p:sldId id="262" r:id="rId11"/>
    <p:sldId id="263" r:id="rId12"/>
    <p:sldId id="264" r:id="rId13"/>
    <p:sldId id="265" r:id="rId14"/>
    <p:sldId id="302" r:id="rId15"/>
    <p:sldId id="303" r:id="rId16"/>
    <p:sldId id="304" r:id="rId17"/>
    <p:sldId id="305" r:id="rId18"/>
    <p:sldId id="306" r:id="rId19"/>
    <p:sldId id="266" r:id="rId20"/>
    <p:sldId id="307" r:id="rId21"/>
    <p:sldId id="288" r:id="rId22"/>
    <p:sldId id="267" r:id="rId23"/>
    <p:sldId id="268" r:id="rId24"/>
    <p:sldId id="269" r:id="rId25"/>
    <p:sldId id="270" r:id="rId26"/>
    <p:sldId id="271" r:id="rId27"/>
    <p:sldId id="272" r:id="rId28"/>
    <p:sldId id="273" r:id="rId29"/>
    <p:sldId id="275" r:id="rId30"/>
    <p:sldId id="308" r:id="rId31"/>
    <p:sldId id="276" r:id="rId32"/>
    <p:sldId id="289" r:id="rId33"/>
    <p:sldId id="278" r:id="rId34"/>
    <p:sldId id="290" r:id="rId35"/>
    <p:sldId id="291" r:id="rId36"/>
    <p:sldId id="279" r:id="rId37"/>
    <p:sldId id="292" r:id="rId38"/>
    <p:sldId id="293" r:id="rId39"/>
    <p:sldId id="309" r:id="rId40"/>
    <p:sldId id="294" r:id="rId41"/>
    <p:sldId id="295" r:id="rId42"/>
    <p:sldId id="296" r:id="rId43"/>
    <p:sldId id="297" r:id="rId44"/>
    <p:sldId id="298" r:id="rId45"/>
    <p:sldId id="280" r:id="rId46"/>
    <p:sldId id="299" r:id="rId47"/>
    <p:sldId id="281" r:id="rId48"/>
    <p:sldId id="300" r:id="rId49"/>
    <p:sldId id="282" r:id="rId50"/>
  </p:sldIdLst>
  <p:sldSz cx="9144000" cy="6858000" type="screen4x3"/>
  <p:notesSz cx="6858000" cy="9144000"/>
  <p:custShowLst>
    <p:custShow name="29 slide powerpoint" id="0">
      <p:sldLst>
        <p:sld r:id="rId2"/>
        <p:sld r:id="rId4"/>
        <p:sld r:id="rId5"/>
        <p:sld r:id="rId14"/>
        <p:sld r:id="rId15"/>
        <p:sld r:id="rId16"/>
        <p:sld r:id="rId17"/>
        <p:sld r:id="rId18"/>
        <p:sld r:id="rId19"/>
        <p:sld r:id="rId20"/>
        <p:sld r:id="rId21"/>
        <p:sld r:id="rId23"/>
        <p:sld r:id="rId25"/>
        <p:sld r:id="rId26"/>
        <p:sld r:id="rId27"/>
        <p:sld r:id="rId28"/>
        <p:sld r:id="rId29"/>
        <p:sld r:id="rId30"/>
        <p:sld r:id="rId31"/>
        <p:sld r:id="rId32"/>
        <p:sld r:id="rId33"/>
        <p:sld r:id="rId34"/>
        <p:sld r:id="rId36"/>
        <p:sld r:id="rId37"/>
        <p:sld r:id="rId38"/>
        <p:sld r:id="rId39"/>
        <p:sld r:id="rId47"/>
        <p:sld r:id="rId49"/>
        <p:sld r:id="rId5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0303"/>
    <a:srgbClr val="6C0000"/>
    <a:srgbClr val="960000"/>
    <a:srgbClr val="8820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0" autoAdjust="0"/>
    <p:restoredTop sz="94587" autoAdjust="0"/>
  </p:normalViewPr>
  <p:slideViewPr>
    <p:cSldViewPr>
      <p:cViewPr varScale="1">
        <p:scale>
          <a:sx n="41" d="100"/>
          <a:sy n="41" d="100"/>
        </p:scale>
        <p:origin x="-131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0.109539953339166"/>
          <c:y val="4.5878634005624933E-2"/>
          <c:w val="0.81623310975016916"/>
          <c:h val="0.46047393670695108"/>
        </c:manualLayout>
      </c:layout>
      <c:bar3DChart>
        <c:barDir val="col"/>
        <c:grouping val="clustered"/>
        <c:varyColors val="0"/>
        <c:ser>
          <c:idx val="0"/>
          <c:order val="0"/>
          <c:tx>
            <c:strRef>
              <c:f>Sheet1!$B$1</c:f>
              <c:strCache>
                <c:ptCount val="1"/>
                <c:pt idx="0">
                  <c:v>OWNERS</c:v>
                </c:pt>
              </c:strCache>
            </c:strRef>
          </c:tx>
          <c:spPr>
            <a:solidFill>
              <a:schemeClr val="accent2"/>
            </a:solidFill>
          </c:spPr>
          <c:invertIfNegative val="0"/>
          <c:cat>
            <c:strRef>
              <c:f>Sheet1!$A$2:$A$13</c:f>
              <c:strCache>
                <c:ptCount val="12"/>
                <c:pt idx="0">
                  <c:v>Have Written Management Plan</c:v>
                </c:pt>
                <c:pt idx="1">
                  <c:v>Sought Advice</c:v>
                </c:pt>
                <c:pt idx="4">
                  <c:v>State Forestry Agency</c:v>
                </c:pt>
                <c:pt idx="5">
                  <c:v>Extension</c:v>
                </c:pt>
                <c:pt idx="6">
                  <c:v>Other Landowner</c:v>
                </c:pt>
                <c:pt idx="7">
                  <c:v>Federal Agency</c:v>
                </c:pt>
                <c:pt idx="8">
                  <c:v>Private Consultant</c:v>
                </c:pt>
                <c:pt idx="9">
                  <c:v>Logger</c:v>
                </c:pt>
                <c:pt idx="10">
                  <c:v>Forest Industry Forester</c:v>
                </c:pt>
                <c:pt idx="11">
                  <c:v>Other State Agency</c:v>
                </c:pt>
              </c:strCache>
            </c:strRef>
          </c:cat>
          <c:val>
            <c:numRef>
              <c:f>Sheet1!$B$2:$B$13</c:f>
              <c:numCache>
                <c:formatCode>General</c:formatCode>
                <c:ptCount val="12"/>
                <c:pt idx="0">
                  <c:v>4</c:v>
                </c:pt>
                <c:pt idx="1">
                  <c:v>13</c:v>
                </c:pt>
                <c:pt idx="4">
                  <c:v>6</c:v>
                </c:pt>
                <c:pt idx="5">
                  <c:v>4</c:v>
                </c:pt>
                <c:pt idx="6">
                  <c:v>4</c:v>
                </c:pt>
                <c:pt idx="7">
                  <c:v>3</c:v>
                </c:pt>
                <c:pt idx="8">
                  <c:v>2</c:v>
                </c:pt>
                <c:pt idx="9">
                  <c:v>2</c:v>
                </c:pt>
                <c:pt idx="10">
                  <c:v>1</c:v>
                </c:pt>
                <c:pt idx="11">
                  <c:v>0</c:v>
                </c:pt>
              </c:numCache>
            </c:numRef>
          </c:val>
        </c:ser>
        <c:ser>
          <c:idx val="1"/>
          <c:order val="1"/>
          <c:tx>
            <c:strRef>
              <c:f>Sheet1!$C$1</c:f>
              <c:strCache>
                <c:ptCount val="1"/>
                <c:pt idx="0">
                  <c:v>ACRES</c:v>
                </c:pt>
              </c:strCache>
            </c:strRef>
          </c:tx>
          <c:spPr>
            <a:solidFill>
              <a:srgbClr val="00B050"/>
            </a:solidFill>
          </c:spPr>
          <c:invertIfNegative val="0"/>
          <c:cat>
            <c:strRef>
              <c:f>Sheet1!$A$2:$A$13</c:f>
              <c:strCache>
                <c:ptCount val="12"/>
                <c:pt idx="0">
                  <c:v>Have Written Management Plan</c:v>
                </c:pt>
                <c:pt idx="1">
                  <c:v>Sought Advice</c:v>
                </c:pt>
                <c:pt idx="4">
                  <c:v>State Forestry Agency</c:v>
                </c:pt>
                <c:pt idx="5">
                  <c:v>Extension</c:v>
                </c:pt>
                <c:pt idx="6">
                  <c:v>Other Landowner</c:v>
                </c:pt>
                <c:pt idx="7">
                  <c:v>Federal Agency</c:v>
                </c:pt>
                <c:pt idx="8">
                  <c:v>Private Consultant</c:v>
                </c:pt>
                <c:pt idx="9">
                  <c:v>Logger</c:v>
                </c:pt>
                <c:pt idx="10">
                  <c:v>Forest Industry Forester</c:v>
                </c:pt>
                <c:pt idx="11">
                  <c:v>Other State Agency</c:v>
                </c:pt>
              </c:strCache>
            </c:strRef>
          </c:cat>
          <c:val>
            <c:numRef>
              <c:f>Sheet1!$C$2:$C$13</c:f>
              <c:numCache>
                <c:formatCode>General</c:formatCode>
                <c:ptCount val="12"/>
                <c:pt idx="0">
                  <c:v>8</c:v>
                </c:pt>
                <c:pt idx="1">
                  <c:v>21</c:v>
                </c:pt>
                <c:pt idx="4">
                  <c:v>12</c:v>
                </c:pt>
                <c:pt idx="5">
                  <c:v>7</c:v>
                </c:pt>
                <c:pt idx="6">
                  <c:v>6</c:v>
                </c:pt>
                <c:pt idx="7">
                  <c:v>7</c:v>
                </c:pt>
                <c:pt idx="8">
                  <c:v>5</c:v>
                </c:pt>
                <c:pt idx="9">
                  <c:v>6</c:v>
                </c:pt>
                <c:pt idx="10">
                  <c:v>3</c:v>
                </c:pt>
                <c:pt idx="11">
                  <c:v>1</c:v>
                </c:pt>
              </c:numCache>
            </c:numRef>
          </c:val>
        </c:ser>
        <c:dLbls>
          <c:showLegendKey val="0"/>
          <c:showVal val="0"/>
          <c:showCatName val="0"/>
          <c:showSerName val="0"/>
          <c:showPercent val="0"/>
          <c:showBubbleSize val="0"/>
        </c:dLbls>
        <c:gapWidth val="150"/>
        <c:shape val="box"/>
        <c:axId val="223442432"/>
        <c:axId val="223443968"/>
        <c:axId val="0"/>
      </c:bar3DChart>
      <c:catAx>
        <c:axId val="223442432"/>
        <c:scaling>
          <c:orientation val="minMax"/>
        </c:scaling>
        <c:delete val="0"/>
        <c:axPos val="b"/>
        <c:numFmt formatCode="General" sourceLinked="1"/>
        <c:majorTickMark val="out"/>
        <c:minorTickMark val="none"/>
        <c:tickLblPos val="nextTo"/>
        <c:crossAx val="223443968"/>
        <c:crosses val="autoZero"/>
        <c:auto val="1"/>
        <c:lblAlgn val="ctr"/>
        <c:lblOffset val="100"/>
        <c:noMultiLvlLbl val="0"/>
      </c:catAx>
      <c:valAx>
        <c:axId val="223443968"/>
        <c:scaling>
          <c:orientation val="minMax"/>
        </c:scaling>
        <c:delete val="0"/>
        <c:axPos val="l"/>
        <c:majorGridlines/>
        <c:numFmt formatCode="General" sourceLinked="1"/>
        <c:majorTickMark val="out"/>
        <c:minorTickMark val="none"/>
        <c:tickLblPos val="nextTo"/>
        <c:crossAx val="223442432"/>
        <c:crosses val="autoZero"/>
        <c:crossBetween val="between"/>
      </c:valAx>
      <c:spPr>
        <a:noFill/>
        <a:ln w="25398">
          <a:noFill/>
        </a:ln>
      </c:spPr>
    </c:plotArea>
    <c:legend>
      <c:legendPos val="r"/>
      <c:layout>
        <c:manualLayout>
          <c:xMode val="edge"/>
          <c:yMode val="edge"/>
          <c:x val="0.53842743742398291"/>
          <c:y val="6.8126527287537431E-2"/>
          <c:w val="0.16218995139678788"/>
          <c:h val="0.14540252511539517"/>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5.0850035790980672E-2"/>
          <c:y val="4.5416666666666813E-2"/>
          <c:w val="0.81738325597863259"/>
          <c:h val="0.44000787401574831"/>
        </c:manualLayout>
      </c:layout>
      <c:bar3DChart>
        <c:barDir val="col"/>
        <c:grouping val="clustered"/>
        <c:varyColors val="0"/>
        <c:ser>
          <c:idx val="0"/>
          <c:order val="0"/>
          <c:tx>
            <c:strRef>
              <c:f>Sheet1!$B$1</c:f>
              <c:strCache>
                <c:ptCount val="1"/>
                <c:pt idx="0">
                  <c:v>OWNERSHIPS</c:v>
                </c:pt>
              </c:strCache>
            </c:strRef>
          </c:tx>
          <c:spPr>
            <a:solidFill>
              <a:schemeClr val="accent2"/>
            </a:solidFill>
          </c:spPr>
          <c:invertIfNegative val="0"/>
          <c:dLbls>
            <c:delete val="1"/>
          </c:dLbls>
          <c:cat>
            <c:strRef>
              <c:f>Sheet1!$A$2:$A$20</c:f>
              <c:strCache>
                <c:ptCount val="13"/>
                <c:pt idx="0">
                  <c:v>Part of home, or cabin</c:v>
                </c:pt>
                <c:pt idx="1">
                  <c:v>Privacy</c:v>
                </c:pt>
                <c:pt idx="2">
                  <c:v>Aesthetics</c:v>
                </c:pt>
                <c:pt idx="3">
                  <c:v>Nature Protection</c:v>
                </c:pt>
                <c:pt idx="4">
                  <c:v>Family Legacy</c:v>
                </c:pt>
                <c:pt idx="5">
                  <c:v>Part of Farm</c:v>
                </c:pt>
                <c:pt idx="6">
                  <c:v>Other Recreation</c:v>
                </c:pt>
                <c:pt idx="7">
                  <c:v>Hunting or Fishing</c:v>
                </c:pt>
                <c:pt idx="8">
                  <c:v>Land Investment</c:v>
                </c:pt>
                <c:pt idx="9">
                  <c:v>Firewood Production</c:v>
                </c:pt>
                <c:pt idx="10">
                  <c:v>Timber Production</c:v>
                </c:pt>
                <c:pt idx="11">
                  <c:v>Non-Timber Forest Products</c:v>
                </c:pt>
                <c:pt idx="12">
                  <c:v>No Answer</c:v>
                </c:pt>
              </c:strCache>
            </c:strRef>
          </c:cat>
          <c:val>
            <c:numRef>
              <c:f>Sheet1!$B$2:$B$20</c:f>
              <c:numCache>
                <c:formatCode>General</c:formatCode>
                <c:ptCount val="19"/>
                <c:pt idx="0">
                  <c:v>67</c:v>
                </c:pt>
                <c:pt idx="1">
                  <c:v>65</c:v>
                </c:pt>
                <c:pt idx="2">
                  <c:v>64</c:v>
                </c:pt>
                <c:pt idx="3">
                  <c:v>53</c:v>
                </c:pt>
                <c:pt idx="4">
                  <c:v>41</c:v>
                </c:pt>
                <c:pt idx="5">
                  <c:v>37</c:v>
                </c:pt>
                <c:pt idx="6">
                  <c:v>29</c:v>
                </c:pt>
                <c:pt idx="7">
                  <c:v>28</c:v>
                </c:pt>
                <c:pt idx="8">
                  <c:v>26</c:v>
                </c:pt>
                <c:pt idx="9">
                  <c:v>13</c:v>
                </c:pt>
                <c:pt idx="10">
                  <c:v>13</c:v>
                </c:pt>
                <c:pt idx="11">
                  <c:v>11</c:v>
                </c:pt>
                <c:pt idx="12">
                  <c:v>1</c:v>
                </c:pt>
              </c:numCache>
            </c:numRef>
          </c:val>
        </c:ser>
        <c:ser>
          <c:idx val="1"/>
          <c:order val="1"/>
          <c:tx>
            <c:strRef>
              <c:f>Sheet1!$C$1</c:f>
              <c:strCache>
                <c:ptCount val="1"/>
                <c:pt idx="0">
                  <c:v>ACRES</c:v>
                </c:pt>
              </c:strCache>
            </c:strRef>
          </c:tx>
          <c:spPr>
            <a:solidFill>
              <a:srgbClr val="00B050"/>
            </a:solidFill>
          </c:spPr>
          <c:invertIfNegative val="0"/>
          <c:dLbls>
            <c:delete val="1"/>
          </c:dLbls>
          <c:cat>
            <c:strRef>
              <c:f>Sheet1!$A$2:$A$20</c:f>
              <c:strCache>
                <c:ptCount val="13"/>
                <c:pt idx="0">
                  <c:v>Part of home, or cabin</c:v>
                </c:pt>
                <c:pt idx="1">
                  <c:v>Privacy</c:v>
                </c:pt>
                <c:pt idx="2">
                  <c:v>Aesthetics</c:v>
                </c:pt>
                <c:pt idx="3">
                  <c:v>Nature Protection</c:v>
                </c:pt>
                <c:pt idx="4">
                  <c:v>Family Legacy</c:v>
                </c:pt>
                <c:pt idx="5">
                  <c:v>Part of Farm</c:v>
                </c:pt>
                <c:pt idx="6">
                  <c:v>Other Recreation</c:v>
                </c:pt>
                <c:pt idx="7">
                  <c:v>Hunting or Fishing</c:v>
                </c:pt>
                <c:pt idx="8">
                  <c:v>Land Investment</c:v>
                </c:pt>
                <c:pt idx="9">
                  <c:v>Firewood Production</c:v>
                </c:pt>
                <c:pt idx="10">
                  <c:v>Timber Production</c:v>
                </c:pt>
                <c:pt idx="11">
                  <c:v>Non-Timber Forest Products</c:v>
                </c:pt>
                <c:pt idx="12">
                  <c:v>No Answer</c:v>
                </c:pt>
              </c:strCache>
            </c:strRef>
          </c:cat>
          <c:val>
            <c:numRef>
              <c:f>Sheet1!$C$2:$C$20</c:f>
              <c:numCache>
                <c:formatCode>General</c:formatCode>
                <c:ptCount val="19"/>
                <c:pt idx="0">
                  <c:v>56</c:v>
                </c:pt>
                <c:pt idx="1">
                  <c:v>55</c:v>
                </c:pt>
                <c:pt idx="2">
                  <c:v>63</c:v>
                </c:pt>
                <c:pt idx="3">
                  <c:v>54</c:v>
                </c:pt>
                <c:pt idx="4">
                  <c:v>51</c:v>
                </c:pt>
                <c:pt idx="5">
                  <c:v>47</c:v>
                </c:pt>
                <c:pt idx="6">
                  <c:v>35</c:v>
                </c:pt>
                <c:pt idx="7">
                  <c:v>41</c:v>
                </c:pt>
                <c:pt idx="8">
                  <c:v>35</c:v>
                </c:pt>
                <c:pt idx="9">
                  <c:v>19</c:v>
                </c:pt>
                <c:pt idx="10">
                  <c:v>19</c:v>
                </c:pt>
                <c:pt idx="11">
                  <c:v>9</c:v>
                </c:pt>
                <c:pt idx="12">
                  <c:v>2</c:v>
                </c:pt>
              </c:numCache>
            </c:numRef>
          </c:val>
        </c:ser>
        <c:ser>
          <c:idx val="2"/>
          <c:order val="2"/>
          <c:tx>
            <c:strRef>
              <c:f>Sheet1!$D$1</c:f>
              <c:strCache>
                <c:ptCount val="1"/>
                <c:pt idx="0">
                  <c:v>  </c:v>
                </c:pt>
              </c:strCache>
            </c:strRef>
          </c:tx>
          <c:invertIfNegative val="0"/>
          <c:cat>
            <c:strRef>
              <c:f>Sheet1!$A$2:$A$20</c:f>
              <c:strCache>
                <c:ptCount val="13"/>
                <c:pt idx="0">
                  <c:v>Part of home, or cabin</c:v>
                </c:pt>
                <c:pt idx="1">
                  <c:v>Privacy</c:v>
                </c:pt>
                <c:pt idx="2">
                  <c:v>Aesthetics</c:v>
                </c:pt>
                <c:pt idx="3">
                  <c:v>Nature Protection</c:v>
                </c:pt>
                <c:pt idx="4">
                  <c:v>Family Legacy</c:v>
                </c:pt>
                <c:pt idx="5">
                  <c:v>Part of Farm</c:v>
                </c:pt>
                <c:pt idx="6">
                  <c:v>Other Recreation</c:v>
                </c:pt>
                <c:pt idx="7">
                  <c:v>Hunting or Fishing</c:v>
                </c:pt>
                <c:pt idx="8">
                  <c:v>Land Investment</c:v>
                </c:pt>
                <c:pt idx="9">
                  <c:v>Firewood Production</c:v>
                </c:pt>
                <c:pt idx="10">
                  <c:v>Timber Production</c:v>
                </c:pt>
                <c:pt idx="11">
                  <c:v>Non-Timber Forest Products</c:v>
                </c:pt>
                <c:pt idx="12">
                  <c:v>No Answer</c:v>
                </c:pt>
              </c:strCache>
            </c:strRef>
          </c:cat>
          <c:val>
            <c:numRef>
              <c:f>Sheet1!$D$2:$D$7</c:f>
            </c:numRef>
          </c:val>
        </c:ser>
        <c:dLbls>
          <c:showLegendKey val="0"/>
          <c:showVal val="1"/>
          <c:showCatName val="0"/>
          <c:showSerName val="0"/>
          <c:showPercent val="0"/>
          <c:showBubbleSize val="0"/>
        </c:dLbls>
        <c:gapWidth val="75"/>
        <c:shape val="box"/>
        <c:axId val="223378432"/>
        <c:axId val="223388416"/>
        <c:axId val="0"/>
      </c:bar3DChart>
      <c:catAx>
        <c:axId val="223378432"/>
        <c:scaling>
          <c:orientation val="minMax"/>
        </c:scaling>
        <c:delete val="0"/>
        <c:axPos val="b"/>
        <c:numFmt formatCode="General" sourceLinked="1"/>
        <c:majorTickMark val="none"/>
        <c:minorTickMark val="none"/>
        <c:tickLblPos val="nextTo"/>
        <c:crossAx val="223388416"/>
        <c:crosses val="autoZero"/>
        <c:auto val="1"/>
        <c:lblAlgn val="ctr"/>
        <c:lblOffset val="100"/>
        <c:noMultiLvlLbl val="0"/>
      </c:catAx>
      <c:valAx>
        <c:axId val="223388416"/>
        <c:scaling>
          <c:orientation val="minMax"/>
        </c:scaling>
        <c:delete val="0"/>
        <c:axPos val="l"/>
        <c:numFmt formatCode="General" sourceLinked="1"/>
        <c:majorTickMark val="none"/>
        <c:minorTickMark val="none"/>
        <c:tickLblPos val="nextTo"/>
        <c:crossAx val="223378432"/>
        <c:crosses val="autoZero"/>
        <c:crossBetween val="between"/>
      </c:valAx>
      <c:spPr>
        <a:noFill/>
        <a:ln w="22216">
          <a:noFill/>
        </a:ln>
      </c:spPr>
    </c:plotArea>
    <c:legend>
      <c:legendPos val="b"/>
      <c:layout/>
      <c:overlay val="0"/>
    </c:legend>
    <c:plotVisOnly val="1"/>
    <c:dispBlanksAs val="gap"/>
    <c:showDLblsOverMax val="0"/>
  </c:chart>
  <c:txPr>
    <a:bodyPr/>
    <a:lstStyle/>
    <a:p>
      <a:pPr>
        <a:defRPr sz="1574"/>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Column1</c:v>
                </c:pt>
              </c:strCache>
            </c:strRef>
          </c:tx>
          <c:spPr>
            <a:solidFill>
              <a:srgbClr val="0070C0"/>
            </a:solidFill>
          </c:spPr>
          <c:invertIfNegative val="0"/>
          <c:cat>
            <c:strRef>
              <c:f>Sheet1!$A$2:$A$7</c:f>
              <c:strCache>
                <c:ptCount val="6"/>
                <c:pt idx="0">
                  <c:v>Forest Landowners 100%</c:v>
                </c:pt>
                <c:pt idx="1">
                  <c:v>1 to 9 Acres 58%</c:v>
                </c:pt>
                <c:pt idx="2">
                  <c:v>10 to 49 Acres 35%</c:v>
                </c:pt>
                <c:pt idx="3">
                  <c:v>50 Acres + 7%</c:v>
                </c:pt>
                <c:pt idx="5">
                  <c:v>Certified Tree Farmers .5%</c:v>
                </c:pt>
              </c:strCache>
            </c:strRef>
          </c:cat>
          <c:val>
            <c:numRef>
              <c:f>Sheet1!$B$2:$B$7</c:f>
              <c:numCache>
                <c:formatCode>General</c:formatCode>
                <c:ptCount val="6"/>
                <c:pt idx="0" formatCode="#,##0">
                  <c:v>336000</c:v>
                </c:pt>
              </c:numCache>
            </c:numRef>
          </c:val>
        </c:ser>
        <c:ser>
          <c:idx val="1"/>
          <c:order val="1"/>
          <c:tx>
            <c:strRef>
              <c:f>Sheet1!$C$1</c:f>
              <c:strCache>
                <c:ptCount val="1"/>
                <c:pt idx="0">
                  <c:v>Column2</c:v>
                </c:pt>
              </c:strCache>
            </c:strRef>
          </c:tx>
          <c:spPr>
            <a:solidFill>
              <a:srgbClr val="FF0000"/>
            </a:solidFill>
          </c:spPr>
          <c:invertIfNegative val="0"/>
          <c:cat>
            <c:strRef>
              <c:f>Sheet1!$A$2:$A$7</c:f>
              <c:strCache>
                <c:ptCount val="6"/>
                <c:pt idx="0">
                  <c:v>Forest Landowners 100%</c:v>
                </c:pt>
                <c:pt idx="1">
                  <c:v>1 to 9 Acres 58%</c:v>
                </c:pt>
                <c:pt idx="2">
                  <c:v>10 to 49 Acres 35%</c:v>
                </c:pt>
                <c:pt idx="3">
                  <c:v>50 Acres + 7%</c:v>
                </c:pt>
                <c:pt idx="5">
                  <c:v>Certified Tree Farmers .5%</c:v>
                </c:pt>
              </c:strCache>
            </c:strRef>
          </c:cat>
          <c:val>
            <c:numRef>
              <c:f>Sheet1!$C$2:$C$7</c:f>
              <c:numCache>
                <c:formatCode>General</c:formatCode>
                <c:ptCount val="6"/>
                <c:pt idx="5">
                  <c:v>1600</c:v>
                </c:pt>
              </c:numCache>
            </c:numRef>
          </c:val>
        </c:ser>
        <c:ser>
          <c:idx val="2"/>
          <c:order val="2"/>
          <c:tx>
            <c:strRef>
              <c:f>Sheet1!$D$1</c:f>
              <c:strCache>
                <c:ptCount val="1"/>
                <c:pt idx="0">
                  <c:v>Series 3</c:v>
                </c:pt>
              </c:strCache>
            </c:strRef>
          </c:tx>
          <c:spPr>
            <a:solidFill>
              <a:srgbClr val="00B050"/>
            </a:solidFill>
          </c:spPr>
          <c:invertIfNegative val="0"/>
          <c:cat>
            <c:strRef>
              <c:f>Sheet1!$A$2:$A$7</c:f>
              <c:strCache>
                <c:ptCount val="6"/>
                <c:pt idx="0">
                  <c:v>Forest Landowners 100%</c:v>
                </c:pt>
                <c:pt idx="1">
                  <c:v>1 to 9 Acres 58%</c:v>
                </c:pt>
                <c:pt idx="2">
                  <c:v>10 to 49 Acres 35%</c:v>
                </c:pt>
                <c:pt idx="3">
                  <c:v>50 Acres + 7%</c:v>
                </c:pt>
                <c:pt idx="5">
                  <c:v>Certified Tree Farmers .5%</c:v>
                </c:pt>
              </c:strCache>
            </c:strRef>
          </c:cat>
          <c:val>
            <c:numRef>
              <c:f>Sheet1!$D$2:$D$7</c:f>
              <c:numCache>
                <c:formatCode>#,##0</c:formatCode>
                <c:ptCount val="6"/>
                <c:pt idx="1">
                  <c:v>194000</c:v>
                </c:pt>
              </c:numCache>
            </c:numRef>
          </c:val>
        </c:ser>
        <c:ser>
          <c:idx val="3"/>
          <c:order val="3"/>
          <c:tx>
            <c:strRef>
              <c:f>Sheet1!$E$1</c:f>
              <c:strCache>
                <c:ptCount val="1"/>
                <c:pt idx="0">
                  <c:v>Series 4</c:v>
                </c:pt>
              </c:strCache>
            </c:strRef>
          </c:tx>
          <c:spPr>
            <a:solidFill>
              <a:srgbClr val="00B0F0"/>
            </a:solidFill>
          </c:spPr>
          <c:invertIfNegative val="0"/>
          <c:cat>
            <c:strRef>
              <c:f>Sheet1!$A$2:$A$7</c:f>
              <c:strCache>
                <c:ptCount val="6"/>
                <c:pt idx="0">
                  <c:v>Forest Landowners 100%</c:v>
                </c:pt>
                <c:pt idx="1">
                  <c:v>1 to 9 Acres 58%</c:v>
                </c:pt>
                <c:pt idx="2">
                  <c:v>10 to 49 Acres 35%</c:v>
                </c:pt>
                <c:pt idx="3">
                  <c:v>50 Acres + 7%</c:v>
                </c:pt>
                <c:pt idx="5">
                  <c:v>Certified Tree Farmers .5%</c:v>
                </c:pt>
              </c:strCache>
            </c:strRef>
          </c:cat>
          <c:val>
            <c:numRef>
              <c:f>Sheet1!$E$2:$E$7</c:f>
              <c:numCache>
                <c:formatCode>General</c:formatCode>
                <c:ptCount val="6"/>
                <c:pt idx="2" formatCode="#,##0">
                  <c:v>118000</c:v>
                </c:pt>
              </c:numCache>
            </c:numRef>
          </c:val>
        </c:ser>
        <c:ser>
          <c:idx val="4"/>
          <c:order val="4"/>
          <c:tx>
            <c:strRef>
              <c:f>Sheet1!$F$1</c:f>
              <c:strCache>
                <c:ptCount val="1"/>
                <c:pt idx="0">
                  <c:v>Series 5</c:v>
                </c:pt>
              </c:strCache>
            </c:strRef>
          </c:tx>
          <c:spPr>
            <a:solidFill>
              <a:srgbClr val="7030A0"/>
            </a:solidFill>
          </c:spPr>
          <c:invertIfNegative val="0"/>
          <c:cat>
            <c:strRef>
              <c:f>Sheet1!$A$2:$A$7</c:f>
              <c:strCache>
                <c:ptCount val="6"/>
                <c:pt idx="0">
                  <c:v>Forest Landowners 100%</c:v>
                </c:pt>
                <c:pt idx="1">
                  <c:v>1 to 9 Acres 58%</c:v>
                </c:pt>
                <c:pt idx="2">
                  <c:v>10 to 49 Acres 35%</c:v>
                </c:pt>
                <c:pt idx="3">
                  <c:v>50 Acres + 7%</c:v>
                </c:pt>
                <c:pt idx="5">
                  <c:v>Certified Tree Farmers .5%</c:v>
                </c:pt>
              </c:strCache>
            </c:strRef>
          </c:cat>
          <c:val>
            <c:numRef>
              <c:f>Sheet1!$F$2:$F$7</c:f>
              <c:numCache>
                <c:formatCode>General</c:formatCode>
                <c:ptCount val="6"/>
                <c:pt idx="3" formatCode="#,##0">
                  <c:v>24000</c:v>
                </c:pt>
              </c:numCache>
            </c:numRef>
          </c:val>
        </c:ser>
        <c:dLbls>
          <c:showLegendKey val="0"/>
          <c:showVal val="0"/>
          <c:showCatName val="0"/>
          <c:showSerName val="0"/>
          <c:showPercent val="0"/>
          <c:showBubbleSize val="0"/>
        </c:dLbls>
        <c:gapWidth val="150"/>
        <c:shape val="box"/>
        <c:axId val="223712000"/>
        <c:axId val="223713536"/>
        <c:axId val="0"/>
      </c:bar3DChart>
      <c:catAx>
        <c:axId val="223712000"/>
        <c:scaling>
          <c:orientation val="minMax"/>
        </c:scaling>
        <c:delete val="0"/>
        <c:axPos val="b"/>
        <c:numFmt formatCode="General" sourceLinked="1"/>
        <c:majorTickMark val="out"/>
        <c:minorTickMark val="none"/>
        <c:tickLblPos val="nextTo"/>
        <c:crossAx val="223713536"/>
        <c:crosses val="autoZero"/>
        <c:auto val="1"/>
        <c:lblAlgn val="ctr"/>
        <c:lblOffset val="100"/>
        <c:noMultiLvlLbl val="0"/>
      </c:catAx>
      <c:valAx>
        <c:axId val="223713536"/>
        <c:scaling>
          <c:orientation val="minMax"/>
        </c:scaling>
        <c:delete val="0"/>
        <c:axPos val="l"/>
        <c:majorGridlines/>
        <c:numFmt formatCode="#,##0" sourceLinked="1"/>
        <c:majorTickMark val="out"/>
        <c:minorTickMark val="none"/>
        <c:tickLblPos val="nextTo"/>
        <c:crossAx val="223712000"/>
        <c:crosses val="autoZero"/>
        <c:crossBetween val="between"/>
      </c:valAx>
      <c:spPr>
        <a:noFill/>
        <a:ln w="25385">
          <a:noFill/>
        </a:ln>
      </c:spPr>
    </c:plotArea>
    <c:plotVisOnly val="1"/>
    <c:dispBlanksAs val="gap"/>
    <c:showDLblsOverMax val="0"/>
  </c:chart>
  <c:txPr>
    <a:bodyPr/>
    <a:lstStyle/>
    <a:p>
      <a:pPr>
        <a:defRPr sz="1799"/>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2474226804123682E-2"/>
          <c:y val="5.376675888486912E-2"/>
          <c:w val="0.61995860053576612"/>
          <c:h val="0.71800485166626904"/>
        </c:manualLayout>
      </c:layout>
      <c:pie3DChart>
        <c:varyColors val="1"/>
        <c:ser>
          <c:idx val="0"/>
          <c:order val="0"/>
          <c:tx>
            <c:strRef>
              <c:f>Sheet1!$B$1</c:f>
              <c:strCache>
                <c:ptCount val="1"/>
                <c:pt idx="0">
                  <c:v>Column1</c:v>
                </c:pt>
              </c:strCache>
            </c:strRef>
          </c:tx>
          <c:explosion val="43"/>
          <c:cat>
            <c:strRef>
              <c:f>Sheet1!$A$2:$A$6</c:f>
              <c:strCache>
                <c:ptCount val="3"/>
                <c:pt idx="0">
                  <c:v>Family Forest 73%</c:v>
                </c:pt>
                <c:pt idx="1">
                  <c:v>Business &amp; Private 15%</c:v>
                </c:pt>
                <c:pt idx="2">
                  <c:v>Federal, State, Local 12%</c:v>
                </c:pt>
              </c:strCache>
            </c:strRef>
          </c:cat>
          <c:val>
            <c:numRef>
              <c:f>Sheet1!$B$2:$B$6</c:f>
              <c:numCache>
                <c:formatCode>General</c:formatCode>
                <c:ptCount val="5"/>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0.25926</cdr:x>
      <cdr:y>0.52192</cdr:y>
    </cdr:from>
    <cdr:to>
      <cdr:x>0.26852</cdr:x>
      <cdr:y>0.53202</cdr:y>
    </cdr:to>
    <cdr:sp macro="" textlink="">
      <cdr:nvSpPr>
        <cdr:cNvPr id="2" name="TextBox 1"/>
        <cdr:cNvSpPr txBox="1"/>
      </cdr:nvSpPr>
      <cdr:spPr>
        <a:xfrm xmlns:a="http://schemas.openxmlformats.org/drawingml/2006/main">
          <a:off x="2133600" y="2362200"/>
          <a:ext cx="76200" cy="45719"/>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0.12963</cdr:x>
      <cdr:y>0.50509</cdr:y>
    </cdr:from>
    <cdr:to>
      <cdr:x>0.7963</cdr:x>
      <cdr:y>0.55559</cdr:y>
    </cdr:to>
    <cdr:sp macro="" textlink="">
      <cdr:nvSpPr>
        <cdr:cNvPr id="3" name="TextBox 2"/>
        <cdr:cNvSpPr txBox="1"/>
      </cdr:nvSpPr>
      <cdr:spPr>
        <a:xfrm xmlns:a="http://schemas.openxmlformats.org/drawingml/2006/main">
          <a:off x="1066800" y="2286000"/>
          <a:ext cx="5486400" cy="2286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0.12963</cdr:x>
      <cdr:y>0.50509</cdr:y>
    </cdr:from>
    <cdr:to>
      <cdr:x>0.80556</cdr:x>
      <cdr:y>0.53876</cdr:y>
    </cdr:to>
    <cdr:sp macro="" textlink="">
      <cdr:nvSpPr>
        <cdr:cNvPr id="4" name="TextBox 3"/>
        <cdr:cNvSpPr txBox="1"/>
      </cdr:nvSpPr>
      <cdr:spPr>
        <a:xfrm xmlns:a="http://schemas.openxmlformats.org/drawingml/2006/main">
          <a:off x="1066800" y="2286000"/>
          <a:ext cx="5562600" cy="1524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0.12963</cdr:x>
      <cdr:y>0.48825</cdr:y>
    </cdr:from>
    <cdr:to>
      <cdr:x>0.92593</cdr:x>
      <cdr:y>0.55559</cdr:y>
    </cdr:to>
    <cdr:sp macro="" textlink="">
      <cdr:nvSpPr>
        <cdr:cNvPr id="5" name="TextBox 4"/>
        <cdr:cNvSpPr txBox="1"/>
      </cdr:nvSpPr>
      <cdr:spPr>
        <a:xfrm xmlns:a="http://schemas.openxmlformats.org/drawingml/2006/main">
          <a:off x="1066800" y="2209800"/>
          <a:ext cx="6553200" cy="3048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000" dirty="0" smtClean="0"/>
            <a:t>   4   8       13  21                                   6  12       4   7        4   6        3   7       2    5       2   6        1    3       0   1</a:t>
          </a:r>
          <a:endParaRPr lang="en-US" sz="1000" dirty="0"/>
        </a:p>
      </cdr:txBody>
    </cdr:sp>
  </cdr:relSizeAnchor>
  <cdr:relSizeAnchor xmlns:cdr="http://schemas.openxmlformats.org/drawingml/2006/chartDrawing">
    <cdr:from>
      <cdr:x>0.01872</cdr:x>
      <cdr:y>0.11872</cdr:y>
    </cdr:from>
    <cdr:to>
      <cdr:x>0.14565</cdr:x>
      <cdr:y>0.41761</cdr:y>
    </cdr:to>
    <cdr:sp macro="" textlink="">
      <cdr:nvSpPr>
        <cdr:cNvPr id="6" name="TextBox 5"/>
        <cdr:cNvSpPr txBox="1"/>
      </cdr:nvSpPr>
      <cdr:spPr>
        <a:xfrm xmlns:a="http://schemas.openxmlformats.org/drawingml/2006/main" rot="16200000">
          <a:off x="0" y="691401"/>
          <a:ext cx="1352761" cy="1044584"/>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800" b="1" dirty="0" smtClean="0"/>
            <a:t>PERCENT</a:t>
          </a:r>
        </a:p>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0.04182</cdr:x>
      <cdr:y>0.1</cdr:y>
    </cdr:from>
    <cdr:to>
      <cdr:x>0.07766</cdr:x>
      <cdr:y>0.5</cdr:y>
    </cdr:to>
    <cdr:sp macro="" textlink="">
      <cdr:nvSpPr>
        <cdr:cNvPr id="3" name="TextBox 2"/>
        <cdr:cNvSpPr txBox="1"/>
      </cdr:nvSpPr>
      <cdr:spPr>
        <a:xfrm xmlns:a="http://schemas.openxmlformats.org/drawingml/2006/main">
          <a:off x="533400" y="457200"/>
          <a:ext cx="457200" cy="18288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4D21B6B-FD04-420B-9112-12AB3E3399DE}" type="datetimeFigureOut">
              <a:rPr lang="en-US" smtClean="0"/>
              <a:t>4/7/2016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C9A9AF3-84BA-4C2A-BC95-56495429EEA6}" type="slidenum">
              <a:rPr lang="en-US" smtClean="0"/>
              <a:t>‹#›</a:t>
            </a:fld>
            <a:endParaRPr lang="en-US"/>
          </a:p>
        </p:txBody>
      </p:sp>
    </p:spTree>
    <p:extLst>
      <p:ext uri="{BB962C8B-B14F-4D97-AF65-F5344CB8AC3E}">
        <p14:creationId xmlns:p14="http://schemas.microsoft.com/office/powerpoint/2010/main" val="3322788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C2DE71-2971-4250-974C-B8CB0D4FBC73}" type="datetimeFigureOut">
              <a:rPr lang="en-US" smtClean="0"/>
              <a:pPr/>
              <a:t>4/7/2016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A13D8E-A649-4F07-ACDA-66C1CA22D2A9}" type="slidenum">
              <a:rPr lang="en-US" smtClean="0"/>
              <a:pPr/>
              <a:t>‹#›</a:t>
            </a:fld>
            <a:endParaRPr lang="en-US"/>
          </a:p>
        </p:txBody>
      </p:sp>
    </p:spTree>
    <p:extLst>
      <p:ext uri="{BB962C8B-B14F-4D97-AF65-F5344CB8AC3E}">
        <p14:creationId xmlns:p14="http://schemas.microsoft.com/office/powerpoint/2010/main" val="3151492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DFA17E-B4E7-44E0-9D03-D5A7866FADEC}" type="slidenum">
              <a:rPr lang="en-US" smtClean="0"/>
              <a:pPr/>
              <a:t>3</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996F34-5114-446F-A5F0-F23051AA4B0B}" type="slidenum">
              <a:rPr lang="en-US" smtClean="0"/>
              <a:pPr/>
              <a:t>23</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2B2F45E-E99D-4B63-BEC4-03805ABC2D54}" type="slidenum">
              <a:rPr lang="en-US" smtClean="0"/>
              <a:pPr>
                <a:defRPr/>
              </a:pPr>
              <a:t>47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D7B8E3-08D8-4955-A74A-74BE1A222435}" type="slidenum">
              <a:rPr lang="en-US" smtClean="0"/>
              <a:pPr/>
              <a:t>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96F5D3-17C0-4364-AC43-1AA388A3713B}" type="slidenum">
              <a:rPr lang="en-US" smtClean="0"/>
              <a:pPr/>
              <a:t>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C8DDEE-7713-45CD-A4AE-BD12A70CA917}" type="slidenum">
              <a:rPr lang="en-US" smtClean="0"/>
              <a:pPr/>
              <a:t>7</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A8F414-F616-46E2-96AD-5FE1A1BF2CC4}" type="slidenum">
              <a:rPr lang="en-US" smtClean="0"/>
              <a:pPr/>
              <a:t>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63A75C-ECF1-4BE2-BB76-766A124264AD}" type="slidenum">
              <a:rPr lang="en-US" smtClean="0"/>
              <a:pPr/>
              <a:t>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FAB1F5-30DE-4895-988A-531109FBA292}" type="slidenum">
              <a:rPr lang="en-US" smtClean="0"/>
              <a:pPr/>
              <a:t>10</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63FBD8-A283-403D-A3B7-FF83C5BF4925}" type="slidenum">
              <a:rPr lang="en-US" smtClean="0"/>
              <a:pPr/>
              <a:t>11</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2AB116-DE98-4CF5-99F6-3E1468ABD929}" type="slidenum">
              <a:rPr lang="en-US" smtClean="0"/>
              <a:pPr/>
              <a:t>12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B4C28D-2C1D-49E3-BB17-86D22CDB1879}"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277B2-5F42-4E83-93B7-4460B8FB8D39}"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E1B586-1C01-431F-B5CE-D0282094C6E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824ABA-B985-4C0C-B785-DD382E434333}"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8482EF-5F12-4043-9949-0A522AAD685F}"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93CC27-156C-4073-9898-FDF12C969EF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8BEB33-612C-4017-B139-EB1784BDD92F}"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A60C0E-1E54-48E4-A0AB-BF6CB9DA307E}"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80D58A0-6336-44BF-8C43-171A2EFD3686}"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A87B65-A5BA-40CD-8710-CB0D3B87BB44}"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9A2131-7EE7-4517-ADEA-98BAA04ED8E4}"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C88BA73-E2FF-449C-B2B4-25BF3EF9247F}" type="slidenum">
              <a:rPr lang="en-US">
                <a:solidFill>
                  <a:srgbClr val="000000"/>
                </a:solidFill>
              </a:rPr>
              <a:pPr fontAlgn="base">
                <a:spcBef>
                  <a:spcPct val="0"/>
                </a:spcBef>
                <a:spcAft>
                  <a:spcPct val="0"/>
                </a:spcAft>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4000" dirty="0" smtClean="0">
                <a:solidFill>
                  <a:srgbClr val="C00000"/>
                </a:solidFill>
                <a:latin typeface="Copperplate Gothic Bold" pitchFamily="34" charset="0"/>
              </a:rPr>
              <a:t>Taxes and Fragmentation</a:t>
            </a:r>
            <a:endParaRPr lang="en-US" sz="4000" dirty="0">
              <a:solidFill>
                <a:srgbClr val="C00000"/>
              </a:solidFill>
              <a:latin typeface="Copperplate Gothic Bold" pitchFamily="34" charset="0"/>
            </a:endParaRPr>
          </a:p>
        </p:txBody>
      </p:sp>
      <p:sp>
        <p:nvSpPr>
          <p:cNvPr id="3" name="Content Placeholder 2"/>
          <p:cNvSpPr>
            <a:spLocks noGrp="1"/>
          </p:cNvSpPr>
          <p:nvPr>
            <p:ph idx="1"/>
          </p:nvPr>
        </p:nvSpPr>
        <p:spPr>
          <a:xfrm>
            <a:off x="457200" y="990600"/>
            <a:ext cx="8229600" cy="5334000"/>
          </a:xfrm>
        </p:spPr>
        <p:txBody>
          <a:bodyPr/>
          <a:lstStyle/>
          <a:p>
            <a:pPr>
              <a:buNone/>
            </a:pPr>
            <a:r>
              <a:rPr lang="en-US" dirty="0" smtClean="0"/>
              <a:t>     Presenter: Ron Ott</a:t>
            </a:r>
          </a:p>
          <a:p>
            <a:pPr algn="ctr">
              <a:buNone/>
            </a:pPr>
            <a:r>
              <a:rPr lang="en-US" sz="2800" dirty="0" smtClean="0"/>
              <a:t>OTT’S LOST FOREST</a:t>
            </a:r>
          </a:p>
          <a:p>
            <a:pPr algn="ctr">
              <a:buNone/>
            </a:pPr>
            <a:r>
              <a:rPr lang="en-US" sz="2800" dirty="0" smtClean="0"/>
              <a:t>380 Acres Woodland Farm</a:t>
            </a:r>
          </a:p>
          <a:p>
            <a:pPr algn="ctr">
              <a:buNone/>
            </a:pPr>
            <a:r>
              <a:rPr lang="en-US" sz="2800" dirty="0" smtClean="0"/>
              <a:t>Tippecanoe, Ohio</a:t>
            </a:r>
          </a:p>
          <a:p>
            <a:pPr algn="ctr">
              <a:buNone/>
            </a:pPr>
            <a:r>
              <a:rPr lang="en-US" sz="2800" dirty="0" smtClean="0"/>
              <a:t>Harrison County</a:t>
            </a:r>
          </a:p>
          <a:p>
            <a:pPr algn="ctr">
              <a:buNone/>
            </a:pPr>
            <a:r>
              <a:rPr lang="en-US" sz="2000" dirty="0" smtClean="0"/>
              <a:t>1996</a:t>
            </a:r>
            <a:r>
              <a:rPr lang="en-US" dirty="0" smtClean="0"/>
              <a:t> </a:t>
            </a:r>
            <a:r>
              <a:rPr lang="en-US" sz="2000" dirty="0" smtClean="0"/>
              <a:t>Ohio Tree Farm of the Year</a:t>
            </a:r>
          </a:p>
          <a:p>
            <a:pPr algn="ctr">
              <a:buNone/>
            </a:pPr>
            <a:r>
              <a:rPr lang="en-US" sz="2000" dirty="0" smtClean="0"/>
              <a:t>1998 North Central Regional American Tree Farm of the Year</a:t>
            </a:r>
          </a:p>
          <a:p>
            <a:pPr algn="ctr">
              <a:buNone/>
            </a:pPr>
            <a:r>
              <a:rPr lang="en-US" sz="2000" dirty="0" smtClean="0"/>
              <a:t>1998 Al Fabian Landowner Conservation, Ohio Turkey Federation</a:t>
            </a:r>
          </a:p>
          <a:p>
            <a:pPr algn="ctr">
              <a:buNone/>
            </a:pPr>
            <a:r>
              <a:rPr lang="en-US" sz="2000" dirty="0" smtClean="0"/>
              <a:t>2004 Conservation Forest Farmer of the Year</a:t>
            </a:r>
          </a:p>
          <a:p>
            <a:pPr algn="ctr">
              <a:buNone/>
            </a:pPr>
            <a:r>
              <a:rPr lang="en-US" sz="2000" dirty="0" smtClean="0"/>
              <a:t> (Harrison Soil &amp; Water District)</a:t>
            </a:r>
          </a:p>
          <a:p>
            <a:pPr>
              <a:buNone/>
            </a:pPr>
            <a:r>
              <a:rPr lang="en-US" sz="2000" dirty="0" smtClean="0"/>
              <a:t>330-867-5660</a:t>
            </a:r>
          </a:p>
          <a:p>
            <a:pPr>
              <a:buNone/>
            </a:pPr>
            <a:r>
              <a:rPr lang="en-US" sz="2000" dirty="0" smtClean="0"/>
              <a:t>ronott@att.net</a:t>
            </a:r>
            <a:endParaRPr lang="en-US" sz="2000" dirty="0"/>
          </a:p>
        </p:txBody>
      </p:sp>
      <p:sp>
        <p:nvSpPr>
          <p:cNvPr id="4" name="Slide Number Placeholder 3"/>
          <p:cNvSpPr>
            <a:spLocks noGrp="1"/>
          </p:cNvSpPr>
          <p:nvPr>
            <p:ph type="sldNum" sz="quarter" idx="12"/>
          </p:nvPr>
        </p:nvSpPr>
        <p:spPr/>
        <p:txBody>
          <a:bodyPr/>
          <a:lstStyle/>
          <a:p>
            <a:pPr>
              <a:defRPr/>
            </a:pPr>
            <a:fld id="{B0824ABA-B985-4C0C-B785-DD382E434333}" type="slidenum">
              <a:rPr lang="en-US" smtClean="0">
                <a:solidFill>
                  <a:srgbClr val="000000"/>
                </a:solidFill>
              </a:rPr>
              <a:pPr>
                <a:defRPr/>
              </a:pPr>
              <a:t>1</a:t>
            </a:fld>
            <a:endParaRPr lang="en-US" dirty="0">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457200" y="228600"/>
            <a:ext cx="8458200" cy="6019800"/>
          </a:xfrm>
        </p:spPr>
        <p:txBody>
          <a:bodyPr/>
          <a:lstStyle/>
          <a:p>
            <a:pPr marL="514350" indent="-514350">
              <a:buFontTx/>
              <a:buNone/>
            </a:pPr>
            <a:endParaRPr lang="en-US" sz="2800" smtClean="0">
              <a:solidFill>
                <a:schemeClr val="accent2"/>
              </a:solidFill>
            </a:endParaRPr>
          </a:p>
          <a:p>
            <a:pPr marL="514350" indent="-514350">
              <a:buFontTx/>
              <a:buNone/>
            </a:pPr>
            <a:endParaRPr lang="en-US" sz="2800" smtClean="0">
              <a:solidFill>
                <a:schemeClr val="accent2"/>
              </a:solidFill>
            </a:endParaRPr>
          </a:p>
          <a:p>
            <a:pPr marL="514350" indent="-514350">
              <a:buFontTx/>
              <a:buAutoNum type="arabicPeriod" startAt="14"/>
            </a:pPr>
            <a:r>
              <a:rPr lang="en-US" sz="2800" smtClean="0">
                <a:solidFill>
                  <a:schemeClr val="accent2"/>
                </a:solidFill>
              </a:rPr>
              <a:t>  Help with the growth of 10% timberland   </a:t>
            </a:r>
          </a:p>
          <a:p>
            <a:pPr marL="514350" indent="-514350">
              <a:buFontTx/>
              <a:buNone/>
            </a:pPr>
            <a:r>
              <a:rPr lang="en-US" sz="2800" smtClean="0">
                <a:solidFill>
                  <a:schemeClr val="accent2"/>
                </a:solidFill>
              </a:rPr>
              <a:t>       in Ohio in 1900 to over 30% today.</a:t>
            </a:r>
          </a:p>
          <a:p>
            <a:pPr marL="514350" indent="-514350">
              <a:buFontTx/>
              <a:buNone/>
            </a:pPr>
            <a:r>
              <a:rPr lang="en-US" sz="2800" smtClean="0">
                <a:solidFill>
                  <a:schemeClr val="accent2"/>
                </a:solidFill>
              </a:rPr>
              <a:t>15.  Trees take in more carbon dioxide and </a:t>
            </a:r>
          </a:p>
          <a:p>
            <a:pPr marL="514350" indent="-514350">
              <a:buFontTx/>
              <a:buNone/>
            </a:pPr>
            <a:r>
              <a:rPr lang="en-US" sz="2800" smtClean="0">
                <a:solidFill>
                  <a:schemeClr val="accent2"/>
                </a:solidFill>
              </a:rPr>
              <a:t>       put out more oxygen than grasses;   </a:t>
            </a:r>
          </a:p>
          <a:p>
            <a:pPr marL="514350" indent="-514350">
              <a:buFontTx/>
              <a:buNone/>
            </a:pPr>
            <a:r>
              <a:rPr lang="en-US" sz="2800" smtClean="0">
                <a:solidFill>
                  <a:schemeClr val="accent2"/>
                </a:solidFill>
              </a:rPr>
              <a:t>       possibly three times more.</a:t>
            </a:r>
          </a:p>
          <a:p>
            <a:pPr marL="514350" indent="-514350">
              <a:buFontTx/>
              <a:buNone/>
            </a:pPr>
            <a:r>
              <a:rPr lang="en-US" sz="2800" smtClean="0">
                <a:solidFill>
                  <a:schemeClr val="accent2"/>
                </a:solidFill>
              </a:rPr>
              <a:t>16.  Forest landowners provide a multi-   </a:t>
            </a:r>
          </a:p>
          <a:p>
            <a:pPr marL="514350" indent="-514350">
              <a:buFontTx/>
              <a:buNone/>
            </a:pPr>
            <a:r>
              <a:rPr lang="en-US" sz="2800" smtClean="0">
                <a:solidFill>
                  <a:schemeClr val="accent2"/>
                </a:solidFill>
              </a:rPr>
              <a:t>       million dollar outdoor recreational   </a:t>
            </a:r>
          </a:p>
          <a:p>
            <a:pPr marL="514350" indent="-514350">
              <a:buFontTx/>
              <a:buNone/>
            </a:pPr>
            <a:r>
              <a:rPr lang="en-US" sz="2800" smtClean="0">
                <a:solidFill>
                  <a:schemeClr val="accent2"/>
                </a:solidFill>
              </a:rPr>
              <a:t>       industry.</a:t>
            </a:r>
          </a:p>
          <a:p>
            <a:pPr marL="514350" indent="-514350">
              <a:buFontTx/>
              <a:buNone/>
            </a:pPr>
            <a:endParaRPr lang="en-US" smtClean="0">
              <a:solidFill>
                <a:schemeClr val="accent2"/>
              </a:solidFill>
            </a:endParaRPr>
          </a:p>
          <a:p>
            <a:pPr marL="514350" indent="-514350">
              <a:buFontTx/>
              <a:buNone/>
            </a:pPr>
            <a:endParaRPr lang="en-US" smtClean="0">
              <a:solidFill>
                <a:schemeClr val="accent2"/>
              </a:solidFill>
            </a:endParaRPr>
          </a:p>
        </p:txBody>
      </p:sp>
      <p:sp>
        <p:nvSpPr>
          <p:cNvPr id="19459" name="Slide Number Placeholder 2"/>
          <p:cNvSpPr>
            <a:spLocks noGrp="1"/>
          </p:cNvSpPr>
          <p:nvPr>
            <p:ph type="sldNum" sz="quarter" idx="12"/>
          </p:nvPr>
        </p:nvSpPr>
        <p:spPr>
          <a:noFill/>
        </p:spPr>
        <p:txBody>
          <a:bodyPr/>
          <a:lstStyle/>
          <a:p>
            <a:fld id="{F92CF776-8C41-4E07-A45C-0B934ABFC9E4}" type="slidenum">
              <a:rPr lang="en-US" smtClean="0"/>
              <a:pPr/>
              <a:t>10</a:t>
            </a:fld>
            <a:endParaRPr lang="en-US" smtClean="0"/>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iterate type="lt">
                                    <p:tmPct val="0"/>
                                  </p:iterate>
                                  <p:childTnLst>
                                    <p:animRot by="21600000">
                                      <p:cBhvr>
                                        <p:cTn id="6" dur="2000" fill="hold"/>
                                        <p:tgtEl>
                                          <p:spTgt spid="19458">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381000" y="2819400"/>
            <a:ext cx="8458200" cy="4038600"/>
          </a:xfrm>
        </p:spPr>
        <p:txBody>
          <a:bodyPr/>
          <a:lstStyle/>
          <a:p>
            <a:pPr>
              <a:buFontTx/>
              <a:buNone/>
            </a:pPr>
            <a:r>
              <a:rPr lang="en-US" sz="2800" smtClean="0">
                <a:solidFill>
                  <a:schemeClr val="accent2"/>
                </a:solidFill>
              </a:rPr>
              <a:t>17. </a:t>
            </a:r>
            <a:r>
              <a:rPr lang="en-US" sz="2400" smtClean="0">
                <a:solidFill>
                  <a:schemeClr val="accent2"/>
                </a:solidFill>
              </a:rPr>
              <a:t>Valuable wood resource for homes, furniture, and paper. </a:t>
            </a:r>
          </a:p>
          <a:p>
            <a:pPr>
              <a:buFontTx/>
              <a:buNone/>
            </a:pPr>
            <a:r>
              <a:rPr lang="en-US" sz="2400" smtClean="0">
                <a:solidFill>
                  <a:schemeClr val="accent2"/>
                </a:solidFill>
              </a:rPr>
              <a:t>       Woodland owners provide a valuable resource for the  </a:t>
            </a:r>
          </a:p>
          <a:p>
            <a:pPr>
              <a:buFontTx/>
              <a:buNone/>
            </a:pPr>
            <a:r>
              <a:rPr lang="en-US" sz="2400" smtClean="0">
                <a:solidFill>
                  <a:schemeClr val="accent2"/>
                </a:solidFill>
              </a:rPr>
              <a:t>       forest industry of Ohio when in full production.</a:t>
            </a:r>
          </a:p>
          <a:p>
            <a:pPr>
              <a:buFontTx/>
              <a:buNone/>
            </a:pPr>
            <a:r>
              <a:rPr lang="en-US" sz="2400" smtClean="0">
                <a:solidFill>
                  <a:schemeClr val="accent2"/>
                </a:solidFill>
              </a:rPr>
              <a:t>		a)  Produces $15.1 billion in forest products</a:t>
            </a:r>
          </a:p>
          <a:p>
            <a:pPr>
              <a:buFontTx/>
              <a:buNone/>
            </a:pPr>
            <a:r>
              <a:rPr lang="en-US" sz="2400" smtClean="0">
                <a:solidFill>
                  <a:schemeClr val="accent2"/>
                </a:solidFill>
              </a:rPr>
              <a:t>		b)  Employs 119,000 people</a:t>
            </a:r>
          </a:p>
          <a:p>
            <a:pPr>
              <a:buFontTx/>
              <a:buNone/>
            </a:pPr>
            <a:r>
              <a:rPr lang="en-US" sz="2400" smtClean="0">
                <a:solidFill>
                  <a:schemeClr val="accent2"/>
                </a:solidFill>
              </a:rPr>
              <a:t>		c)  Generate $4 billion in annual employee </a:t>
            </a:r>
          </a:p>
          <a:p>
            <a:pPr>
              <a:buFontTx/>
              <a:buNone/>
            </a:pPr>
            <a:r>
              <a:rPr lang="en-US" sz="2400" smtClean="0">
                <a:solidFill>
                  <a:schemeClr val="accent2"/>
                </a:solidFill>
              </a:rPr>
              <a:t>              wage tax.  </a:t>
            </a:r>
          </a:p>
          <a:p>
            <a:pPr>
              <a:buFontTx/>
              <a:buNone/>
            </a:pPr>
            <a:r>
              <a:rPr lang="en-US" sz="1400" smtClean="0">
                <a:solidFill>
                  <a:schemeClr val="accent2"/>
                </a:solidFill>
              </a:rPr>
              <a:t>              [source: News Release Dec 27,2006 Ohio Dept of Natural Resources]</a:t>
            </a:r>
          </a:p>
          <a:p>
            <a:pPr>
              <a:buFontTx/>
              <a:buNone/>
            </a:pPr>
            <a:r>
              <a:rPr lang="en-US" sz="1800" smtClean="0">
                <a:solidFill>
                  <a:schemeClr val="accent2"/>
                </a:solidFill>
              </a:rPr>
              <a:t>	</a:t>
            </a:r>
            <a:endParaRPr lang="en-US" sz="1800" smtClean="0"/>
          </a:p>
        </p:txBody>
      </p:sp>
      <p:sp>
        <p:nvSpPr>
          <p:cNvPr id="20483" name="Slide Number Placeholder 2"/>
          <p:cNvSpPr>
            <a:spLocks noGrp="1"/>
          </p:cNvSpPr>
          <p:nvPr>
            <p:ph type="sldNum" sz="quarter" idx="12"/>
          </p:nvPr>
        </p:nvSpPr>
        <p:spPr>
          <a:noFill/>
        </p:spPr>
        <p:txBody>
          <a:bodyPr/>
          <a:lstStyle/>
          <a:p>
            <a:fld id="{D0464295-5C36-4035-990A-941472F5CA2F}" type="slidenum">
              <a:rPr lang="en-US" smtClean="0"/>
              <a:pPr/>
              <a:t>11</a:t>
            </a:fld>
            <a:endParaRPr lang="en-US" smtClean="0"/>
          </a:p>
        </p:txBody>
      </p:sp>
      <p:pic>
        <p:nvPicPr>
          <p:cNvPr id="20484" name="Picture 6"/>
          <p:cNvPicPr>
            <a:picLocks noChangeAspect="1" noChangeArrowheads="1"/>
          </p:cNvPicPr>
          <p:nvPr/>
        </p:nvPicPr>
        <p:blipFill>
          <a:blip r:embed="rId3" cstate="print"/>
          <a:srcRect/>
          <a:stretch>
            <a:fillRect/>
          </a:stretch>
        </p:blipFill>
        <p:spPr bwMode="auto">
          <a:xfrm>
            <a:off x="2819400" y="304800"/>
            <a:ext cx="3505200" cy="2378075"/>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24000"/>
            <a:ext cx="8229600" cy="5745163"/>
          </a:xfrm>
        </p:spPr>
        <p:txBody>
          <a:bodyPr/>
          <a:lstStyle/>
          <a:p>
            <a:pPr>
              <a:buFontTx/>
              <a:buNone/>
              <a:defRPr/>
            </a:pPr>
            <a:r>
              <a:rPr lang="en-US" dirty="0" smtClean="0">
                <a:solidFill>
                  <a:schemeClr val="accent2"/>
                </a:solidFill>
              </a:rPr>
              <a:t>	</a:t>
            </a:r>
          </a:p>
          <a:p>
            <a:pPr>
              <a:buFontTx/>
              <a:buNone/>
              <a:defRPr/>
            </a:pPr>
            <a:endParaRPr lang="en-US" sz="2800" dirty="0" smtClean="0">
              <a:solidFill>
                <a:schemeClr val="accent2"/>
              </a:solidFill>
            </a:endParaRPr>
          </a:p>
          <a:p>
            <a:pPr>
              <a:buFontTx/>
              <a:buNone/>
              <a:defRPr/>
            </a:pPr>
            <a:endParaRPr lang="en-US" sz="2800" dirty="0" smtClean="0">
              <a:solidFill>
                <a:schemeClr val="accent2"/>
              </a:solidFill>
            </a:endParaRPr>
          </a:p>
          <a:p>
            <a:pPr>
              <a:buFontTx/>
              <a:buNone/>
              <a:defRPr/>
            </a:pPr>
            <a:endParaRPr lang="en-US" sz="2800" dirty="0" smtClean="0">
              <a:solidFill>
                <a:schemeClr val="accent2"/>
              </a:solidFill>
            </a:endParaRPr>
          </a:p>
          <a:p>
            <a:pPr>
              <a:buFontTx/>
              <a:buNone/>
              <a:defRPr/>
            </a:pPr>
            <a:endParaRPr lang="en-US" sz="2800" dirty="0" smtClean="0">
              <a:solidFill>
                <a:schemeClr val="accent2"/>
              </a:solidFill>
            </a:endParaRPr>
          </a:p>
          <a:p>
            <a:pPr>
              <a:buFontTx/>
              <a:buNone/>
              <a:defRPr/>
            </a:pPr>
            <a:r>
              <a:rPr lang="en-US" sz="2800" dirty="0" smtClean="0">
                <a:solidFill>
                  <a:schemeClr val="accent2"/>
                </a:solidFill>
              </a:rPr>
              <a:t>                            d) Between 300 and 500 million   </a:t>
            </a:r>
          </a:p>
          <a:p>
            <a:pPr>
              <a:buFontTx/>
              <a:buNone/>
              <a:defRPr/>
            </a:pPr>
            <a:r>
              <a:rPr lang="en-US" sz="2800" dirty="0" smtClean="0">
                <a:solidFill>
                  <a:schemeClr val="accent2"/>
                </a:solidFill>
              </a:rPr>
              <a:t>                                board feet each year are cut   </a:t>
            </a:r>
          </a:p>
          <a:p>
            <a:pPr>
              <a:buFontTx/>
              <a:buNone/>
              <a:defRPr/>
            </a:pPr>
            <a:r>
              <a:rPr lang="en-US" sz="2800" dirty="0" smtClean="0">
                <a:solidFill>
                  <a:schemeClr val="accent2"/>
                </a:solidFill>
              </a:rPr>
              <a:t>                                for paper and wood products. This allows wood to be a </a:t>
            </a:r>
            <a:r>
              <a:rPr lang="en-US" sz="2800" b="1" dirty="0" smtClean="0">
                <a:solidFill>
                  <a:schemeClr val="accent2"/>
                </a:solidFill>
              </a:rPr>
              <a:t>RENEWABLE RESOURCE</a:t>
            </a:r>
            <a:r>
              <a:rPr lang="en-US" sz="2800" dirty="0" smtClean="0">
                <a:solidFill>
                  <a:schemeClr val="accent2"/>
                </a:solidFill>
              </a:rPr>
              <a:t>.</a:t>
            </a:r>
          </a:p>
          <a:p>
            <a:pPr>
              <a:buFontTx/>
              <a:buNone/>
              <a:defRPr/>
            </a:pPr>
            <a:endParaRPr lang="en-US" sz="2800" dirty="0" smtClean="0">
              <a:solidFill>
                <a:schemeClr val="accent2"/>
              </a:solidFill>
            </a:endParaRPr>
          </a:p>
          <a:p>
            <a:pPr>
              <a:buFontTx/>
              <a:buNone/>
              <a:defRPr/>
            </a:pPr>
            <a:endParaRPr lang="en-US" sz="2800" dirty="0" smtClean="0">
              <a:solidFill>
                <a:schemeClr val="accent2"/>
              </a:solidFill>
            </a:endParaRPr>
          </a:p>
          <a:p>
            <a:pPr marL="514350" indent="-514350">
              <a:buFontTx/>
              <a:buAutoNum type="arabicPeriod" startAt="18"/>
              <a:defRPr/>
            </a:pPr>
            <a:r>
              <a:rPr lang="en-US" sz="2800" dirty="0" smtClean="0">
                <a:solidFill>
                  <a:schemeClr val="accent2"/>
                </a:solidFill>
              </a:rPr>
              <a:t>  Scenic beauty </a:t>
            </a:r>
          </a:p>
          <a:p>
            <a:pPr marL="514350" indent="-514350">
              <a:buFontTx/>
              <a:buNone/>
              <a:defRPr/>
            </a:pPr>
            <a:r>
              <a:rPr lang="en-US" sz="2800" dirty="0" smtClean="0">
                <a:solidFill>
                  <a:schemeClr val="accent2"/>
                </a:solidFill>
              </a:rPr>
              <a:t>       of Ohio Forest.</a:t>
            </a:r>
          </a:p>
          <a:p>
            <a:pPr marL="514350" indent="-514350">
              <a:buFontTx/>
              <a:buNone/>
              <a:defRPr/>
            </a:pPr>
            <a:r>
              <a:rPr lang="en-US" sz="2800" dirty="0" smtClean="0">
                <a:solidFill>
                  <a:schemeClr val="accent2"/>
                </a:solidFill>
              </a:rPr>
              <a:t>	</a:t>
            </a:r>
            <a:endParaRPr lang="en-US" sz="2800" dirty="0">
              <a:solidFill>
                <a:schemeClr val="accent2"/>
              </a:solidFill>
            </a:endParaRPr>
          </a:p>
        </p:txBody>
      </p:sp>
      <p:sp>
        <p:nvSpPr>
          <p:cNvPr id="21507" name="Slide Number Placeholder 3"/>
          <p:cNvSpPr>
            <a:spLocks noGrp="1"/>
          </p:cNvSpPr>
          <p:nvPr>
            <p:ph type="sldNum" sz="quarter" idx="12"/>
          </p:nvPr>
        </p:nvSpPr>
        <p:spPr>
          <a:noFill/>
        </p:spPr>
        <p:txBody>
          <a:bodyPr/>
          <a:lstStyle/>
          <a:p>
            <a:fld id="{C514C903-1053-44BB-959F-A2280C8526C9}" type="slidenum">
              <a:rPr lang="en-US" smtClean="0"/>
              <a:pPr/>
              <a:t>12</a:t>
            </a:fld>
            <a:endParaRPr lang="en-US" smtClean="0"/>
          </a:p>
        </p:txBody>
      </p:sp>
      <p:pic>
        <p:nvPicPr>
          <p:cNvPr id="21508" name="Picture 4"/>
          <p:cNvPicPr>
            <a:picLocks noChangeAspect="1" noChangeArrowheads="1"/>
          </p:cNvPicPr>
          <p:nvPr/>
        </p:nvPicPr>
        <p:blipFill>
          <a:blip r:embed="rId3" cstate="print"/>
          <a:srcRect/>
          <a:stretch>
            <a:fillRect/>
          </a:stretch>
        </p:blipFill>
        <p:spPr bwMode="auto">
          <a:xfrm>
            <a:off x="277813" y="228600"/>
            <a:ext cx="3227387" cy="2081213"/>
          </a:xfrm>
          <a:prstGeom prst="rect">
            <a:avLst/>
          </a:prstGeom>
          <a:noFill/>
          <a:ln w="9525">
            <a:noFill/>
            <a:miter lim="800000"/>
            <a:headEnd/>
            <a:tailEnd/>
          </a:ln>
        </p:spPr>
      </p:pic>
      <p:pic>
        <p:nvPicPr>
          <p:cNvPr id="21509" name="Picture 5"/>
          <p:cNvPicPr>
            <a:picLocks noChangeAspect="1" noChangeArrowheads="1"/>
          </p:cNvPicPr>
          <p:nvPr/>
        </p:nvPicPr>
        <p:blipFill>
          <a:blip r:embed="rId4" cstate="print"/>
          <a:srcRect/>
          <a:stretch>
            <a:fillRect/>
          </a:stretch>
        </p:blipFill>
        <p:spPr bwMode="auto">
          <a:xfrm>
            <a:off x="4114800" y="3200400"/>
            <a:ext cx="4267200" cy="3068638"/>
          </a:xfrm>
          <a:prstGeom prst="rect">
            <a:avLst/>
          </a:prstGeom>
          <a:noFill/>
          <a:ln w="9525">
            <a:noFill/>
            <a:miter lim="800000"/>
            <a:headEnd/>
            <a:tailEnd/>
          </a:ln>
        </p:spPr>
      </p:pic>
      <p:sp>
        <p:nvSpPr>
          <p:cNvPr id="21510" name="TextBox 5"/>
          <p:cNvSpPr txBox="1">
            <a:spLocks noChangeArrowheads="1"/>
          </p:cNvSpPr>
          <p:nvPr/>
        </p:nvSpPr>
        <p:spPr bwMode="auto">
          <a:xfrm>
            <a:off x="3505200" y="228600"/>
            <a:ext cx="2286000" cy="369888"/>
          </a:xfrm>
          <a:prstGeom prst="rect">
            <a:avLst/>
          </a:prstGeom>
          <a:noFill/>
          <a:ln w="9525">
            <a:noFill/>
            <a:miter lim="800000"/>
            <a:headEnd/>
            <a:tailEnd/>
          </a:ln>
        </p:spPr>
        <p:txBody>
          <a:bodyPr>
            <a:spAutoFit/>
          </a:bodyPr>
          <a:lstStyle/>
          <a:p>
            <a:r>
              <a:rPr lang="en-US" sz="900">
                <a:solidFill>
                  <a:schemeClr val="accent2"/>
                </a:solidFill>
              </a:rPr>
              <a:t>Glenn Waggy and King hickory nuts                                  Photo:  Lowell Waggy</a:t>
            </a:r>
          </a:p>
        </p:txBody>
      </p:sp>
    </p:spTree>
  </p:cSld>
  <p:clrMapOvr>
    <a:masterClrMapping/>
  </p:clrMapOvr>
  <p:transition>
    <p:zoom dir="in"/>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2"/>
          </p:nvPr>
        </p:nvSpPr>
        <p:spPr>
          <a:noFill/>
        </p:spPr>
        <p:txBody>
          <a:bodyPr/>
          <a:lstStyle/>
          <a:p>
            <a:fld id="{701C5E8A-C7FE-40C7-924A-278A8640696D}" type="slidenum">
              <a:rPr lang="en-US" smtClean="0"/>
              <a:pPr/>
              <a:t>13</a:t>
            </a:fld>
            <a:endParaRPr lang="en-US" smtClean="0"/>
          </a:p>
        </p:txBody>
      </p:sp>
      <p:pic>
        <p:nvPicPr>
          <p:cNvPr id="24579" name="Picture 4"/>
          <p:cNvPicPr>
            <a:picLocks noChangeAspect="1" noChangeArrowheads="1"/>
          </p:cNvPicPr>
          <p:nvPr/>
        </p:nvPicPr>
        <p:blipFill>
          <a:blip r:embed="rId2" cstate="print"/>
          <a:srcRect/>
          <a:stretch>
            <a:fillRect/>
          </a:stretch>
        </p:blipFill>
        <p:spPr bwMode="auto">
          <a:xfrm>
            <a:off x="685800" y="609600"/>
            <a:ext cx="2895600" cy="2057400"/>
          </a:xfrm>
          <a:prstGeom prst="rect">
            <a:avLst/>
          </a:prstGeom>
          <a:noFill/>
          <a:ln w="9525">
            <a:noFill/>
            <a:miter lim="800000"/>
            <a:headEnd/>
            <a:tailEnd/>
          </a:ln>
        </p:spPr>
      </p:pic>
      <p:sp>
        <p:nvSpPr>
          <p:cNvPr id="9" name="TextBox 8"/>
          <p:cNvSpPr txBox="1"/>
          <p:nvPr/>
        </p:nvSpPr>
        <p:spPr>
          <a:xfrm>
            <a:off x="3733800" y="533400"/>
            <a:ext cx="5029200" cy="2586038"/>
          </a:xfrm>
          <a:prstGeom prst="rect">
            <a:avLst/>
          </a:prstGeom>
          <a:noFill/>
        </p:spPr>
        <p:txBody>
          <a:bodyPr>
            <a:spAutoFit/>
          </a:bodyPr>
          <a:lstStyle/>
          <a:p>
            <a:pPr>
              <a:defRPr/>
            </a:pPr>
            <a:endParaRPr lang="en-US" dirty="0">
              <a:solidFill>
                <a:schemeClr val="accent2">
                  <a:lumMod val="75000"/>
                </a:schemeClr>
              </a:solidFill>
            </a:endParaRPr>
          </a:p>
          <a:p>
            <a:pPr>
              <a:defRPr/>
            </a:pPr>
            <a:r>
              <a:rPr lang="en-US" dirty="0">
                <a:solidFill>
                  <a:schemeClr val="accent2">
                    <a:lumMod val="75000"/>
                  </a:schemeClr>
                </a:solidFill>
              </a:rPr>
              <a:t>In the early 1800’s, Ohio was covered with unbroken forest.  Early settlers cleared the Ohio Forest to less than 10% forest by 1900.  Because poor soil conditions, many farmers could not make it, especially in the hilly areas.  They lost everything.                                  </a:t>
            </a:r>
          </a:p>
          <a:p>
            <a:pPr>
              <a:defRPr/>
            </a:pPr>
            <a:endParaRPr lang="en-US" dirty="0"/>
          </a:p>
          <a:p>
            <a:pPr>
              <a:defRPr/>
            </a:pPr>
            <a:endParaRPr lang="en-US" dirty="0"/>
          </a:p>
        </p:txBody>
      </p:sp>
      <p:pic>
        <p:nvPicPr>
          <p:cNvPr id="24581" name="Picture 5"/>
          <p:cNvPicPr>
            <a:picLocks noChangeAspect="1" noChangeArrowheads="1"/>
          </p:cNvPicPr>
          <p:nvPr/>
        </p:nvPicPr>
        <p:blipFill>
          <a:blip r:embed="rId3" cstate="print"/>
          <a:srcRect/>
          <a:stretch>
            <a:fillRect/>
          </a:stretch>
        </p:blipFill>
        <p:spPr bwMode="auto">
          <a:xfrm>
            <a:off x="4800600" y="3810000"/>
            <a:ext cx="3762375" cy="2362200"/>
          </a:xfrm>
          <a:prstGeom prst="rect">
            <a:avLst/>
          </a:prstGeom>
          <a:noFill/>
          <a:ln w="9525">
            <a:noFill/>
            <a:miter lim="800000"/>
            <a:headEnd/>
            <a:tailEnd/>
          </a:ln>
        </p:spPr>
      </p:pic>
      <p:sp>
        <p:nvSpPr>
          <p:cNvPr id="11" name="TextBox 10"/>
          <p:cNvSpPr txBox="1"/>
          <p:nvPr/>
        </p:nvSpPr>
        <p:spPr>
          <a:xfrm>
            <a:off x="609600" y="2819400"/>
            <a:ext cx="8229600" cy="923925"/>
          </a:xfrm>
          <a:prstGeom prst="rect">
            <a:avLst/>
          </a:prstGeom>
          <a:noFill/>
        </p:spPr>
        <p:txBody>
          <a:bodyPr>
            <a:spAutoFit/>
          </a:bodyPr>
          <a:lstStyle/>
          <a:p>
            <a:pPr>
              <a:defRPr/>
            </a:pPr>
            <a:r>
              <a:rPr lang="en-US" dirty="0">
                <a:solidFill>
                  <a:schemeClr val="accent2">
                    <a:lumMod val="75000"/>
                  </a:schemeClr>
                </a:solidFill>
              </a:rPr>
              <a:t>Their sacrifices of their farmland brought back much of the 30% forestland we have in Ohio today.  We must not repeat our Ohio loss of woodlands.  We must sit down and create incentive programs for woodland owners.</a:t>
            </a:r>
          </a:p>
        </p:txBody>
      </p:sp>
      <p:pic>
        <p:nvPicPr>
          <p:cNvPr id="24583" name="Picture 7"/>
          <p:cNvPicPr>
            <a:picLocks noGrp="1" noChangeAspect="1" noChangeArrowheads="1"/>
          </p:cNvPicPr>
          <p:nvPr>
            <p:ph idx="1"/>
          </p:nvPr>
        </p:nvPicPr>
        <p:blipFill>
          <a:blip r:embed="rId4" cstate="print"/>
          <a:srcRect/>
          <a:stretch>
            <a:fillRect/>
          </a:stretch>
        </p:blipFill>
        <p:spPr>
          <a:xfrm>
            <a:off x="609600" y="3810000"/>
            <a:ext cx="3810000" cy="2362200"/>
          </a:xfrm>
          <a:noFill/>
        </p:spPr>
      </p:pic>
    </p:spTree>
  </p:cSld>
  <p:clrMapOvr>
    <a:masterClrMapping/>
  </p:clrMapOvr>
  <p:transition>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sz="3600" u="sng" dirty="0" smtClean="0"/>
              <a:t/>
            </a:r>
            <a:br>
              <a:rPr lang="en-US" sz="3600" u="sng" dirty="0" smtClean="0"/>
            </a:br>
            <a:r>
              <a:rPr lang="en-US" sz="3600" b="1" u="sng" dirty="0" smtClean="0"/>
              <a:t>BACKGROUND</a:t>
            </a:r>
            <a:r>
              <a:rPr lang="en-US" sz="3600" u="sng" dirty="0" smtClean="0"/>
              <a:t>: Affordability</a:t>
            </a:r>
            <a:r>
              <a:rPr lang="en-US" sz="3600" dirty="0" smtClean="0"/>
              <a:t/>
            </a:r>
            <a:br>
              <a:rPr lang="en-US" sz="3600" dirty="0" smtClean="0"/>
            </a:br>
            <a:r>
              <a:rPr lang="en-US" sz="3600" dirty="0" err="1" smtClean="0"/>
              <a:t>Ott’s</a:t>
            </a:r>
            <a:r>
              <a:rPr lang="en-US" sz="3600" dirty="0" smtClean="0"/>
              <a:t> Lost Forest-Revenue</a:t>
            </a:r>
            <a:br>
              <a:rPr lang="en-US" sz="3600" dirty="0" smtClean="0"/>
            </a:br>
            <a:endParaRPr lang="en-US" sz="3600" dirty="0"/>
          </a:p>
        </p:txBody>
      </p:sp>
      <p:sp>
        <p:nvSpPr>
          <p:cNvPr id="4" name="Content Placeholder 3"/>
          <p:cNvSpPr>
            <a:spLocks noGrp="1"/>
          </p:cNvSpPr>
          <p:nvPr>
            <p:ph sz="half" idx="2"/>
          </p:nvPr>
        </p:nvSpPr>
        <p:spPr>
          <a:xfrm>
            <a:off x="4648200" y="1371600"/>
            <a:ext cx="4038600" cy="5334000"/>
          </a:xfrm>
        </p:spPr>
        <p:txBody>
          <a:bodyPr/>
          <a:lstStyle/>
          <a:p>
            <a:r>
              <a:rPr lang="en-US" dirty="0" smtClean="0"/>
              <a:t>Purchased 1984</a:t>
            </a:r>
          </a:p>
          <a:p>
            <a:r>
              <a:rPr lang="en-US" dirty="0" smtClean="0"/>
              <a:t>Acreage </a:t>
            </a:r>
            <a:r>
              <a:rPr lang="en-US" sz="2000" dirty="0" smtClean="0"/>
              <a:t>86+92+89+72+40</a:t>
            </a:r>
          </a:p>
          <a:p>
            <a:r>
              <a:rPr lang="en-US" dirty="0" smtClean="0"/>
              <a:t>60-100 years for hard wood trees to mature</a:t>
            </a:r>
          </a:p>
          <a:p>
            <a:r>
              <a:rPr lang="en-US" dirty="0" smtClean="0"/>
              <a:t>Oak, Hickory, Maple, Poplar, Cherry, </a:t>
            </a:r>
            <a:r>
              <a:rPr lang="en-US" dirty="0" err="1" smtClean="0"/>
              <a:t>Beech,Sycamore</a:t>
            </a:r>
            <a:endParaRPr lang="en-US" dirty="0" smtClean="0"/>
          </a:p>
          <a:p>
            <a:r>
              <a:rPr lang="en-US" dirty="0" smtClean="0"/>
              <a:t>Timber cuts </a:t>
            </a:r>
          </a:p>
          <a:p>
            <a:r>
              <a:rPr lang="en-US" dirty="0" smtClean="0">
                <a:solidFill>
                  <a:srgbClr val="FF0000"/>
                </a:solidFill>
              </a:rPr>
              <a:t>Grossed     $115,314</a:t>
            </a:r>
          </a:p>
          <a:p>
            <a:r>
              <a:rPr lang="en-US" dirty="0" smtClean="0">
                <a:solidFill>
                  <a:srgbClr val="FF0000"/>
                </a:solidFill>
              </a:rPr>
              <a:t>Cost share $  11,992</a:t>
            </a:r>
          </a:p>
          <a:p>
            <a:r>
              <a:rPr lang="en-US" dirty="0" smtClean="0">
                <a:solidFill>
                  <a:srgbClr val="FF0000"/>
                </a:solidFill>
              </a:rPr>
              <a:t>Total           $127,306</a:t>
            </a:r>
          </a:p>
          <a:p>
            <a:pPr>
              <a:buNone/>
            </a:pPr>
            <a:endParaRPr lang="en-US" dirty="0" smtClean="0"/>
          </a:p>
          <a:p>
            <a:endParaRPr lang="en-US" dirty="0"/>
          </a:p>
        </p:txBody>
      </p:sp>
      <p:sp>
        <p:nvSpPr>
          <p:cNvPr id="5" name="Slide Number Placeholder 4"/>
          <p:cNvSpPr>
            <a:spLocks noGrp="1"/>
          </p:cNvSpPr>
          <p:nvPr>
            <p:ph type="sldNum" sz="quarter" idx="12"/>
          </p:nvPr>
        </p:nvSpPr>
        <p:spPr/>
        <p:txBody>
          <a:bodyPr/>
          <a:lstStyle/>
          <a:p>
            <a:pPr>
              <a:defRPr/>
            </a:pPr>
            <a:fld id="{AA93CC27-156C-4073-9898-FDF12C969EFA}" type="slidenum">
              <a:rPr lang="en-US" smtClean="0">
                <a:solidFill>
                  <a:srgbClr val="000000"/>
                </a:solidFill>
              </a:rPr>
              <a:pPr>
                <a:defRPr/>
              </a:pPr>
              <a:t>14</a:t>
            </a:fld>
            <a:endParaRPr lang="en-US" dirty="0">
              <a:solidFill>
                <a:srgbClr val="000000"/>
              </a:solidFill>
            </a:endParaRPr>
          </a:p>
        </p:txBody>
      </p:sp>
      <p:sp>
        <p:nvSpPr>
          <p:cNvPr id="7" name="Content Placeholder 6"/>
          <p:cNvSpPr>
            <a:spLocks noGrp="1"/>
          </p:cNvSpPr>
          <p:nvPr>
            <p:ph sz="half" idx="1"/>
          </p:nvPr>
        </p:nvSpPr>
        <p:spPr/>
        <p:txBody>
          <a:bodyPr/>
          <a:lstStyle/>
          <a:p>
            <a:endParaRPr lang="en-US" dirty="0"/>
          </a:p>
        </p:txBody>
      </p:sp>
      <p:pic>
        <p:nvPicPr>
          <p:cNvPr id="1027" name="Picture 3" descr="C:\Users\Ron\AppData\Local\Microsoft\Windows\Temporary Internet Files\Content.IE5\H1N92ENA\money+tree[1].jpg"/>
          <p:cNvPicPr>
            <a:picLocks noChangeAspect="1" noChangeArrowheads="1"/>
          </p:cNvPicPr>
          <p:nvPr/>
        </p:nvPicPr>
        <p:blipFill>
          <a:blip r:embed="rId2" cstate="print"/>
          <a:srcRect/>
          <a:stretch>
            <a:fillRect/>
          </a:stretch>
        </p:blipFill>
        <p:spPr bwMode="auto">
          <a:xfrm>
            <a:off x="381000" y="1447800"/>
            <a:ext cx="4191000" cy="4800600"/>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sz="3600" u="sng" dirty="0" smtClean="0"/>
              <a:t/>
            </a:r>
            <a:br>
              <a:rPr lang="en-US" sz="3600" u="sng" dirty="0" smtClean="0"/>
            </a:br>
            <a:endParaRPr lang="en-US" sz="3600" dirty="0"/>
          </a:p>
        </p:txBody>
      </p:sp>
      <p:sp>
        <p:nvSpPr>
          <p:cNvPr id="3" name="Content Placeholder 2"/>
          <p:cNvSpPr>
            <a:spLocks noGrp="1"/>
          </p:cNvSpPr>
          <p:nvPr>
            <p:ph idx="1"/>
          </p:nvPr>
        </p:nvSpPr>
        <p:spPr>
          <a:xfrm>
            <a:off x="457200" y="1524000"/>
            <a:ext cx="8229600" cy="4800600"/>
          </a:xfrm>
        </p:spPr>
        <p:txBody>
          <a:bodyPr/>
          <a:lstStyle/>
          <a:p>
            <a:r>
              <a:rPr lang="en-US" dirty="0" smtClean="0"/>
              <a:t>2008 TAXES $673.00</a:t>
            </a:r>
          </a:p>
          <a:p>
            <a:r>
              <a:rPr lang="en-US" dirty="0" smtClean="0"/>
              <a:t>2009 Taxes = $737.02</a:t>
            </a:r>
          </a:p>
          <a:p>
            <a:r>
              <a:rPr lang="en-US" dirty="0" smtClean="0"/>
              <a:t>2013 Taxes = $1925.42</a:t>
            </a:r>
          </a:p>
          <a:p>
            <a:r>
              <a:rPr lang="en-US" dirty="0" smtClean="0"/>
              <a:t>2015 Taxes = $3896.36</a:t>
            </a:r>
          </a:p>
          <a:p>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pPr>
              <a:defRPr/>
            </a:pPr>
            <a:fld id="{B0824ABA-B985-4C0C-B785-DD382E434333}" type="slidenum">
              <a:rPr lang="en-US" smtClean="0">
                <a:solidFill>
                  <a:srgbClr val="000000"/>
                </a:solidFill>
              </a:rPr>
              <a:pPr>
                <a:defRPr/>
              </a:pPr>
              <a:t>15</a:t>
            </a:fld>
            <a:endParaRPr lang="en-US" dirty="0">
              <a:solidFill>
                <a:srgbClr val="000000"/>
              </a:solidFill>
            </a:endParaRPr>
          </a:p>
        </p:txBody>
      </p:sp>
      <p:sp>
        <p:nvSpPr>
          <p:cNvPr id="10" name="Rectangle 9"/>
          <p:cNvSpPr/>
          <p:nvPr/>
        </p:nvSpPr>
        <p:spPr>
          <a:xfrm>
            <a:off x="533400" y="228600"/>
            <a:ext cx="8001000" cy="1754326"/>
          </a:xfrm>
          <a:prstGeom prst="rect">
            <a:avLst/>
          </a:prstGeom>
        </p:spPr>
        <p:txBody>
          <a:bodyPr wrap="square">
            <a:spAutoFit/>
          </a:bodyPr>
          <a:lstStyle/>
          <a:p>
            <a:r>
              <a:rPr lang="en-US" sz="3600" b="1" u="sng" dirty="0" smtClean="0"/>
              <a:t>BACKGROUND:</a:t>
            </a:r>
            <a:r>
              <a:rPr lang="en-US" sz="3600" u="sng" dirty="0" smtClean="0"/>
              <a:t> Affordability</a:t>
            </a:r>
            <a:r>
              <a:rPr lang="en-US" sz="3600" dirty="0" smtClean="0"/>
              <a:t/>
            </a:r>
            <a:br>
              <a:rPr lang="en-US" sz="3600" dirty="0" smtClean="0"/>
            </a:br>
            <a:r>
              <a:rPr lang="en-US" sz="3600" dirty="0" err="1" smtClean="0"/>
              <a:t>Ott’s</a:t>
            </a:r>
            <a:r>
              <a:rPr lang="en-US" sz="3600" dirty="0" smtClean="0"/>
              <a:t> Lost Forest - Expense: Taxes</a:t>
            </a:r>
            <a:br>
              <a:rPr lang="en-US" sz="3600" dirty="0" smtClean="0"/>
            </a:br>
            <a:endParaRPr lang="en-US" sz="3600" dirty="0"/>
          </a:p>
        </p:txBody>
      </p:sp>
      <p:cxnSp>
        <p:nvCxnSpPr>
          <p:cNvPr id="13" name="Straight Connector 12"/>
          <p:cNvCxnSpPr/>
          <p:nvPr/>
        </p:nvCxnSpPr>
        <p:spPr>
          <a:xfrm>
            <a:off x="5334000" y="2819400"/>
            <a:ext cx="685800" cy="609600"/>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flipV="1">
            <a:off x="5410200" y="3429000"/>
            <a:ext cx="609600" cy="457200"/>
          </a:xfrm>
          <a:prstGeom prst="line">
            <a:avLst/>
          </a:prstGeom>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6019800" y="1981200"/>
            <a:ext cx="2971800" cy="2677656"/>
          </a:xfrm>
          <a:prstGeom prst="rect">
            <a:avLst/>
          </a:prstGeom>
          <a:noFill/>
        </p:spPr>
        <p:txBody>
          <a:bodyPr wrap="square" rtlCol="0">
            <a:spAutoFit/>
          </a:bodyPr>
          <a:lstStyle/>
          <a:p>
            <a:r>
              <a:rPr lang="en-US" sz="2800" b="1" dirty="0" smtClean="0">
                <a:solidFill>
                  <a:srgbClr val="FF0000"/>
                </a:solidFill>
              </a:rPr>
              <a:t>Over 600% increase over 7 years</a:t>
            </a:r>
          </a:p>
          <a:p>
            <a:endParaRPr lang="en-US" sz="2800" b="1" dirty="0" smtClean="0">
              <a:solidFill>
                <a:srgbClr val="FF0000"/>
              </a:solidFill>
            </a:endParaRPr>
          </a:p>
          <a:p>
            <a:r>
              <a:rPr lang="en-US" sz="2800" b="1" dirty="0" smtClean="0">
                <a:solidFill>
                  <a:srgbClr val="FF0000"/>
                </a:solidFill>
              </a:rPr>
              <a:t>Doubled in the last 2 years</a:t>
            </a:r>
            <a:endParaRPr lang="en-US" sz="2800" b="1" dirty="0">
              <a:solidFill>
                <a:srgbClr val="FF0000"/>
              </a:solidFill>
            </a:endParaRPr>
          </a:p>
        </p:txBody>
      </p:sp>
    </p:spTree>
  </p:cSld>
  <p:clrMapOvr>
    <a:masterClrMapping/>
  </p:clrMapOvr>
  <p:transition>
    <p:newsfla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09600"/>
          </a:xfrm>
        </p:spPr>
        <p:txBody>
          <a:bodyPr/>
          <a:lstStyle/>
          <a:p>
            <a:r>
              <a:rPr lang="en-US" sz="3600" b="1" u="sng" dirty="0" smtClean="0"/>
              <a:t>BACKGROUND:</a:t>
            </a:r>
            <a:r>
              <a:rPr lang="en-US" sz="3600" u="sng" dirty="0" smtClean="0"/>
              <a:t> Affordability</a:t>
            </a:r>
            <a:r>
              <a:rPr lang="en-US" sz="3600" dirty="0" smtClean="0"/>
              <a:t/>
            </a:r>
            <a:br>
              <a:rPr lang="en-US" sz="3600" dirty="0" smtClean="0"/>
            </a:br>
            <a:r>
              <a:rPr lang="en-US" sz="3600" dirty="0" err="1" smtClean="0"/>
              <a:t>Ott’s</a:t>
            </a:r>
            <a:r>
              <a:rPr lang="en-US" sz="3600" dirty="0" smtClean="0"/>
              <a:t> Lost Forest - Expense: Taxes</a:t>
            </a:r>
            <a:r>
              <a:rPr lang="en-US" dirty="0" smtClean="0"/>
              <a:t/>
            </a:r>
            <a:br>
              <a:rPr lang="en-US" dirty="0" smtClean="0"/>
            </a:br>
            <a:endParaRPr lang="en-US" dirty="0"/>
          </a:p>
        </p:txBody>
      </p:sp>
      <p:sp>
        <p:nvSpPr>
          <p:cNvPr id="3" name="Text Placeholder 2"/>
          <p:cNvSpPr>
            <a:spLocks noGrp="1"/>
          </p:cNvSpPr>
          <p:nvPr>
            <p:ph type="body" idx="1"/>
          </p:nvPr>
        </p:nvSpPr>
        <p:spPr/>
        <p:txBody>
          <a:bodyPr/>
          <a:lstStyle/>
          <a:p>
            <a:r>
              <a:rPr lang="en-US" sz="1800" dirty="0" smtClean="0"/>
              <a:t>2008 TAXES $673.00</a:t>
            </a:r>
            <a:endParaRPr lang="en-US" sz="1800" dirty="0"/>
          </a:p>
        </p:txBody>
      </p:sp>
      <p:sp>
        <p:nvSpPr>
          <p:cNvPr id="4" name="Content Placeholder 3"/>
          <p:cNvSpPr>
            <a:spLocks noGrp="1"/>
          </p:cNvSpPr>
          <p:nvPr>
            <p:ph sz="half" idx="2"/>
          </p:nvPr>
        </p:nvSpPr>
        <p:spPr/>
        <p:txBody>
          <a:bodyPr/>
          <a:lstStyle/>
          <a:p>
            <a:pPr>
              <a:buNone/>
            </a:pPr>
            <a:r>
              <a:rPr lang="en-US" sz="1800" dirty="0" smtClean="0"/>
              <a:t> Average per acre </a:t>
            </a:r>
          </a:p>
          <a:p>
            <a:pPr>
              <a:buNone/>
            </a:pPr>
            <a:r>
              <a:rPr lang="en-US" sz="1800" dirty="0" smtClean="0"/>
              <a:t>86 acres = $3.80</a:t>
            </a:r>
          </a:p>
          <a:p>
            <a:pPr>
              <a:buNone/>
            </a:pPr>
            <a:r>
              <a:rPr lang="en-US" sz="1800" dirty="0" smtClean="0"/>
              <a:t> 92 acres = $1.15</a:t>
            </a:r>
          </a:p>
          <a:p>
            <a:pPr>
              <a:buNone/>
            </a:pPr>
            <a:r>
              <a:rPr lang="en-US" sz="1800" dirty="0" smtClean="0"/>
              <a:t> 89 acres = $1.16</a:t>
            </a:r>
          </a:p>
          <a:p>
            <a:pPr>
              <a:buNone/>
            </a:pPr>
            <a:r>
              <a:rPr lang="en-US" sz="1800" dirty="0" smtClean="0"/>
              <a:t> 72 acres = $1.29</a:t>
            </a:r>
          </a:p>
          <a:p>
            <a:pPr>
              <a:buNone/>
            </a:pPr>
            <a:r>
              <a:rPr lang="en-US" sz="1800" dirty="0" smtClean="0"/>
              <a:t> 40 acres = $1.16</a:t>
            </a:r>
          </a:p>
          <a:p>
            <a:endParaRPr lang="en-US" sz="1800" dirty="0"/>
          </a:p>
        </p:txBody>
      </p:sp>
      <p:sp>
        <p:nvSpPr>
          <p:cNvPr id="5" name="Text Placeholder 4"/>
          <p:cNvSpPr>
            <a:spLocks noGrp="1"/>
          </p:cNvSpPr>
          <p:nvPr>
            <p:ph type="body" sz="quarter" idx="3"/>
          </p:nvPr>
        </p:nvSpPr>
        <p:spPr>
          <a:xfrm>
            <a:off x="3429000" y="1524000"/>
            <a:ext cx="2819400" cy="639762"/>
          </a:xfrm>
        </p:spPr>
        <p:txBody>
          <a:bodyPr/>
          <a:lstStyle/>
          <a:p>
            <a:r>
              <a:rPr lang="en-US" sz="1800" dirty="0" smtClean="0"/>
              <a:t>2015 TAXES $3896.36</a:t>
            </a:r>
            <a:endParaRPr lang="en-US" sz="1800" dirty="0"/>
          </a:p>
        </p:txBody>
      </p:sp>
      <p:sp>
        <p:nvSpPr>
          <p:cNvPr id="6" name="Content Placeholder 5"/>
          <p:cNvSpPr>
            <a:spLocks noGrp="1"/>
          </p:cNvSpPr>
          <p:nvPr>
            <p:ph sz="quarter" idx="4"/>
          </p:nvPr>
        </p:nvSpPr>
        <p:spPr>
          <a:xfrm>
            <a:off x="3429001" y="2209800"/>
            <a:ext cx="2209800" cy="2362200"/>
          </a:xfrm>
        </p:spPr>
        <p:txBody>
          <a:bodyPr/>
          <a:lstStyle/>
          <a:p>
            <a:pPr>
              <a:buNone/>
            </a:pPr>
            <a:r>
              <a:rPr lang="en-US" sz="1800" dirty="0" smtClean="0"/>
              <a:t>Average per acre </a:t>
            </a:r>
          </a:p>
          <a:p>
            <a:pPr>
              <a:buNone/>
            </a:pPr>
            <a:r>
              <a:rPr lang="en-US" sz="1800" dirty="0" smtClean="0"/>
              <a:t>86 acres = $15.96</a:t>
            </a:r>
          </a:p>
          <a:p>
            <a:pPr>
              <a:buNone/>
            </a:pPr>
            <a:r>
              <a:rPr lang="en-US" sz="1800" dirty="0" smtClean="0"/>
              <a:t> 92 acres = $10.98</a:t>
            </a:r>
          </a:p>
          <a:p>
            <a:pPr>
              <a:buNone/>
            </a:pPr>
            <a:r>
              <a:rPr lang="en-US" sz="1800" dirty="0" smtClean="0"/>
              <a:t> 89 acres = $8.04</a:t>
            </a:r>
          </a:p>
          <a:p>
            <a:pPr>
              <a:buNone/>
            </a:pPr>
            <a:r>
              <a:rPr lang="en-US" sz="1800" dirty="0" smtClean="0"/>
              <a:t> 72 acres = $4.48</a:t>
            </a:r>
          </a:p>
          <a:p>
            <a:pPr>
              <a:buNone/>
            </a:pPr>
            <a:r>
              <a:rPr lang="en-US" sz="1800" dirty="0" smtClean="0"/>
              <a:t> 40 acres = $11.16</a:t>
            </a:r>
          </a:p>
          <a:p>
            <a:endParaRPr lang="en-US" sz="1800" dirty="0"/>
          </a:p>
        </p:txBody>
      </p:sp>
      <p:sp>
        <p:nvSpPr>
          <p:cNvPr id="7" name="Slide Number Placeholder 6"/>
          <p:cNvSpPr>
            <a:spLocks noGrp="1"/>
          </p:cNvSpPr>
          <p:nvPr>
            <p:ph type="sldNum" sz="quarter" idx="12"/>
          </p:nvPr>
        </p:nvSpPr>
        <p:spPr/>
        <p:txBody>
          <a:bodyPr/>
          <a:lstStyle/>
          <a:p>
            <a:pPr>
              <a:defRPr/>
            </a:pPr>
            <a:fld id="{CE8BEB33-612C-4017-B139-EB1784BDD92F}" type="slidenum">
              <a:rPr lang="en-US" smtClean="0">
                <a:solidFill>
                  <a:srgbClr val="000000"/>
                </a:solidFill>
              </a:rPr>
              <a:pPr>
                <a:defRPr/>
              </a:pPr>
              <a:t>16</a:t>
            </a:fld>
            <a:endParaRPr lang="en-US" dirty="0">
              <a:solidFill>
                <a:srgbClr val="000000"/>
              </a:solidFill>
            </a:endParaRPr>
          </a:p>
        </p:txBody>
      </p:sp>
      <p:sp>
        <p:nvSpPr>
          <p:cNvPr id="8" name="Text Placeholder 4"/>
          <p:cNvSpPr txBox="1">
            <a:spLocks/>
          </p:cNvSpPr>
          <p:nvPr/>
        </p:nvSpPr>
        <p:spPr bwMode="auto">
          <a:xfrm>
            <a:off x="6313227" y="1524000"/>
            <a:ext cx="2819400" cy="6397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2400" b="1">
                <a:solidFill>
                  <a:schemeClr val="tx1"/>
                </a:solidFill>
                <a:latin typeface="+mn-lt"/>
                <a:ea typeface="+mn-ea"/>
                <a:cs typeface="+mn-cs"/>
              </a:defRPr>
            </a:lvl1pPr>
            <a:lvl2pPr marL="457200" indent="0" algn="l" rtl="0" eaLnBrk="0" fontAlgn="base" hangingPunct="0">
              <a:spcBef>
                <a:spcPct val="20000"/>
              </a:spcBef>
              <a:spcAft>
                <a:spcPct val="0"/>
              </a:spcAft>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r>
              <a:rPr lang="en-US" sz="1800" smtClean="0"/>
              <a:t>2016 TAXES  $4546.58 </a:t>
            </a:r>
            <a:endParaRPr lang="en-US" sz="1800" dirty="0"/>
          </a:p>
        </p:txBody>
      </p:sp>
      <p:sp>
        <p:nvSpPr>
          <p:cNvPr id="9" name="Content Placeholder 5"/>
          <p:cNvSpPr txBox="1">
            <a:spLocks/>
          </p:cNvSpPr>
          <p:nvPr/>
        </p:nvSpPr>
        <p:spPr bwMode="auto">
          <a:xfrm>
            <a:off x="6316639" y="2219490"/>
            <a:ext cx="2209800" cy="236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buFontTx/>
              <a:buNone/>
            </a:pPr>
            <a:r>
              <a:rPr lang="en-US" sz="1800" dirty="0" smtClean="0"/>
              <a:t>Average per acre </a:t>
            </a:r>
          </a:p>
          <a:p>
            <a:pPr>
              <a:buFontTx/>
              <a:buNone/>
            </a:pPr>
            <a:r>
              <a:rPr lang="en-US" sz="1800" dirty="0" smtClean="0"/>
              <a:t>86 acres = $18.76</a:t>
            </a:r>
          </a:p>
          <a:p>
            <a:pPr>
              <a:buFontTx/>
              <a:buNone/>
            </a:pPr>
            <a:r>
              <a:rPr lang="en-US" sz="1800" dirty="0" smtClean="0"/>
              <a:t>92 acres = $13.02</a:t>
            </a:r>
          </a:p>
          <a:p>
            <a:pPr>
              <a:buFontTx/>
              <a:buNone/>
            </a:pPr>
            <a:r>
              <a:rPr lang="en-US" sz="1800" dirty="0" smtClean="0"/>
              <a:t>89 acres = $9.34</a:t>
            </a:r>
          </a:p>
          <a:p>
            <a:pPr>
              <a:buFontTx/>
              <a:buNone/>
            </a:pPr>
            <a:r>
              <a:rPr lang="en-US" sz="1800" dirty="0" smtClean="0"/>
              <a:t>72 acres = $5.26</a:t>
            </a:r>
          </a:p>
          <a:p>
            <a:pPr>
              <a:buFontTx/>
              <a:buNone/>
            </a:pPr>
            <a:r>
              <a:rPr lang="en-US" sz="1800" dirty="0" smtClean="0"/>
              <a:t>40 acres = $13.11</a:t>
            </a:r>
          </a:p>
          <a:p>
            <a:endParaRPr lang="en-US" sz="1800" dirty="0"/>
          </a:p>
        </p:txBody>
      </p:sp>
    </p:spTree>
  </p:cSld>
  <p:clrMapOvr>
    <a:masterClrMapping/>
  </p:clrMapOvr>
  <p:transition>
    <p:plus/>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t/>
            </a:r>
            <a:br>
              <a:rPr lang="en-US" sz="3200" u="sng" dirty="0" smtClean="0"/>
            </a:br>
            <a:r>
              <a:rPr lang="en-US" sz="3200" b="1" u="sng" dirty="0" smtClean="0"/>
              <a:t>BACKGROUND:</a:t>
            </a:r>
            <a:r>
              <a:rPr lang="en-US" sz="3200" u="sng" dirty="0" smtClean="0"/>
              <a:t> Affordability</a:t>
            </a:r>
            <a:r>
              <a:rPr lang="en-US" sz="3200" dirty="0" smtClean="0"/>
              <a:t/>
            </a:r>
            <a:br>
              <a:rPr lang="en-US" sz="3200" dirty="0" smtClean="0"/>
            </a:br>
            <a:r>
              <a:rPr lang="en-US" sz="3200" dirty="0" err="1" smtClean="0"/>
              <a:t>Ott’s</a:t>
            </a:r>
            <a:r>
              <a:rPr lang="en-US" sz="3200" dirty="0" smtClean="0"/>
              <a:t> Lost Forest – Expense: Resources</a:t>
            </a:r>
            <a:r>
              <a:rPr lang="en-US" dirty="0" smtClean="0"/>
              <a:t/>
            </a:r>
            <a:br>
              <a:rPr lang="en-US" dirty="0" smtClean="0"/>
            </a:br>
            <a:endParaRPr lang="en-US" dirty="0"/>
          </a:p>
        </p:txBody>
      </p:sp>
      <p:sp>
        <p:nvSpPr>
          <p:cNvPr id="3" name="Text Placeholder 2"/>
          <p:cNvSpPr>
            <a:spLocks noGrp="1"/>
          </p:cNvSpPr>
          <p:nvPr>
            <p:ph type="body" idx="1"/>
          </p:nvPr>
        </p:nvSpPr>
        <p:spPr>
          <a:xfrm>
            <a:off x="457200" y="1219201"/>
            <a:ext cx="4040188" cy="457200"/>
          </a:xfrm>
        </p:spPr>
        <p:txBody>
          <a:bodyPr/>
          <a:lstStyle/>
          <a:p>
            <a:endParaRPr lang="en-US" dirty="0" smtClean="0"/>
          </a:p>
          <a:p>
            <a:endParaRPr lang="en-US" dirty="0" smtClean="0"/>
          </a:p>
          <a:p>
            <a:r>
              <a:rPr lang="en-US" dirty="0" smtClean="0"/>
              <a:t>Expense - Resource</a:t>
            </a:r>
            <a:endParaRPr lang="en-US" dirty="0"/>
          </a:p>
        </p:txBody>
      </p:sp>
      <p:sp>
        <p:nvSpPr>
          <p:cNvPr id="4" name="Content Placeholder 3"/>
          <p:cNvSpPr>
            <a:spLocks noGrp="1"/>
          </p:cNvSpPr>
          <p:nvPr>
            <p:ph sz="half" idx="2"/>
          </p:nvPr>
        </p:nvSpPr>
        <p:spPr>
          <a:xfrm>
            <a:off x="457200" y="1752600"/>
            <a:ext cx="4040188" cy="4408488"/>
          </a:xfrm>
        </p:spPr>
        <p:txBody>
          <a:bodyPr/>
          <a:lstStyle/>
          <a:p>
            <a:r>
              <a:rPr lang="en-US" dirty="0" smtClean="0"/>
              <a:t>1983-2015 Land</a:t>
            </a:r>
          </a:p>
          <a:p>
            <a:r>
              <a:rPr lang="en-US" dirty="0" smtClean="0"/>
              <a:t>Road Management</a:t>
            </a:r>
          </a:p>
          <a:p>
            <a:r>
              <a:rPr lang="en-US" dirty="0" smtClean="0"/>
              <a:t>Heavy Equipment</a:t>
            </a:r>
          </a:p>
          <a:p>
            <a:r>
              <a:rPr lang="en-US" dirty="0" smtClean="0"/>
              <a:t>Light Equipment and Tools</a:t>
            </a:r>
          </a:p>
          <a:p>
            <a:r>
              <a:rPr lang="en-US" dirty="0" smtClean="0"/>
              <a:t>Repairs</a:t>
            </a:r>
          </a:p>
          <a:p>
            <a:r>
              <a:rPr lang="en-US" dirty="0" smtClean="0"/>
              <a:t>Herbicides</a:t>
            </a:r>
          </a:p>
          <a:p>
            <a:r>
              <a:rPr lang="en-US" dirty="0" smtClean="0"/>
              <a:t>Taxes</a:t>
            </a:r>
          </a:p>
          <a:p>
            <a:pPr>
              <a:buNone/>
            </a:pPr>
            <a:endParaRPr lang="en-US" dirty="0" smtClean="0"/>
          </a:p>
          <a:p>
            <a:endParaRPr lang="en-US" dirty="0"/>
          </a:p>
        </p:txBody>
      </p:sp>
      <p:sp>
        <p:nvSpPr>
          <p:cNvPr id="5" name="Text Placeholder 4"/>
          <p:cNvSpPr>
            <a:spLocks noGrp="1"/>
          </p:cNvSpPr>
          <p:nvPr>
            <p:ph type="body" sz="quarter" idx="3"/>
          </p:nvPr>
        </p:nvSpPr>
        <p:spPr>
          <a:xfrm>
            <a:off x="4645025" y="1219200"/>
            <a:ext cx="4041775" cy="533401"/>
          </a:xfrm>
        </p:spPr>
        <p:txBody>
          <a:bodyPr/>
          <a:lstStyle/>
          <a:p>
            <a:r>
              <a:rPr lang="en-US" dirty="0" smtClean="0"/>
              <a:t>Expense-Cost</a:t>
            </a:r>
            <a:endParaRPr lang="en-US" dirty="0"/>
          </a:p>
        </p:txBody>
      </p:sp>
      <p:sp>
        <p:nvSpPr>
          <p:cNvPr id="6" name="Content Placeholder 5"/>
          <p:cNvSpPr>
            <a:spLocks noGrp="1"/>
          </p:cNvSpPr>
          <p:nvPr>
            <p:ph sz="quarter" idx="4"/>
          </p:nvPr>
        </p:nvSpPr>
        <p:spPr>
          <a:xfrm>
            <a:off x="4645025" y="1752600"/>
            <a:ext cx="4041775" cy="4373563"/>
          </a:xfrm>
        </p:spPr>
        <p:txBody>
          <a:bodyPr/>
          <a:lstStyle/>
          <a:p>
            <a:r>
              <a:rPr lang="en-US" dirty="0" smtClean="0">
                <a:solidFill>
                  <a:srgbClr val="FF0000"/>
                </a:solidFill>
              </a:rPr>
              <a:t>31 years X $18,900 = $585,900.59</a:t>
            </a: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r>
              <a:rPr lang="en-US" dirty="0" smtClean="0"/>
              <a:t>Estimate Less Free owner labor at 600 hours per year x $40.00  per hour = $24,000 × 31 years = $744,000</a:t>
            </a:r>
            <a:endParaRPr lang="en-US" dirty="0">
              <a:solidFill>
                <a:srgbClr val="FF0000"/>
              </a:solidFill>
            </a:endParaRPr>
          </a:p>
        </p:txBody>
      </p:sp>
      <p:sp>
        <p:nvSpPr>
          <p:cNvPr id="7" name="Slide Number Placeholder 6"/>
          <p:cNvSpPr>
            <a:spLocks noGrp="1"/>
          </p:cNvSpPr>
          <p:nvPr>
            <p:ph type="sldNum" sz="quarter" idx="12"/>
          </p:nvPr>
        </p:nvSpPr>
        <p:spPr/>
        <p:txBody>
          <a:bodyPr/>
          <a:lstStyle/>
          <a:p>
            <a:pPr>
              <a:defRPr/>
            </a:pPr>
            <a:fld id="{CE8BEB33-612C-4017-B139-EB1784BDD92F}" type="slidenum">
              <a:rPr lang="en-US" smtClean="0">
                <a:solidFill>
                  <a:srgbClr val="000000"/>
                </a:solidFill>
              </a:rPr>
              <a:pPr>
                <a:defRPr/>
              </a:pPr>
              <a:t>17</a:t>
            </a:fld>
            <a:endParaRPr lang="en-US" dirty="0">
              <a:solidFill>
                <a:srgbClr val="000000"/>
              </a:solidFill>
            </a:endParaRPr>
          </a:p>
        </p:txBody>
      </p:sp>
    </p:spTree>
  </p:cSld>
  <p:clrMapOvr>
    <a:masterClrMapping/>
  </p:clrMapOvr>
  <p:transition>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u="sng" dirty="0" smtClean="0"/>
              <a:t>BACKGROUND:</a:t>
            </a:r>
            <a:r>
              <a:rPr lang="en-US" sz="3600" u="sng" dirty="0" smtClean="0"/>
              <a:t> Affordability</a:t>
            </a:r>
            <a:r>
              <a:rPr lang="en-US" sz="3600" dirty="0" smtClean="0"/>
              <a:t/>
            </a:r>
            <a:br>
              <a:rPr lang="en-US" sz="3600" dirty="0" smtClean="0"/>
            </a:br>
            <a:r>
              <a:rPr lang="en-US" sz="3600" dirty="0" err="1" smtClean="0"/>
              <a:t>Ott’s</a:t>
            </a:r>
            <a:r>
              <a:rPr lang="en-US" sz="3600" dirty="0" smtClean="0"/>
              <a:t> Lost Forest - </a:t>
            </a:r>
            <a:r>
              <a:rPr lang="en-US" sz="3600" dirty="0" smtClean="0">
                <a:solidFill>
                  <a:srgbClr val="FF0000"/>
                </a:solidFill>
              </a:rPr>
              <a:t>Deficit</a:t>
            </a:r>
            <a:endParaRPr lang="en-US" sz="3600" dirty="0">
              <a:solidFill>
                <a:srgbClr val="FF0000"/>
              </a:solidFill>
            </a:endParaRPr>
          </a:p>
        </p:txBody>
      </p:sp>
      <p:sp>
        <p:nvSpPr>
          <p:cNvPr id="3" name="Content Placeholder 2"/>
          <p:cNvSpPr>
            <a:spLocks noGrp="1"/>
          </p:cNvSpPr>
          <p:nvPr>
            <p:ph idx="1"/>
          </p:nvPr>
        </p:nvSpPr>
        <p:spPr>
          <a:xfrm>
            <a:off x="457200" y="1600200"/>
            <a:ext cx="8229600" cy="5029200"/>
          </a:xfrm>
        </p:spPr>
        <p:txBody>
          <a:bodyPr/>
          <a:lstStyle/>
          <a:p>
            <a:r>
              <a:rPr lang="en-US" dirty="0" smtClean="0">
                <a:solidFill>
                  <a:srgbClr val="FF0000"/>
                </a:solidFill>
              </a:rPr>
              <a:t>$585,900.59 </a:t>
            </a:r>
            <a:r>
              <a:rPr lang="en-US" dirty="0" smtClean="0"/>
              <a:t>-$127,306 = </a:t>
            </a:r>
            <a:r>
              <a:rPr lang="en-US" dirty="0" smtClean="0">
                <a:solidFill>
                  <a:srgbClr val="FF0000"/>
                </a:solidFill>
              </a:rPr>
              <a:t>$458,594.59</a:t>
            </a:r>
            <a:endParaRPr lang="en-US" dirty="0">
              <a:solidFill>
                <a:srgbClr val="FF0000"/>
              </a:solidFill>
            </a:endParaRPr>
          </a:p>
        </p:txBody>
      </p:sp>
      <p:sp>
        <p:nvSpPr>
          <p:cNvPr id="4" name="Slide Number Placeholder 3"/>
          <p:cNvSpPr>
            <a:spLocks noGrp="1"/>
          </p:cNvSpPr>
          <p:nvPr>
            <p:ph type="sldNum" sz="quarter" idx="12"/>
          </p:nvPr>
        </p:nvSpPr>
        <p:spPr/>
        <p:txBody>
          <a:bodyPr/>
          <a:lstStyle/>
          <a:p>
            <a:pPr>
              <a:defRPr/>
            </a:pPr>
            <a:fld id="{B0824ABA-B985-4C0C-B785-DD382E434333}" type="slidenum">
              <a:rPr lang="en-US" smtClean="0">
                <a:solidFill>
                  <a:srgbClr val="000000"/>
                </a:solidFill>
              </a:rPr>
              <a:pPr>
                <a:defRPr/>
              </a:pPr>
              <a:t>18</a:t>
            </a:fld>
            <a:endParaRPr lang="en-US" dirty="0">
              <a:solidFill>
                <a:srgbClr val="000000"/>
              </a:solidFill>
            </a:endParaRPr>
          </a:p>
        </p:txBody>
      </p:sp>
      <p:pic>
        <p:nvPicPr>
          <p:cNvPr id="2050" name="Picture 2" descr="C:\Users\Ron\AppData\Local\Microsoft\Windows\Temporary Internet Files\Content.IE5\H1N92ENA\thinking_money[1].jpg"/>
          <p:cNvPicPr>
            <a:picLocks noChangeAspect="1" noChangeArrowheads="1"/>
          </p:cNvPicPr>
          <p:nvPr/>
        </p:nvPicPr>
        <p:blipFill>
          <a:blip r:embed="rId2" cstate="print"/>
          <a:srcRect/>
          <a:stretch>
            <a:fillRect/>
          </a:stretch>
        </p:blipFill>
        <p:spPr bwMode="auto">
          <a:xfrm>
            <a:off x="2057400" y="2743200"/>
            <a:ext cx="5638800" cy="4114800"/>
          </a:xfrm>
          <a:prstGeom prst="rect">
            <a:avLst/>
          </a:prstGeom>
          <a:noFill/>
        </p:spPr>
      </p:pic>
      <p:sp>
        <p:nvSpPr>
          <p:cNvPr id="7" name="TextBox 6"/>
          <p:cNvSpPr txBox="1"/>
          <p:nvPr/>
        </p:nvSpPr>
        <p:spPr>
          <a:xfrm>
            <a:off x="685800" y="2057400"/>
            <a:ext cx="7848600" cy="461665"/>
          </a:xfrm>
          <a:prstGeom prst="rect">
            <a:avLst/>
          </a:prstGeom>
          <a:noFill/>
        </p:spPr>
        <p:txBody>
          <a:bodyPr wrap="square" rtlCol="0">
            <a:spAutoFit/>
          </a:bodyPr>
          <a:lstStyle/>
          <a:p>
            <a:r>
              <a:rPr lang="en-US" sz="2400" dirty="0" smtClean="0"/>
              <a:t>LESS 31 years Estimate Owner Labor  -$744,000</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Chart - US Forest Property Taxes.bmp"/>
          <p:cNvPicPr>
            <a:picLocks noGrp="1" noChangeAspect="1"/>
          </p:cNvPicPr>
          <p:nvPr isPhoto="1"/>
        </p:nvPicPr>
        <p:blipFill>
          <a:blip r:embed="rId2" cstate="print"/>
          <a:srcRect/>
          <a:stretch>
            <a:fillRect/>
          </a:stretch>
        </p:blipFill>
        <p:spPr bwMode="auto">
          <a:xfrm>
            <a:off x="1905000" y="0"/>
            <a:ext cx="5267325" cy="6858000"/>
          </a:xfrm>
          <a:prstGeom prst="rect">
            <a:avLst/>
          </a:prstGeom>
          <a:noFill/>
          <a:ln w="9525">
            <a:noFill/>
            <a:miter lim="800000"/>
            <a:headEnd/>
            <a:tailEnd/>
          </a:ln>
        </p:spPr>
      </p:pic>
      <p:sp>
        <p:nvSpPr>
          <p:cNvPr id="26627" name="Slide Number Placeholder 2"/>
          <p:cNvSpPr>
            <a:spLocks noGrp="1"/>
          </p:cNvSpPr>
          <p:nvPr>
            <p:ph type="sldNum" sz="quarter" idx="12"/>
          </p:nvPr>
        </p:nvSpPr>
        <p:spPr>
          <a:noFill/>
        </p:spPr>
        <p:txBody>
          <a:bodyPr/>
          <a:lstStyle/>
          <a:p>
            <a:fld id="{BA5EA762-FBE1-4A00-9D04-619A9BFFBDEC}" type="slidenum">
              <a:rPr lang="en-US" smtClean="0"/>
              <a:pPr/>
              <a:t>19</a:t>
            </a:fld>
            <a:endParaRPr lang="en-US" smtClean="0"/>
          </a:p>
        </p:txBody>
      </p:sp>
      <p:sp>
        <p:nvSpPr>
          <p:cNvPr id="26628" name="TextBox 5"/>
          <p:cNvSpPr txBox="1">
            <a:spLocks noChangeArrowheads="1"/>
          </p:cNvSpPr>
          <p:nvPr/>
        </p:nvSpPr>
        <p:spPr bwMode="auto">
          <a:xfrm>
            <a:off x="2057400" y="6400800"/>
            <a:ext cx="3429000" cy="246063"/>
          </a:xfrm>
          <a:prstGeom prst="rect">
            <a:avLst/>
          </a:prstGeom>
          <a:noFill/>
          <a:ln w="9525">
            <a:noFill/>
            <a:miter lim="800000"/>
            <a:headEnd/>
            <a:tailEnd/>
          </a:ln>
        </p:spPr>
        <p:txBody>
          <a:bodyPr>
            <a:spAutoFit/>
          </a:bodyPr>
          <a:lstStyle/>
          <a:p>
            <a:r>
              <a:rPr lang="en-US" sz="1000"/>
              <a:t>www.timbertax.org/statetaxes/proterty_tax_paper_pdc.pdf</a:t>
            </a:r>
          </a:p>
        </p:txBody>
      </p:sp>
      <p:sp>
        <p:nvSpPr>
          <p:cNvPr id="26629" name="TextBox 5"/>
          <p:cNvSpPr txBox="1">
            <a:spLocks noChangeArrowheads="1"/>
          </p:cNvSpPr>
          <p:nvPr/>
        </p:nvSpPr>
        <p:spPr bwMode="auto">
          <a:xfrm>
            <a:off x="2133600" y="6248400"/>
            <a:ext cx="4953000" cy="261938"/>
          </a:xfrm>
          <a:prstGeom prst="rect">
            <a:avLst/>
          </a:prstGeom>
          <a:noFill/>
          <a:ln w="9525">
            <a:noFill/>
            <a:miter lim="800000"/>
            <a:headEnd/>
            <a:tailEnd/>
          </a:ln>
        </p:spPr>
        <p:txBody>
          <a:bodyPr>
            <a:spAutoFit/>
          </a:bodyPr>
          <a:lstStyle/>
          <a:p>
            <a:r>
              <a:rPr lang="en-US" sz="1100" b="1">
                <a:solidFill>
                  <a:srgbClr val="FF0000"/>
                </a:solidFill>
              </a:rPr>
              <a:t>NOTE: Eleven states are exempt from woodland owners property tax.</a:t>
            </a:r>
          </a:p>
        </p:txBody>
      </p:sp>
      <p:sp>
        <p:nvSpPr>
          <p:cNvPr id="26630" name="TextBox 6"/>
          <p:cNvSpPr txBox="1">
            <a:spLocks noChangeArrowheads="1"/>
          </p:cNvSpPr>
          <p:nvPr/>
        </p:nvSpPr>
        <p:spPr bwMode="auto">
          <a:xfrm>
            <a:off x="2438400" y="304800"/>
            <a:ext cx="4267200" cy="307975"/>
          </a:xfrm>
          <a:prstGeom prst="rect">
            <a:avLst/>
          </a:prstGeom>
          <a:noFill/>
          <a:ln w="9525">
            <a:noFill/>
            <a:miter lim="800000"/>
            <a:headEnd/>
            <a:tailEnd/>
          </a:ln>
        </p:spPr>
        <p:txBody>
          <a:bodyPr>
            <a:spAutoFit/>
          </a:bodyPr>
          <a:lstStyle/>
          <a:p>
            <a:r>
              <a:rPr lang="en-US" sz="1400" b="1"/>
              <a:t>Property Taxes and the Loss of Private Forests</a:t>
            </a:r>
            <a:endParaRPr lang="en-US" sz="1400"/>
          </a:p>
        </p:txBody>
      </p:sp>
      <p:sp>
        <p:nvSpPr>
          <p:cNvPr id="12" name="Right Arrow 11"/>
          <p:cNvSpPr/>
          <p:nvPr/>
        </p:nvSpPr>
        <p:spPr>
          <a:xfrm flipV="1">
            <a:off x="2362200" y="2286000"/>
            <a:ext cx="381000" cy="76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ight Arrow 13"/>
          <p:cNvSpPr/>
          <p:nvPr/>
        </p:nvSpPr>
        <p:spPr>
          <a:xfrm flipV="1">
            <a:off x="2362200" y="1143000"/>
            <a:ext cx="381000" cy="76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ight Arrow 14"/>
          <p:cNvSpPr/>
          <p:nvPr/>
        </p:nvSpPr>
        <p:spPr>
          <a:xfrm flipV="1">
            <a:off x="2362200" y="1219200"/>
            <a:ext cx="381000" cy="76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ight Arrow 15"/>
          <p:cNvSpPr/>
          <p:nvPr/>
        </p:nvSpPr>
        <p:spPr>
          <a:xfrm flipV="1">
            <a:off x="2362200" y="1295400"/>
            <a:ext cx="381000" cy="76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Right Arrow 16"/>
          <p:cNvSpPr/>
          <p:nvPr/>
        </p:nvSpPr>
        <p:spPr>
          <a:xfrm flipV="1">
            <a:off x="2362200" y="1524000"/>
            <a:ext cx="381000" cy="76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ight Arrow 17"/>
          <p:cNvSpPr/>
          <p:nvPr/>
        </p:nvSpPr>
        <p:spPr>
          <a:xfrm flipV="1">
            <a:off x="2362200" y="1676400"/>
            <a:ext cx="381000" cy="76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Right Arrow 18"/>
          <p:cNvSpPr/>
          <p:nvPr/>
        </p:nvSpPr>
        <p:spPr>
          <a:xfrm flipV="1">
            <a:off x="2362200" y="3200400"/>
            <a:ext cx="381000" cy="76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Right Arrow 19"/>
          <p:cNvSpPr/>
          <p:nvPr/>
        </p:nvSpPr>
        <p:spPr>
          <a:xfrm flipV="1">
            <a:off x="2362200" y="3276600"/>
            <a:ext cx="381000" cy="76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ight Arrow 20"/>
          <p:cNvSpPr/>
          <p:nvPr/>
        </p:nvSpPr>
        <p:spPr>
          <a:xfrm flipV="1">
            <a:off x="2362200" y="3810000"/>
            <a:ext cx="381000" cy="76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Right Arrow 21"/>
          <p:cNvSpPr/>
          <p:nvPr/>
        </p:nvSpPr>
        <p:spPr>
          <a:xfrm flipV="1">
            <a:off x="2362200" y="4267200"/>
            <a:ext cx="381000" cy="76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Right Arrow 22"/>
          <p:cNvSpPr/>
          <p:nvPr/>
        </p:nvSpPr>
        <p:spPr>
          <a:xfrm flipV="1">
            <a:off x="2362200" y="4572000"/>
            <a:ext cx="381000" cy="76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Right Arrow 24"/>
          <p:cNvSpPr/>
          <p:nvPr/>
        </p:nvSpPr>
        <p:spPr>
          <a:xfrm flipV="1">
            <a:off x="2362200" y="5410200"/>
            <a:ext cx="381000" cy="76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Right Arrow 23"/>
          <p:cNvSpPr/>
          <p:nvPr/>
        </p:nvSpPr>
        <p:spPr>
          <a:xfrm flipV="1">
            <a:off x="2362200" y="3962400"/>
            <a:ext cx="381000" cy="76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TextBox 26"/>
          <p:cNvSpPr txBox="1"/>
          <p:nvPr/>
        </p:nvSpPr>
        <p:spPr>
          <a:xfrm>
            <a:off x="3657600" y="3886200"/>
            <a:ext cx="381000" cy="215444"/>
          </a:xfrm>
          <a:prstGeom prst="rect">
            <a:avLst/>
          </a:prstGeom>
          <a:noFill/>
        </p:spPr>
        <p:txBody>
          <a:bodyPr wrap="square" rtlCol="0">
            <a:spAutoFit/>
          </a:bodyPr>
          <a:lstStyle/>
          <a:p>
            <a:r>
              <a:rPr lang="en-US" sz="800" dirty="0" smtClean="0">
                <a:solidFill>
                  <a:srgbClr val="FF0000"/>
                </a:solidFill>
              </a:rPr>
              <a:t>x</a:t>
            </a:r>
            <a:endParaRPr lang="en-US" sz="800" dirty="0">
              <a:solidFill>
                <a:srgbClr val="FF0000"/>
              </a:solidFill>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1000"/>
                                        <p:tgtEl>
                                          <p:spTgt spid="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par>
                                <p:cTn id="11" presetID="6" presetClass="emph" presetSubtype="0" repeatCount="indefinite" fill="hold" grpId="1" nodeType="withEffect">
                                  <p:stCondLst>
                                    <p:cond delay="0"/>
                                  </p:stCondLst>
                                  <p:endCondLst>
                                    <p:cond evt="onNext" delay="0">
                                      <p:tgtEl>
                                        <p:sldTgt/>
                                      </p:tgtEl>
                                    </p:cond>
                                  </p:endCondLst>
                                  <p:childTnLst>
                                    <p:animScale>
                                      <p:cBhvr>
                                        <p:cTn id="12" dur="2000" fill="hold"/>
                                        <p:tgtEl>
                                          <p:spTgt spid="27"/>
                                        </p:tgtEl>
                                      </p:cBhvr>
                                      <p:by x="150000" y="150000"/>
                                    </p:animScale>
                                  </p:childTnLst>
                                </p:cTn>
                              </p:par>
                              <p:par>
                                <p:cTn id="13" presetID="35" presetClass="path" presetSubtype="0" repeatCount="indefinite" accel="50000" decel="50000" fill="hold" grpId="1" nodeType="withEffect">
                                  <p:stCondLst>
                                    <p:cond delay="0"/>
                                  </p:stCondLst>
                                  <p:endCondLst>
                                    <p:cond evt="onNext" delay="0">
                                      <p:tgtEl>
                                        <p:sldTgt/>
                                      </p:tgtEl>
                                    </p:cond>
                                  </p:endCondLst>
                                  <p:childTnLst>
                                    <p:animMotion origin="layout" path="M -3.33333E-6 2.22222E-6 L -0.13333 2.22222E-6 " pathEditMode="relative" rAng="0" ptsTypes="AA">
                                      <p:cBhvr>
                                        <p:cTn id="14" dur="2000" spd="-100000" fill="hold"/>
                                        <p:tgtEl>
                                          <p:spTgt spid="24"/>
                                        </p:tgtEl>
                                        <p:attrNameLst>
                                          <p:attrName>ppt_x</p:attrName>
                                          <p:attrName>ppt_y</p:attrName>
                                        </p:attrNameLst>
                                      </p:cBhvr>
                                      <p:rCtr x="-6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7" grpId="0"/>
      <p:bldP spid="2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123" y="0"/>
            <a:ext cx="12338312" cy="6936914"/>
          </a:xfrm>
        </p:spPr>
      </p:pic>
      <p:sp>
        <p:nvSpPr>
          <p:cNvPr id="4" name="Slide Number Placeholder 3"/>
          <p:cNvSpPr>
            <a:spLocks noGrp="1"/>
          </p:cNvSpPr>
          <p:nvPr>
            <p:ph type="sldNum" sz="quarter" idx="12"/>
          </p:nvPr>
        </p:nvSpPr>
        <p:spPr/>
        <p:txBody>
          <a:bodyPr/>
          <a:lstStyle/>
          <a:p>
            <a:pPr>
              <a:defRPr/>
            </a:pPr>
            <a:fld id="{B0824ABA-B985-4C0C-B785-DD382E434333}" type="slidenum">
              <a:rPr lang="en-US" smtClean="0">
                <a:solidFill>
                  <a:srgbClr val="000000"/>
                </a:solidFill>
              </a:rPr>
              <a:pPr>
                <a:defRPr/>
              </a:pPr>
              <a:t>2</a:t>
            </a:fld>
            <a:endParaRPr lang="en-US" dirty="0">
              <a:solidFill>
                <a:srgbClr val="000000"/>
              </a:solidFill>
            </a:endParaRPr>
          </a:p>
        </p:txBody>
      </p:sp>
    </p:spTree>
    <p:extLst>
      <p:ext uri="{BB962C8B-B14F-4D97-AF65-F5344CB8AC3E}">
        <p14:creationId xmlns:p14="http://schemas.microsoft.com/office/powerpoint/2010/main" val="196255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u="sng" dirty="0" smtClean="0"/>
              <a:t>“End  Woodland  Property  Tax”</a:t>
            </a:r>
            <a:endParaRPr lang="en-US" sz="3600" dirty="0"/>
          </a:p>
        </p:txBody>
      </p:sp>
      <p:sp>
        <p:nvSpPr>
          <p:cNvPr id="3" name="Content Placeholder 2"/>
          <p:cNvSpPr>
            <a:spLocks noGrp="1"/>
          </p:cNvSpPr>
          <p:nvPr>
            <p:ph idx="1"/>
          </p:nvPr>
        </p:nvSpPr>
        <p:spPr>
          <a:xfrm>
            <a:off x="457200" y="1371600"/>
            <a:ext cx="8229600" cy="4525963"/>
          </a:xfrm>
        </p:spPr>
        <p:txBody>
          <a:bodyPr/>
          <a:lstStyle/>
          <a:p>
            <a:pPr>
              <a:buNone/>
            </a:pPr>
            <a:r>
              <a:rPr lang="en-US" dirty="0" smtClean="0"/>
              <a:t>   </a:t>
            </a:r>
            <a:r>
              <a:rPr lang="en-US" dirty="0" smtClean="0">
                <a:solidFill>
                  <a:srgbClr val="0070C0"/>
                </a:solidFill>
              </a:rPr>
              <a:t>“. . . </a:t>
            </a:r>
            <a:r>
              <a:rPr lang="en-US" sz="2400" b="1" dirty="0" smtClean="0">
                <a:solidFill>
                  <a:srgbClr val="FF0000"/>
                </a:solidFill>
              </a:rPr>
              <a:t>let’s</a:t>
            </a:r>
            <a:r>
              <a:rPr lang="en-US" sz="2400" b="1" dirty="0" smtClean="0">
                <a:solidFill>
                  <a:srgbClr val="0070C0"/>
                </a:solidFill>
              </a:rPr>
              <a:t> </a:t>
            </a:r>
            <a:r>
              <a:rPr lang="en-US" sz="2400" b="1" dirty="0" smtClean="0">
                <a:solidFill>
                  <a:srgbClr val="FF0000"/>
                </a:solidFill>
              </a:rPr>
              <a:t>take</a:t>
            </a:r>
            <a:r>
              <a:rPr lang="en-US" sz="2400" b="1" dirty="0" smtClean="0">
                <a:solidFill>
                  <a:srgbClr val="0070C0"/>
                </a:solidFill>
              </a:rPr>
              <a:t> </a:t>
            </a:r>
            <a:r>
              <a:rPr lang="en-US" sz="2400" b="1" dirty="0" smtClean="0">
                <a:solidFill>
                  <a:srgbClr val="FF0000"/>
                </a:solidFill>
              </a:rPr>
              <a:t>a</a:t>
            </a:r>
            <a:r>
              <a:rPr lang="en-US" sz="2400" b="1" dirty="0" smtClean="0">
                <a:solidFill>
                  <a:srgbClr val="0070C0"/>
                </a:solidFill>
              </a:rPr>
              <a:t> </a:t>
            </a:r>
            <a:r>
              <a:rPr lang="en-US" sz="2400" b="1" dirty="0" smtClean="0">
                <a:solidFill>
                  <a:srgbClr val="FF0000"/>
                </a:solidFill>
              </a:rPr>
              <a:t>real</a:t>
            </a:r>
            <a:r>
              <a:rPr lang="en-US" sz="2400" b="1" dirty="0" smtClean="0">
                <a:solidFill>
                  <a:srgbClr val="0070C0"/>
                </a:solidFill>
              </a:rPr>
              <a:t> </a:t>
            </a:r>
            <a:r>
              <a:rPr lang="en-US" sz="2400" b="1" dirty="0" smtClean="0">
                <a:solidFill>
                  <a:srgbClr val="FF0000"/>
                </a:solidFill>
              </a:rPr>
              <a:t>leap</a:t>
            </a:r>
            <a:r>
              <a:rPr lang="en-US" sz="2400" b="1" dirty="0" smtClean="0">
                <a:solidFill>
                  <a:srgbClr val="0070C0"/>
                </a:solidFill>
              </a:rPr>
              <a:t> </a:t>
            </a:r>
            <a:r>
              <a:rPr lang="en-US" sz="2400" b="1" dirty="0" smtClean="0">
                <a:solidFill>
                  <a:srgbClr val="FF0000"/>
                </a:solidFill>
              </a:rPr>
              <a:t>here</a:t>
            </a:r>
            <a:r>
              <a:rPr lang="en-US" sz="2400" b="1" dirty="0" smtClean="0">
                <a:solidFill>
                  <a:srgbClr val="0070C0"/>
                </a:solidFill>
              </a:rPr>
              <a:t>. </a:t>
            </a:r>
            <a:r>
              <a:rPr lang="en-US" sz="2800" dirty="0" smtClean="0"/>
              <a:t>Eleven</a:t>
            </a:r>
            <a:r>
              <a:rPr lang="en-US" sz="2000" dirty="0" smtClean="0">
                <a:solidFill>
                  <a:srgbClr val="0070C0"/>
                </a:solidFill>
              </a:rPr>
              <a:t> </a:t>
            </a:r>
            <a:r>
              <a:rPr lang="en-US" dirty="0" smtClean="0"/>
              <a:t>states</a:t>
            </a:r>
            <a:r>
              <a:rPr lang="en-US" sz="2400" dirty="0" smtClean="0">
                <a:solidFill>
                  <a:srgbClr val="0070C0"/>
                </a:solidFill>
              </a:rPr>
              <a:t> </a:t>
            </a:r>
            <a:r>
              <a:rPr lang="en-US" sz="2000" dirty="0" smtClean="0">
                <a:solidFill>
                  <a:srgbClr val="0070C0"/>
                </a:solidFill>
              </a:rPr>
              <a:t>including Alaska, Colorado, Nebraska, Montana, North Carolina and Tennessee exempt some private woodlands from property taxes all together.  </a:t>
            </a:r>
            <a:r>
              <a:rPr lang="en-US" sz="2000" dirty="0" smtClean="0">
                <a:solidFill>
                  <a:srgbClr val="FF0000"/>
                </a:solidFill>
              </a:rPr>
              <a:t>Ohio</a:t>
            </a:r>
            <a:r>
              <a:rPr lang="en-US" sz="2000" dirty="0" smtClean="0">
                <a:solidFill>
                  <a:srgbClr val="0070C0"/>
                </a:solidFill>
              </a:rPr>
              <a:t> </a:t>
            </a:r>
            <a:r>
              <a:rPr lang="en-US" sz="2000" dirty="0" smtClean="0">
                <a:solidFill>
                  <a:srgbClr val="FF0000"/>
                </a:solidFill>
              </a:rPr>
              <a:t>should join that list. We</a:t>
            </a:r>
            <a:r>
              <a:rPr lang="en-US" sz="2000" dirty="0" smtClean="0">
                <a:solidFill>
                  <a:srgbClr val="0070C0"/>
                </a:solidFill>
              </a:rPr>
              <a:t> </a:t>
            </a:r>
            <a:r>
              <a:rPr lang="en-US" sz="2000" dirty="0" smtClean="0">
                <a:solidFill>
                  <a:srgbClr val="FF0000"/>
                </a:solidFill>
              </a:rPr>
              <a:t>should take the step that would</a:t>
            </a:r>
            <a:r>
              <a:rPr lang="en-US" sz="2000" dirty="0" smtClean="0">
                <a:solidFill>
                  <a:srgbClr val="0070C0"/>
                </a:solidFill>
              </a:rPr>
              <a:t> </a:t>
            </a:r>
            <a:r>
              <a:rPr lang="en-US" sz="2000" dirty="0" smtClean="0">
                <a:solidFill>
                  <a:srgbClr val="FF0000"/>
                </a:solidFill>
              </a:rPr>
              <a:t>give</a:t>
            </a:r>
            <a:r>
              <a:rPr lang="en-US" sz="2000" dirty="0" smtClean="0">
                <a:solidFill>
                  <a:srgbClr val="0070C0"/>
                </a:solidFill>
              </a:rPr>
              <a:t> </a:t>
            </a:r>
            <a:r>
              <a:rPr lang="en-US" sz="2000" dirty="0" smtClean="0">
                <a:solidFill>
                  <a:srgbClr val="FF0000"/>
                </a:solidFill>
              </a:rPr>
              <a:t>our</a:t>
            </a:r>
            <a:r>
              <a:rPr lang="en-US" sz="2000" dirty="0" smtClean="0">
                <a:solidFill>
                  <a:srgbClr val="0070C0"/>
                </a:solidFill>
              </a:rPr>
              <a:t> </a:t>
            </a:r>
            <a:r>
              <a:rPr lang="en-US" sz="2000" dirty="0" smtClean="0">
                <a:solidFill>
                  <a:srgbClr val="FF0000"/>
                </a:solidFill>
              </a:rPr>
              <a:t>woodlands</a:t>
            </a:r>
            <a:r>
              <a:rPr lang="en-US" sz="2000" dirty="0" smtClean="0">
                <a:solidFill>
                  <a:srgbClr val="0070C0"/>
                </a:solidFill>
              </a:rPr>
              <a:t> </a:t>
            </a:r>
            <a:r>
              <a:rPr lang="en-US" sz="2000" dirty="0" smtClean="0">
                <a:solidFill>
                  <a:srgbClr val="FF0000"/>
                </a:solidFill>
              </a:rPr>
              <a:t>the</a:t>
            </a:r>
            <a:r>
              <a:rPr lang="en-US" sz="2000" dirty="0" smtClean="0">
                <a:solidFill>
                  <a:srgbClr val="0070C0"/>
                </a:solidFill>
              </a:rPr>
              <a:t> </a:t>
            </a:r>
            <a:r>
              <a:rPr lang="en-US" sz="2000" dirty="0" smtClean="0">
                <a:solidFill>
                  <a:srgbClr val="FF0000"/>
                </a:solidFill>
              </a:rPr>
              <a:t>best</a:t>
            </a:r>
            <a:r>
              <a:rPr lang="en-US" sz="2000" dirty="0" smtClean="0">
                <a:solidFill>
                  <a:srgbClr val="0070C0"/>
                </a:solidFill>
              </a:rPr>
              <a:t> </a:t>
            </a:r>
            <a:r>
              <a:rPr lang="en-US" sz="2000" dirty="0" smtClean="0">
                <a:solidFill>
                  <a:srgbClr val="FF0000"/>
                </a:solidFill>
              </a:rPr>
              <a:t>help</a:t>
            </a:r>
            <a:r>
              <a:rPr lang="en-US" sz="2000" dirty="0" smtClean="0">
                <a:solidFill>
                  <a:srgbClr val="0070C0"/>
                </a:solidFill>
              </a:rPr>
              <a:t> </a:t>
            </a:r>
            <a:r>
              <a:rPr lang="en-US" sz="2000" dirty="0" smtClean="0">
                <a:solidFill>
                  <a:srgbClr val="FF0000"/>
                </a:solidFill>
              </a:rPr>
              <a:t>they</a:t>
            </a:r>
            <a:r>
              <a:rPr lang="en-US" sz="2000" dirty="0" smtClean="0">
                <a:solidFill>
                  <a:srgbClr val="0070C0"/>
                </a:solidFill>
              </a:rPr>
              <a:t> </a:t>
            </a:r>
            <a:r>
              <a:rPr lang="en-US" sz="2000" dirty="0" smtClean="0">
                <a:solidFill>
                  <a:srgbClr val="FF0000"/>
                </a:solidFill>
              </a:rPr>
              <a:t>could</a:t>
            </a:r>
            <a:r>
              <a:rPr lang="en-US" sz="2000" dirty="0" smtClean="0">
                <a:solidFill>
                  <a:srgbClr val="0070C0"/>
                </a:solidFill>
              </a:rPr>
              <a:t> </a:t>
            </a:r>
            <a:r>
              <a:rPr lang="en-US" sz="2000" dirty="0" smtClean="0">
                <a:solidFill>
                  <a:srgbClr val="FF0000"/>
                </a:solidFill>
              </a:rPr>
              <a:t>ever</a:t>
            </a:r>
            <a:r>
              <a:rPr lang="en-US" sz="2000" dirty="0" smtClean="0">
                <a:solidFill>
                  <a:srgbClr val="0070C0"/>
                </a:solidFill>
              </a:rPr>
              <a:t> </a:t>
            </a:r>
            <a:r>
              <a:rPr lang="en-US" sz="2000" dirty="0" smtClean="0">
                <a:solidFill>
                  <a:srgbClr val="FF0000"/>
                </a:solidFill>
              </a:rPr>
              <a:t>have</a:t>
            </a:r>
            <a:r>
              <a:rPr lang="en-US" sz="2000" dirty="0" smtClean="0">
                <a:solidFill>
                  <a:srgbClr val="0070C0"/>
                </a:solidFill>
              </a:rPr>
              <a:t> </a:t>
            </a:r>
            <a:r>
              <a:rPr lang="en-US" sz="2000" dirty="0" smtClean="0">
                <a:solidFill>
                  <a:srgbClr val="FF0000"/>
                </a:solidFill>
              </a:rPr>
              <a:t>by</a:t>
            </a:r>
            <a:r>
              <a:rPr lang="en-US" sz="2000" dirty="0" smtClean="0">
                <a:solidFill>
                  <a:srgbClr val="0070C0"/>
                </a:solidFill>
              </a:rPr>
              <a:t> </a:t>
            </a:r>
            <a:r>
              <a:rPr lang="en-US" sz="2000" dirty="0" smtClean="0">
                <a:solidFill>
                  <a:srgbClr val="FF0000"/>
                </a:solidFill>
              </a:rPr>
              <a:t>eliminating</a:t>
            </a:r>
            <a:r>
              <a:rPr lang="en-US" sz="2000" dirty="0" smtClean="0">
                <a:solidFill>
                  <a:srgbClr val="0070C0"/>
                </a:solidFill>
              </a:rPr>
              <a:t> </a:t>
            </a:r>
            <a:r>
              <a:rPr lang="en-US" sz="2000" dirty="0" smtClean="0">
                <a:solidFill>
                  <a:srgbClr val="FF0000"/>
                </a:solidFill>
              </a:rPr>
              <a:t>property</a:t>
            </a:r>
            <a:r>
              <a:rPr lang="en-US" sz="2000" dirty="0" smtClean="0">
                <a:solidFill>
                  <a:srgbClr val="0070C0"/>
                </a:solidFill>
              </a:rPr>
              <a:t> </a:t>
            </a:r>
            <a:r>
              <a:rPr lang="en-US" sz="2000" dirty="0" smtClean="0">
                <a:solidFill>
                  <a:srgbClr val="FF0000"/>
                </a:solidFill>
              </a:rPr>
              <a:t>taxes</a:t>
            </a:r>
            <a:r>
              <a:rPr lang="en-US" sz="2000" dirty="0" smtClean="0">
                <a:solidFill>
                  <a:srgbClr val="0070C0"/>
                </a:solidFill>
              </a:rPr>
              <a:t>.  </a:t>
            </a:r>
            <a:r>
              <a:rPr lang="en-US" sz="2000" dirty="0" smtClean="0">
                <a:solidFill>
                  <a:srgbClr val="FF0000"/>
                </a:solidFill>
              </a:rPr>
              <a:t>More</a:t>
            </a:r>
            <a:r>
              <a:rPr lang="en-US" sz="2000" dirty="0" smtClean="0">
                <a:solidFill>
                  <a:srgbClr val="0070C0"/>
                </a:solidFill>
              </a:rPr>
              <a:t> </a:t>
            </a:r>
            <a:r>
              <a:rPr lang="en-US" sz="2000" dirty="0" smtClean="0">
                <a:solidFill>
                  <a:srgbClr val="FF0000"/>
                </a:solidFill>
              </a:rPr>
              <a:t>land would stay in trees, and more land would go into woods.  Future Ohioans would reap the benefits of clean air and water.  Wildlife would prosper.  Recreational uses would be developed.  Economic opportunities for the timber industry would expand.”</a:t>
            </a:r>
          </a:p>
          <a:p>
            <a:pPr>
              <a:buNone/>
            </a:pPr>
            <a:endParaRPr lang="en-US" sz="2000" dirty="0" smtClean="0"/>
          </a:p>
          <a:p>
            <a:pPr>
              <a:buNone/>
            </a:pPr>
            <a:r>
              <a:rPr lang="en-US" sz="2000" dirty="0" smtClean="0">
                <a:solidFill>
                  <a:srgbClr val="FF0000"/>
                </a:solidFill>
              </a:rPr>
              <a:t>“. . . give top priority to </a:t>
            </a:r>
            <a:r>
              <a:rPr lang="en-US" sz="2800" b="1" dirty="0" smtClean="0">
                <a:solidFill>
                  <a:srgbClr val="FF0000"/>
                </a:solidFill>
              </a:rPr>
              <a:t>woodland</a:t>
            </a:r>
            <a:r>
              <a:rPr lang="en-US" sz="2000" dirty="0" smtClean="0">
                <a:solidFill>
                  <a:srgbClr val="FF0000"/>
                </a:solidFill>
              </a:rPr>
              <a:t> </a:t>
            </a:r>
            <a:r>
              <a:rPr lang="en-US" sz="2800" b="1" dirty="0" smtClean="0">
                <a:solidFill>
                  <a:srgbClr val="FF0000"/>
                </a:solidFill>
              </a:rPr>
              <a:t>preservation</a:t>
            </a:r>
            <a:r>
              <a:rPr lang="en-US" sz="2000" dirty="0" smtClean="0">
                <a:solidFill>
                  <a:srgbClr val="FF0000"/>
                </a:solidFill>
              </a:rPr>
              <a:t>.”</a:t>
            </a:r>
          </a:p>
          <a:p>
            <a:pPr>
              <a:buNone/>
            </a:pPr>
            <a:endParaRPr lang="en-US" sz="2000" dirty="0" smtClean="0"/>
          </a:p>
          <a:p>
            <a:pPr>
              <a:buNone/>
            </a:pPr>
            <a:r>
              <a:rPr lang="en-US" sz="2400" dirty="0" smtClean="0"/>
              <a:t>Ohio</a:t>
            </a:r>
            <a:r>
              <a:rPr lang="en-US" sz="1600" dirty="0" smtClean="0"/>
              <a:t> </a:t>
            </a:r>
            <a:r>
              <a:rPr lang="en-US" sz="2400" dirty="0" smtClean="0"/>
              <a:t>Farmer</a:t>
            </a:r>
            <a:r>
              <a:rPr lang="en-US" sz="1600" dirty="0" smtClean="0"/>
              <a:t>, </a:t>
            </a:r>
            <a:r>
              <a:rPr lang="en-US" sz="2400" dirty="0" smtClean="0"/>
              <a:t>Tim</a:t>
            </a:r>
            <a:r>
              <a:rPr lang="en-US" sz="1600" dirty="0" smtClean="0"/>
              <a:t> </a:t>
            </a:r>
            <a:r>
              <a:rPr lang="en-US" sz="2400" dirty="0" smtClean="0"/>
              <a:t>White, editor.  May, 2015</a:t>
            </a:r>
            <a:endParaRPr lang="en-US" sz="2400" dirty="0"/>
          </a:p>
        </p:txBody>
      </p:sp>
      <p:sp>
        <p:nvSpPr>
          <p:cNvPr id="4" name="Slide Number Placeholder 3"/>
          <p:cNvSpPr>
            <a:spLocks noGrp="1"/>
          </p:cNvSpPr>
          <p:nvPr>
            <p:ph type="sldNum" sz="quarter" idx="12"/>
          </p:nvPr>
        </p:nvSpPr>
        <p:spPr/>
        <p:txBody>
          <a:bodyPr/>
          <a:lstStyle/>
          <a:p>
            <a:pPr>
              <a:defRPr/>
            </a:pPr>
            <a:fld id="{B0824ABA-B985-4C0C-B785-DD382E434333}" type="slidenum">
              <a:rPr lang="en-US" smtClean="0">
                <a:solidFill>
                  <a:srgbClr val="000000"/>
                </a:solidFill>
              </a:rPr>
              <a:pPr>
                <a:defRPr/>
              </a:pPr>
              <a:t>20</a:t>
            </a:fld>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2"/>
          <p:cNvSpPr>
            <a:spLocks noGrp="1"/>
          </p:cNvSpPr>
          <p:nvPr>
            <p:ph type="title"/>
          </p:nvPr>
        </p:nvSpPr>
        <p:spPr/>
        <p:txBody>
          <a:bodyPr/>
          <a:lstStyle/>
          <a:p>
            <a:r>
              <a:rPr lang="en-US" sz="1800" b="1" smtClean="0"/>
              <a:t>Percentage of family forest owners and acres of forest land who have a written management plan, who have sought advice, and advice source </a:t>
            </a:r>
          </a:p>
        </p:txBody>
      </p:sp>
      <p:graphicFrame>
        <p:nvGraphicFramePr>
          <p:cNvPr id="7" name="Content Placeholder 4"/>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1028" name="Slide Number Placeholder 1"/>
          <p:cNvSpPr>
            <a:spLocks noGrp="1"/>
          </p:cNvSpPr>
          <p:nvPr>
            <p:ph type="sldNum" sz="quarter" idx="12"/>
          </p:nvPr>
        </p:nvSpPr>
        <p:spPr>
          <a:noFill/>
        </p:spPr>
        <p:txBody>
          <a:bodyPr/>
          <a:lstStyle/>
          <a:p>
            <a:fld id="{CDC2422A-A875-4D64-ADF2-DE5AA5594817}" type="slidenum">
              <a:rPr lang="en-US" smtClean="0"/>
              <a:pPr/>
              <a:t>21</a:t>
            </a:fld>
            <a:endParaRPr lang="en-US" smtClean="0"/>
          </a:p>
        </p:txBody>
      </p:sp>
      <p:sp>
        <p:nvSpPr>
          <p:cNvPr id="1029" name="TextBox 6"/>
          <p:cNvSpPr txBox="1">
            <a:spLocks noChangeArrowheads="1"/>
          </p:cNvSpPr>
          <p:nvPr/>
        </p:nvSpPr>
        <p:spPr bwMode="auto">
          <a:xfrm>
            <a:off x="76200" y="6172200"/>
            <a:ext cx="1600200" cy="446088"/>
          </a:xfrm>
          <a:prstGeom prst="rect">
            <a:avLst/>
          </a:prstGeom>
          <a:noFill/>
          <a:ln w="9525">
            <a:noFill/>
            <a:miter lim="800000"/>
            <a:headEnd/>
            <a:tailEnd/>
          </a:ln>
        </p:spPr>
        <p:txBody>
          <a:bodyPr>
            <a:spAutoFit/>
          </a:bodyPr>
          <a:lstStyle/>
          <a:p>
            <a:r>
              <a:rPr lang="en-US" sz="800" b="1"/>
              <a:t>OHIO FORESTS  2006 (Published Dec, 2009)</a:t>
            </a:r>
          </a:p>
          <a:p>
            <a:r>
              <a:rPr lang="en-US" sz="700" b="1"/>
              <a:t>Richard H Widmann, et al</a:t>
            </a:r>
            <a:endParaRPr lang="en-US" sz="700"/>
          </a:p>
        </p:txBody>
      </p:sp>
      <p:sp>
        <p:nvSpPr>
          <p:cNvPr id="1030" name="TextBox 7"/>
          <p:cNvSpPr txBox="1">
            <a:spLocks noChangeArrowheads="1"/>
          </p:cNvSpPr>
          <p:nvPr/>
        </p:nvSpPr>
        <p:spPr bwMode="auto">
          <a:xfrm>
            <a:off x="3657600" y="6172200"/>
            <a:ext cx="4572000" cy="646113"/>
          </a:xfrm>
          <a:prstGeom prst="rect">
            <a:avLst/>
          </a:prstGeom>
          <a:noFill/>
          <a:ln w="9525">
            <a:noFill/>
            <a:miter lim="800000"/>
            <a:headEnd/>
            <a:tailEnd/>
          </a:ln>
        </p:spPr>
        <p:txBody>
          <a:bodyPr>
            <a:spAutoFit/>
          </a:bodyPr>
          <a:lstStyle/>
          <a:p>
            <a:r>
              <a:rPr lang="en-US" b="1"/>
              <a:t>Source of Advice</a:t>
            </a:r>
          </a:p>
          <a:p>
            <a:endParaRPr lang="en-US" sz="900" b="1"/>
          </a:p>
          <a:p>
            <a:r>
              <a:rPr lang="en-US" sz="900" b="1"/>
              <a:t>                                                                                      [categories not exclusive]</a:t>
            </a:r>
          </a:p>
        </p:txBody>
      </p:sp>
    </p:spTree>
  </p:cSld>
  <p:clrMapOvr>
    <a:masterClrMapping/>
  </p:clrMapOvr>
  <p:transition>
    <p:whee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p:cNvSpPr>
            <a:spLocks noGrp="1"/>
          </p:cNvSpPr>
          <p:nvPr>
            <p:ph type="sldNum" sz="quarter" idx="12"/>
          </p:nvPr>
        </p:nvSpPr>
        <p:spPr>
          <a:noFill/>
        </p:spPr>
        <p:txBody>
          <a:bodyPr/>
          <a:lstStyle/>
          <a:p>
            <a:fld id="{12145289-111F-4E11-8C9C-CF387EAB0E0E}" type="slidenum">
              <a:rPr lang="en-US" smtClean="0"/>
              <a:pPr/>
              <a:t>22</a:t>
            </a:fld>
            <a:endParaRPr lang="en-US" smtClean="0"/>
          </a:p>
        </p:txBody>
      </p:sp>
      <p:pic>
        <p:nvPicPr>
          <p:cNvPr id="29699" name="Picture 2"/>
          <p:cNvPicPr>
            <a:picLocks noChangeAspect="1" noChangeArrowheads="1"/>
          </p:cNvPicPr>
          <p:nvPr/>
        </p:nvPicPr>
        <p:blipFill>
          <a:blip r:embed="rId2" cstate="print"/>
          <a:srcRect/>
          <a:stretch>
            <a:fillRect/>
          </a:stretch>
        </p:blipFill>
        <p:spPr bwMode="auto">
          <a:xfrm>
            <a:off x="968375" y="762000"/>
            <a:ext cx="7207250" cy="4419600"/>
          </a:xfrm>
          <a:prstGeom prst="rect">
            <a:avLst/>
          </a:prstGeom>
          <a:noFill/>
          <a:ln w="9525">
            <a:noFill/>
            <a:miter lim="800000"/>
            <a:headEnd/>
            <a:tailEnd/>
          </a:ln>
        </p:spPr>
      </p:pic>
      <p:sp>
        <p:nvSpPr>
          <p:cNvPr id="29700" name="Rectangle 3"/>
          <p:cNvSpPr>
            <a:spLocks noChangeArrowheads="1"/>
          </p:cNvSpPr>
          <p:nvPr/>
        </p:nvSpPr>
        <p:spPr bwMode="auto">
          <a:xfrm>
            <a:off x="1447800" y="5181600"/>
            <a:ext cx="6324600" cy="461963"/>
          </a:xfrm>
          <a:prstGeom prst="rect">
            <a:avLst/>
          </a:prstGeom>
          <a:noFill/>
          <a:ln w="9525">
            <a:noFill/>
            <a:miter lim="800000"/>
            <a:headEnd/>
            <a:tailEnd/>
          </a:ln>
        </p:spPr>
        <p:txBody>
          <a:bodyPr>
            <a:spAutoFit/>
          </a:bodyPr>
          <a:lstStyle/>
          <a:p>
            <a:r>
              <a:rPr lang="en-US" sz="1200"/>
              <a:t>David Lytle, Ohio Division of Forestry      </a:t>
            </a:r>
          </a:p>
          <a:p>
            <a:r>
              <a:rPr lang="en-US" sz="1200"/>
              <a:t>PowerPoint:  “At a tipping point? The future of Ohio’s forests”</a:t>
            </a:r>
          </a:p>
        </p:txBody>
      </p:sp>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152400" y="304800"/>
            <a:ext cx="8763000" cy="1371600"/>
          </a:xfrm>
        </p:spPr>
        <p:txBody>
          <a:bodyPr/>
          <a:lstStyle/>
          <a:p>
            <a:r>
              <a:rPr lang="en-US" sz="2000" b="1" smtClean="0"/>
              <a:t>Percentage of family forest owners and acres of forest land by reasons given for owning forest land ranked as very important or important</a:t>
            </a:r>
          </a:p>
        </p:txBody>
      </p:sp>
      <p:graphicFrame>
        <p:nvGraphicFramePr>
          <p:cNvPr id="9" name="Content Placeholder 4"/>
          <p:cNvGraphicFramePr>
            <a:graphicFrameLocks noGrp="1"/>
          </p:cNvGraphicFramePr>
          <p:nvPr>
            <p:ph idx="1"/>
          </p:nvPr>
        </p:nvGraphicFramePr>
        <p:xfrm>
          <a:off x="1295400" y="1295400"/>
          <a:ext cx="11155363"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052" name="Slide Number Placeholder 3"/>
          <p:cNvSpPr>
            <a:spLocks noGrp="1"/>
          </p:cNvSpPr>
          <p:nvPr>
            <p:ph type="sldNum" sz="quarter" idx="12"/>
          </p:nvPr>
        </p:nvSpPr>
        <p:spPr>
          <a:noFill/>
        </p:spPr>
        <p:txBody>
          <a:bodyPr/>
          <a:lstStyle/>
          <a:p>
            <a:fld id="{4FA80B20-3FBA-4851-8ADD-1C42E3AEEDD2}" type="slidenum">
              <a:rPr lang="en-US" smtClean="0"/>
              <a:pPr/>
              <a:t>23</a:t>
            </a:fld>
            <a:endParaRPr lang="en-US" smtClean="0"/>
          </a:p>
        </p:txBody>
      </p:sp>
      <p:sp>
        <p:nvSpPr>
          <p:cNvPr id="2053" name="TextBox 5"/>
          <p:cNvSpPr txBox="1">
            <a:spLocks noChangeArrowheads="1"/>
          </p:cNvSpPr>
          <p:nvPr/>
        </p:nvSpPr>
        <p:spPr bwMode="auto">
          <a:xfrm>
            <a:off x="7391400" y="2895600"/>
            <a:ext cx="304800" cy="215900"/>
          </a:xfrm>
          <a:prstGeom prst="rect">
            <a:avLst/>
          </a:prstGeom>
          <a:solidFill>
            <a:srgbClr val="99CC00"/>
          </a:solidFill>
          <a:ln w="9525">
            <a:noFill/>
            <a:miter lim="800000"/>
            <a:headEnd/>
            <a:tailEnd/>
          </a:ln>
        </p:spPr>
        <p:txBody>
          <a:bodyPr>
            <a:spAutoFit/>
          </a:bodyPr>
          <a:lstStyle/>
          <a:p>
            <a:endParaRPr lang="en-US" sz="800"/>
          </a:p>
        </p:txBody>
      </p:sp>
      <p:sp>
        <p:nvSpPr>
          <p:cNvPr id="2054" name="TextBox 9"/>
          <p:cNvSpPr txBox="1">
            <a:spLocks noChangeArrowheads="1"/>
          </p:cNvSpPr>
          <p:nvPr/>
        </p:nvSpPr>
        <p:spPr bwMode="auto">
          <a:xfrm>
            <a:off x="2057400" y="3733800"/>
            <a:ext cx="6629400" cy="230188"/>
          </a:xfrm>
          <a:prstGeom prst="rect">
            <a:avLst/>
          </a:prstGeom>
          <a:noFill/>
          <a:ln w="9525">
            <a:noFill/>
            <a:miter lim="800000"/>
            <a:headEnd/>
            <a:tailEnd/>
          </a:ln>
        </p:spPr>
        <p:txBody>
          <a:bodyPr>
            <a:spAutoFit/>
          </a:bodyPr>
          <a:lstStyle/>
          <a:p>
            <a:r>
              <a:rPr lang="en-US" sz="900" b="1"/>
              <a:t>                        67 56     65  55    64  63    53  54    41  51   37  47    29  35    28  41    26  35   19  19    13  19    11   9      1    2         </a:t>
            </a:r>
          </a:p>
        </p:txBody>
      </p:sp>
      <p:sp>
        <p:nvSpPr>
          <p:cNvPr id="2055" name="TextBox 10"/>
          <p:cNvSpPr txBox="1">
            <a:spLocks noChangeArrowheads="1"/>
          </p:cNvSpPr>
          <p:nvPr/>
        </p:nvSpPr>
        <p:spPr bwMode="auto">
          <a:xfrm rot="-5400000">
            <a:off x="-226218" y="2558256"/>
            <a:ext cx="2743200" cy="369887"/>
          </a:xfrm>
          <a:prstGeom prst="rect">
            <a:avLst/>
          </a:prstGeom>
          <a:noFill/>
          <a:ln w="9525">
            <a:noFill/>
            <a:miter lim="800000"/>
            <a:headEnd/>
            <a:tailEnd/>
          </a:ln>
        </p:spPr>
        <p:txBody>
          <a:bodyPr>
            <a:spAutoFit/>
          </a:bodyPr>
          <a:lstStyle/>
          <a:p>
            <a:r>
              <a:rPr lang="en-US" b="1"/>
              <a:t>            PERCENT</a:t>
            </a:r>
          </a:p>
        </p:txBody>
      </p:sp>
      <p:sp>
        <p:nvSpPr>
          <p:cNvPr id="2056" name="TextBox 11"/>
          <p:cNvSpPr txBox="1">
            <a:spLocks noChangeArrowheads="1"/>
          </p:cNvSpPr>
          <p:nvPr/>
        </p:nvSpPr>
        <p:spPr bwMode="auto">
          <a:xfrm>
            <a:off x="228600" y="6248400"/>
            <a:ext cx="1447800" cy="492125"/>
          </a:xfrm>
          <a:prstGeom prst="rect">
            <a:avLst/>
          </a:prstGeom>
          <a:noFill/>
          <a:ln w="9525">
            <a:noFill/>
            <a:miter lim="800000"/>
            <a:headEnd/>
            <a:tailEnd/>
          </a:ln>
        </p:spPr>
        <p:txBody>
          <a:bodyPr>
            <a:spAutoFit/>
          </a:bodyPr>
          <a:lstStyle/>
          <a:p>
            <a:r>
              <a:rPr lang="en-US" sz="900" b="1"/>
              <a:t>OHIO FORESTS  2006 (Published Dec, 2009)</a:t>
            </a:r>
          </a:p>
          <a:p>
            <a:r>
              <a:rPr lang="en-US" sz="800" b="1"/>
              <a:t>Richard H Widmann, et al</a:t>
            </a:r>
            <a:endParaRPr lang="en-US" sz="800"/>
          </a:p>
        </p:txBody>
      </p:sp>
    </p:spTree>
  </p:cSld>
  <p:clrMapOvr>
    <a:masterClrMapping/>
  </p:clrMapOvr>
  <p:transition>
    <p:wheel spokes="8"/>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p:txBody>
          <a:bodyPr/>
          <a:lstStyle/>
          <a:p>
            <a:r>
              <a:rPr lang="en-US" sz="3200" b="1" smtClean="0">
                <a:solidFill>
                  <a:schemeClr val="accent2"/>
                </a:solidFill>
              </a:rPr>
              <a:t>Ohio Private Land Owners</a:t>
            </a:r>
            <a:br>
              <a:rPr lang="en-US" sz="3200" b="1" smtClean="0">
                <a:solidFill>
                  <a:schemeClr val="accent2"/>
                </a:solidFill>
              </a:rPr>
            </a:br>
            <a:r>
              <a:rPr lang="en-US" sz="1800" b="1" smtClean="0">
                <a:solidFill>
                  <a:schemeClr val="accent2"/>
                </a:solidFill>
              </a:rPr>
              <a:t>Note: 142,000 Forest Land Owners own 63% </a:t>
            </a:r>
            <a:r>
              <a:rPr lang="en-US" sz="1600" b="1" smtClean="0">
                <a:solidFill>
                  <a:schemeClr val="accent2"/>
                </a:solidFill>
              </a:rPr>
              <a:t>(4,996,000 acres)</a:t>
            </a:r>
            <a:r>
              <a:rPr lang="en-US" sz="1800" b="1" smtClean="0">
                <a:solidFill>
                  <a:schemeClr val="accent2"/>
                </a:solidFill>
              </a:rPr>
              <a:t> of </a:t>
            </a:r>
            <a:br>
              <a:rPr lang="en-US" sz="1800" b="1" smtClean="0">
                <a:solidFill>
                  <a:schemeClr val="accent2"/>
                </a:solidFill>
              </a:rPr>
            </a:br>
            <a:r>
              <a:rPr lang="en-US" sz="1800" b="1" smtClean="0">
                <a:solidFill>
                  <a:schemeClr val="accent2"/>
                </a:solidFill>
              </a:rPr>
              <a:t>total </a:t>
            </a:r>
            <a:r>
              <a:rPr lang="en-US" sz="1600" b="1" smtClean="0">
                <a:solidFill>
                  <a:schemeClr val="accent2"/>
                </a:solidFill>
              </a:rPr>
              <a:t>(7,918,800 acres) </a:t>
            </a:r>
            <a:r>
              <a:rPr lang="en-US" sz="1800" b="1" smtClean="0">
                <a:solidFill>
                  <a:schemeClr val="accent2"/>
                </a:solidFill>
              </a:rPr>
              <a:t>Forest Land in Ohio</a:t>
            </a:r>
            <a:br>
              <a:rPr lang="en-US" sz="1800" b="1" smtClean="0">
                <a:solidFill>
                  <a:schemeClr val="accent2"/>
                </a:solidFill>
              </a:rPr>
            </a:br>
            <a:r>
              <a:rPr lang="en-US" sz="1800" b="1" smtClean="0">
                <a:solidFill>
                  <a:schemeClr val="accent2"/>
                </a:solidFill>
              </a:rPr>
              <a:t>[of those who own 10 or more acres</a:t>
            </a:r>
            <a:r>
              <a:rPr lang="en-US" sz="1600" b="1" smtClean="0">
                <a:solidFill>
                  <a:schemeClr val="accent2"/>
                </a:solidFill>
              </a:rPr>
              <a:t>] </a:t>
            </a:r>
            <a:endParaRPr lang="en-US" sz="1800" b="1" smtClean="0">
              <a:solidFill>
                <a:schemeClr val="accent2"/>
              </a:solidFill>
            </a:endParaRPr>
          </a:p>
        </p:txBody>
      </p:sp>
      <p:graphicFrame>
        <p:nvGraphicFramePr>
          <p:cNvPr id="13" name="Content Placeholder 3"/>
          <p:cNvGraphicFramePr>
            <a:graphicFrameLocks noGrp="1"/>
          </p:cNvGraphicFramePr>
          <p:nvPr>
            <p:ph idx="1"/>
          </p:nvPr>
        </p:nvGraphicFramePr>
        <p:xfrm>
          <a:off x="685800" y="1676400"/>
          <a:ext cx="7467600" cy="4776788"/>
        </p:xfrm>
        <a:graphic>
          <a:graphicData uri="http://schemas.openxmlformats.org/drawingml/2006/chart">
            <c:chart xmlns:c="http://schemas.openxmlformats.org/drawingml/2006/chart" xmlns:r="http://schemas.openxmlformats.org/officeDocument/2006/relationships" r:id="rId2"/>
          </a:graphicData>
        </a:graphic>
      </p:graphicFrame>
      <p:sp>
        <p:nvSpPr>
          <p:cNvPr id="4100" name="Slide Number Placeholder 3"/>
          <p:cNvSpPr>
            <a:spLocks noGrp="1"/>
          </p:cNvSpPr>
          <p:nvPr>
            <p:ph type="sldNum" sz="quarter" idx="12"/>
          </p:nvPr>
        </p:nvSpPr>
        <p:spPr>
          <a:noFill/>
        </p:spPr>
        <p:txBody>
          <a:bodyPr/>
          <a:lstStyle/>
          <a:p>
            <a:fld id="{8F26F1AC-BD09-48BE-8155-DD9BC056C95A}" type="slidenum">
              <a:rPr lang="en-US" smtClean="0"/>
              <a:pPr/>
              <a:t>24</a:t>
            </a:fld>
            <a:endParaRPr lang="en-US" smtClean="0"/>
          </a:p>
        </p:txBody>
      </p:sp>
      <p:sp>
        <p:nvSpPr>
          <p:cNvPr id="4101" name="TextBox 5"/>
          <p:cNvSpPr txBox="1">
            <a:spLocks noChangeArrowheads="1"/>
          </p:cNvSpPr>
          <p:nvPr/>
        </p:nvSpPr>
        <p:spPr bwMode="auto">
          <a:xfrm>
            <a:off x="1066800" y="6400800"/>
            <a:ext cx="6477000" cy="261938"/>
          </a:xfrm>
          <a:prstGeom prst="rect">
            <a:avLst/>
          </a:prstGeom>
          <a:noFill/>
          <a:ln w="9525">
            <a:noFill/>
            <a:miter lim="800000"/>
            <a:headEnd/>
            <a:tailEnd/>
          </a:ln>
        </p:spPr>
        <p:txBody>
          <a:bodyPr>
            <a:spAutoFit/>
          </a:bodyPr>
          <a:lstStyle/>
          <a:p>
            <a:r>
              <a:rPr lang="en-US" sz="1100" b="1"/>
              <a:t>                             [APPROXIMATELY 23% OF ALL FOREST LAND IS OWNED BY FARMERS]</a:t>
            </a:r>
          </a:p>
        </p:txBody>
      </p:sp>
      <p:sp>
        <p:nvSpPr>
          <p:cNvPr id="4102" name="TextBox 6"/>
          <p:cNvSpPr txBox="1">
            <a:spLocks noChangeArrowheads="1"/>
          </p:cNvSpPr>
          <p:nvPr/>
        </p:nvSpPr>
        <p:spPr bwMode="auto">
          <a:xfrm rot="-2711885">
            <a:off x="5428457" y="5104606"/>
            <a:ext cx="2659062" cy="307975"/>
          </a:xfrm>
          <a:prstGeom prst="rect">
            <a:avLst/>
          </a:prstGeom>
          <a:noFill/>
          <a:ln w="9525">
            <a:noFill/>
            <a:miter lim="800000"/>
            <a:headEnd/>
            <a:tailEnd/>
          </a:ln>
        </p:spPr>
        <p:txBody>
          <a:bodyPr>
            <a:spAutoFit/>
          </a:bodyPr>
          <a:lstStyle/>
          <a:p>
            <a:r>
              <a:rPr lang="en-US" sz="1400"/>
              <a:t>[of  total forest landowners]</a:t>
            </a:r>
          </a:p>
        </p:txBody>
      </p:sp>
      <p:sp>
        <p:nvSpPr>
          <p:cNvPr id="4103" name="TextBox 7"/>
          <p:cNvSpPr txBox="1">
            <a:spLocks noChangeArrowheads="1"/>
          </p:cNvSpPr>
          <p:nvPr/>
        </p:nvSpPr>
        <p:spPr bwMode="auto">
          <a:xfrm rot="-2655352">
            <a:off x="976313" y="5381625"/>
            <a:ext cx="1504950" cy="307975"/>
          </a:xfrm>
          <a:prstGeom prst="rect">
            <a:avLst/>
          </a:prstGeom>
          <a:noFill/>
          <a:ln w="9525">
            <a:noFill/>
            <a:miter lim="800000"/>
            <a:headEnd/>
            <a:tailEnd/>
          </a:ln>
        </p:spPr>
        <p:txBody>
          <a:bodyPr>
            <a:spAutoFit/>
          </a:bodyPr>
          <a:lstStyle/>
          <a:p>
            <a:r>
              <a:rPr lang="en-US" sz="1400"/>
              <a:t>          336,000</a:t>
            </a:r>
          </a:p>
        </p:txBody>
      </p:sp>
      <p:sp>
        <p:nvSpPr>
          <p:cNvPr id="4104" name="TextBox 8"/>
          <p:cNvSpPr txBox="1">
            <a:spLocks noChangeArrowheads="1"/>
          </p:cNvSpPr>
          <p:nvPr/>
        </p:nvSpPr>
        <p:spPr bwMode="auto">
          <a:xfrm rot="-2727048">
            <a:off x="1664494" y="5277644"/>
            <a:ext cx="2046287" cy="307975"/>
          </a:xfrm>
          <a:prstGeom prst="rect">
            <a:avLst/>
          </a:prstGeom>
          <a:noFill/>
          <a:ln w="9525">
            <a:noFill/>
            <a:miter lim="800000"/>
            <a:headEnd/>
            <a:tailEnd/>
          </a:ln>
        </p:spPr>
        <p:txBody>
          <a:bodyPr>
            <a:spAutoFit/>
          </a:bodyPr>
          <a:lstStyle/>
          <a:p>
            <a:r>
              <a:rPr lang="en-US" sz="1400"/>
              <a:t>                       194,000</a:t>
            </a:r>
          </a:p>
        </p:txBody>
      </p:sp>
      <p:sp>
        <p:nvSpPr>
          <p:cNvPr id="4105" name="TextBox 9"/>
          <p:cNvSpPr txBox="1">
            <a:spLocks noChangeArrowheads="1"/>
          </p:cNvSpPr>
          <p:nvPr/>
        </p:nvSpPr>
        <p:spPr bwMode="auto">
          <a:xfrm rot="-2681846">
            <a:off x="2493963" y="5245100"/>
            <a:ext cx="2343150" cy="307975"/>
          </a:xfrm>
          <a:prstGeom prst="rect">
            <a:avLst/>
          </a:prstGeom>
          <a:noFill/>
          <a:ln w="9525">
            <a:noFill/>
            <a:miter lim="800000"/>
            <a:headEnd/>
            <a:tailEnd/>
          </a:ln>
        </p:spPr>
        <p:txBody>
          <a:bodyPr>
            <a:spAutoFit/>
          </a:bodyPr>
          <a:lstStyle/>
          <a:p>
            <a:r>
              <a:rPr lang="en-US" sz="1400"/>
              <a:t>                        118,000</a:t>
            </a:r>
          </a:p>
        </p:txBody>
      </p:sp>
      <p:sp>
        <p:nvSpPr>
          <p:cNvPr id="4106" name="TextBox 11"/>
          <p:cNvSpPr txBox="1">
            <a:spLocks noChangeArrowheads="1"/>
          </p:cNvSpPr>
          <p:nvPr/>
        </p:nvSpPr>
        <p:spPr bwMode="auto">
          <a:xfrm rot="-2608663">
            <a:off x="3205163" y="5137150"/>
            <a:ext cx="2997200" cy="306388"/>
          </a:xfrm>
          <a:prstGeom prst="rect">
            <a:avLst/>
          </a:prstGeom>
          <a:noFill/>
          <a:ln w="9525">
            <a:noFill/>
            <a:miter lim="800000"/>
            <a:headEnd/>
            <a:tailEnd/>
          </a:ln>
        </p:spPr>
        <p:txBody>
          <a:bodyPr>
            <a:spAutoFit/>
          </a:bodyPr>
          <a:lstStyle/>
          <a:p>
            <a:r>
              <a:rPr lang="en-US" sz="1400"/>
              <a:t>                                 24,000</a:t>
            </a:r>
          </a:p>
        </p:txBody>
      </p:sp>
      <p:sp>
        <p:nvSpPr>
          <p:cNvPr id="4107" name="TextBox 12"/>
          <p:cNvSpPr txBox="1">
            <a:spLocks noChangeArrowheads="1"/>
          </p:cNvSpPr>
          <p:nvPr/>
        </p:nvSpPr>
        <p:spPr bwMode="auto">
          <a:xfrm rot="-2736449">
            <a:off x="5945188" y="5395912"/>
            <a:ext cx="1625600" cy="307975"/>
          </a:xfrm>
          <a:prstGeom prst="rect">
            <a:avLst/>
          </a:prstGeom>
          <a:noFill/>
          <a:ln w="9525">
            <a:noFill/>
            <a:miter lim="800000"/>
            <a:headEnd/>
            <a:tailEnd/>
          </a:ln>
        </p:spPr>
        <p:txBody>
          <a:bodyPr>
            <a:spAutoFit/>
          </a:bodyPr>
          <a:lstStyle/>
          <a:p>
            <a:r>
              <a:rPr lang="en-US" sz="1400"/>
              <a:t>          1,600</a:t>
            </a:r>
          </a:p>
        </p:txBody>
      </p:sp>
      <p:sp>
        <p:nvSpPr>
          <p:cNvPr id="4108" name="TextBox 13"/>
          <p:cNvSpPr txBox="1">
            <a:spLocks noChangeArrowheads="1"/>
          </p:cNvSpPr>
          <p:nvPr/>
        </p:nvSpPr>
        <p:spPr bwMode="auto">
          <a:xfrm rot="-5400000">
            <a:off x="-1291431" y="3101181"/>
            <a:ext cx="3919538" cy="307975"/>
          </a:xfrm>
          <a:prstGeom prst="rect">
            <a:avLst/>
          </a:prstGeom>
          <a:noFill/>
          <a:ln w="9525">
            <a:noFill/>
            <a:miter lim="800000"/>
            <a:headEnd/>
            <a:tailEnd/>
          </a:ln>
        </p:spPr>
        <p:txBody>
          <a:bodyPr>
            <a:spAutoFit/>
          </a:bodyPr>
          <a:lstStyle/>
          <a:p>
            <a:r>
              <a:rPr lang="en-US" sz="1400" b="1"/>
              <a:t>                  NUMBER OF LANDOWNERS</a:t>
            </a:r>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0"/>
          <p:cNvSpPr>
            <a:spLocks noGrp="1"/>
          </p:cNvSpPr>
          <p:nvPr>
            <p:ph type="title"/>
          </p:nvPr>
        </p:nvSpPr>
        <p:spPr>
          <a:xfrm>
            <a:off x="1752600" y="273050"/>
            <a:ext cx="1712913" cy="1162050"/>
          </a:xfrm>
        </p:spPr>
        <p:txBody>
          <a:bodyPr/>
          <a:lstStyle/>
          <a:p>
            <a:endParaRPr lang="en-US" smtClean="0"/>
          </a:p>
        </p:txBody>
      </p:sp>
      <p:sp>
        <p:nvSpPr>
          <p:cNvPr id="31747" name="Content Placeholder 4"/>
          <p:cNvSpPr>
            <a:spLocks noGrp="1"/>
          </p:cNvSpPr>
          <p:nvPr>
            <p:ph idx="1"/>
          </p:nvPr>
        </p:nvSpPr>
        <p:spPr>
          <a:xfrm>
            <a:off x="762000" y="5867400"/>
            <a:ext cx="7924800" cy="533400"/>
          </a:xfrm>
        </p:spPr>
        <p:txBody>
          <a:bodyPr/>
          <a:lstStyle/>
          <a:p>
            <a:pPr lvl="4">
              <a:buFontTx/>
              <a:buNone/>
            </a:pPr>
            <a:r>
              <a:rPr lang="en-US" sz="1400" b="1" smtClean="0"/>
              <a:t>Ownership of forest land , Ohio Forests 2006</a:t>
            </a:r>
          </a:p>
        </p:txBody>
      </p:sp>
      <p:sp>
        <p:nvSpPr>
          <p:cNvPr id="31748" name="Text Placeholder 21"/>
          <p:cNvSpPr>
            <a:spLocks noGrp="1"/>
          </p:cNvSpPr>
          <p:nvPr>
            <p:ph type="body" sz="half" idx="2"/>
          </p:nvPr>
        </p:nvSpPr>
        <p:spPr>
          <a:xfrm>
            <a:off x="1447800" y="533400"/>
            <a:ext cx="3008313" cy="241300"/>
          </a:xfrm>
        </p:spPr>
        <p:txBody>
          <a:bodyPr/>
          <a:lstStyle/>
          <a:p>
            <a:endParaRPr lang="en-US" smtClean="0"/>
          </a:p>
        </p:txBody>
      </p:sp>
      <p:sp>
        <p:nvSpPr>
          <p:cNvPr id="31749" name="Slide Number Placeholder 1"/>
          <p:cNvSpPr>
            <a:spLocks noGrp="1"/>
          </p:cNvSpPr>
          <p:nvPr>
            <p:ph type="sldNum" sz="quarter" idx="12"/>
          </p:nvPr>
        </p:nvSpPr>
        <p:spPr>
          <a:noFill/>
        </p:spPr>
        <p:txBody>
          <a:bodyPr/>
          <a:lstStyle/>
          <a:p>
            <a:fld id="{48340A29-AEE6-409A-8369-656551E3B3C6}" type="slidenum">
              <a:rPr lang="en-US" smtClean="0"/>
              <a:pPr/>
              <a:t>25</a:t>
            </a:fld>
            <a:endParaRPr lang="en-US" smtClean="0"/>
          </a:p>
        </p:txBody>
      </p:sp>
      <p:pic>
        <p:nvPicPr>
          <p:cNvPr id="31750" name="Picture 2"/>
          <p:cNvPicPr>
            <a:picLocks noChangeAspect="1" noChangeArrowheads="1"/>
          </p:cNvPicPr>
          <p:nvPr/>
        </p:nvPicPr>
        <p:blipFill>
          <a:blip r:embed="rId2" cstate="print"/>
          <a:srcRect/>
          <a:stretch>
            <a:fillRect/>
          </a:stretch>
        </p:blipFill>
        <p:spPr bwMode="auto">
          <a:xfrm>
            <a:off x="1219200" y="457200"/>
            <a:ext cx="6553200" cy="5181600"/>
          </a:xfrm>
          <a:prstGeom prst="rect">
            <a:avLst/>
          </a:prstGeom>
          <a:noFill/>
          <a:ln w="9525">
            <a:noFill/>
            <a:miter lim="800000"/>
            <a:headEnd/>
            <a:tailEnd/>
          </a:ln>
        </p:spPr>
      </p:pic>
      <p:sp>
        <p:nvSpPr>
          <p:cNvPr id="31751" name="TextBox 6"/>
          <p:cNvSpPr txBox="1">
            <a:spLocks noChangeArrowheads="1"/>
          </p:cNvSpPr>
          <p:nvPr/>
        </p:nvSpPr>
        <p:spPr bwMode="auto">
          <a:xfrm>
            <a:off x="228600" y="6248400"/>
            <a:ext cx="1447800" cy="461963"/>
          </a:xfrm>
          <a:prstGeom prst="rect">
            <a:avLst/>
          </a:prstGeom>
          <a:noFill/>
          <a:ln w="9525">
            <a:noFill/>
            <a:miter lim="800000"/>
            <a:headEnd/>
            <a:tailEnd/>
          </a:ln>
        </p:spPr>
        <p:txBody>
          <a:bodyPr>
            <a:spAutoFit/>
          </a:bodyPr>
          <a:lstStyle/>
          <a:p>
            <a:r>
              <a:rPr lang="en-US" sz="800" b="1"/>
              <a:t>OHIO FORESTS  2006 (Published Dec, 2009)</a:t>
            </a:r>
          </a:p>
          <a:p>
            <a:r>
              <a:rPr lang="en-US" sz="800" b="1"/>
              <a:t>Richard H Widmann, et al</a:t>
            </a:r>
            <a:endParaRPr lang="en-US" sz="800"/>
          </a:p>
        </p:txBody>
      </p:sp>
    </p:spTree>
  </p:cSld>
  <p:clrMapOvr>
    <a:masterClrMapping/>
  </p:clrMapOvr>
  <p:transition>
    <p:whee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533400"/>
            <a:ext cx="8229600" cy="884238"/>
          </a:xfrm>
        </p:spPr>
        <p:txBody>
          <a:bodyPr/>
          <a:lstStyle/>
          <a:p>
            <a:r>
              <a:rPr lang="en-US" sz="3200" b="1" dirty="0" smtClean="0">
                <a:solidFill>
                  <a:schemeClr val="accent2"/>
                </a:solidFill>
              </a:rPr>
              <a:t/>
            </a:r>
            <a:br>
              <a:rPr lang="en-US" sz="3200" b="1" dirty="0" smtClean="0">
                <a:solidFill>
                  <a:schemeClr val="accent2"/>
                </a:solidFill>
              </a:rPr>
            </a:br>
            <a:r>
              <a:rPr lang="en-US" sz="32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
            </a:r>
            <a:br>
              <a:rPr lang="en-US" sz="32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br>
            <a:r>
              <a:rPr lang="en-US" sz="32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Ownership of Ohio's Forests </a:t>
            </a:r>
            <a:r>
              <a:rPr lang="en-US" b="1" dirty="0" smtClean="0"/>
              <a:t/>
            </a:r>
            <a:br>
              <a:rPr lang="en-US" b="1" dirty="0" smtClean="0"/>
            </a:br>
            <a:endParaRPr lang="en-US" b="1" dirty="0" smtClean="0">
              <a:solidFill>
                <a:schemeClr val="accent2"/>
              </a:solidFill>
            </a:endParaRPr>
          </a:p>
        </p:txBody>
      </p:sp>
      <p:graphicFrame>
        <p:nvGraphicFramePr>
          <p:cNvPr id="6" name="Table 5"/>
          <p:cNvGraphicFramePr>
            <a:graphicFrameLocks noGrp="1"/>
          </p:cNvGraphicFramePr>
          <p:nvPr/>
        </p:nvGraphicFramePr>
        <p:xfrm>
          <a:off x="1066800" y="1905000"/>
          <a:ext cx="7010400" cy="3374379"/>
        </p:xfrm>
        <a:graphic>
          <a:graphicData uri="http://schemas.openxmlformats.org/drawingml/2006/table">
            <a:tbl>
              <a:tblPr/>
              <a:tblGrid>
                <a:gridCol w="2133600"/>
                <a:gridCol w="2133600"/>
                <a:gridCol w="2743200"/>
              </a:tblGrid>
              <a:tr h="374931">
                <a:tc gridSpan="3">
                  <a:txBody>
                    <a:bodyPr/>
                    <a:lstStyle/>
                    <a:p>
                      <a:r>
                        <a:rPr lang="en-US" sz="1600" dirty="0"/>
                        <a:t>Forest Landowners: Numbers and Acres by Size-class </a:t>
                      </a:r>
                      <a:r>
                        <a:rPr lang="en-US" sz="1600" dirty="0" smtClean="0"/>
                        <a:t>   Categories</a:t>
                      </a:r>
                      <a:r>
                        <a:rPr lang="en-US" sz="1600" dirty="0"/>
                        <a:t>, </a:t>
                      </a:r>
                      <a:r>
                        <a:rPr lang="en-US" sz="1600" dirty="0" smtClean="0"/>
                        <a:t>2006 </a:t>
                      </a:r>
                      <a:endParaRPr lang="en-US" sz="1600" dirty="0"/>
                    </a:p>
                  </a:txBody>
                  <a:tcPr anchor="ctr">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r>
              <a:tr h="374931">
                <a:tc>
                  <a:txBody>
                    <a:bodyPr/>
                    <a:lstStyle/>
                    <a:p>
                      <a:r>
                        <a:rPr lang="en-US" sz="1600" dirty="0"/>
                        <a:t>Acres Owned </a:t>
                      </a:r>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r>
                        <a:rPr lang="en-US" sz="1600" dirty="0"/>
                        <a:t>Number of Owners </a:t>
                      </a:r>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r>
                        <a:rPr lang="en-US" sz="1600" dirty="0"/>
                        <a:t>Total Acres </a:t>
                      </a:r>
                    </a:p>
                  </a:txBody>
                  <a:tcPr anchor="ctr">
                    <a:lnL>
                      <a:noFill/>
                    </a:lnL>
                    <a:lnR>
                      <a:noFill/>
                    </a:lnR>
                    <a:lnT>
                      <a:noFill/>
                    </a:lnT>
                    <a:lnB>
                      <a:noFill/>
                    </a:lnB>
                    <a:lnTlToBr w="12700" cmpd="sng">
                      <a:noFill/>
                      <a:prstDash val="solid"/>
                    </a:lnTlToBr>
                    <a:lnBlToTr w="12700" cmpd="sng">
                      <a:noFill/>
                      <a:prstDash val="solid"/>
                    </a:lnBlToTr>
                    <a:solidFill>
                      <a:srgbClr val="FFFFFF"/>
                    </a:solidFill>
                  </a:tcPr>
                </a:tc>
              </a:tr>
              <a:tr h="374931">
                <a:tc>
                  <a:txBody>
                    <a:bodyPr/>
                    <a:lstStyle/>
                    <a:p>
                      <a:r>
                        <a:rPr lang="en-US" sz="1600" dirty="0"/>
                        <a:t>1-9 </a:t>
                      </a:r>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r>
                        <a:rPr lang="en-US" sz="1600" dirty="0" smtClean="0"/>
                        <a:t>194,000 </a:t>
                      </a:r>
                      <a:endParaRPr lang="en-US" sz="1600" dirty="0"/>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r>
                        <a:rPr lang="en-US" sz="1600" dirty="0" smtClean="0"/>
                        <a:t>800,000 </a:t>
                      </a:r>
                      <a:endParaRPr lang="en-US" sz="1600" dirty="0"/>
                    </a:p>
                  </a:txBody>
                  <a:tcPr anchor="ctr">
                    <a:lnL>
                      <a:noFill/>
                    </a:lnL>
                    <a:lnR>
                      <a:noFill/>
                    </a:lnR>
                    <a:lnT>
                      <a:noFill/>
                    </a:lnT>
                    <a:lnB>
                      <a:noFill/>
                    </a:lnB>
                    <a:lnTlToBr w="12700" cmpd="sng">
                      <a:noFill/>
                      <a:prstDash val="solid"/>
                    </a:lnTlToBr>
                    <a:lnBlToTr w="12700" cmpd="sng">
                      <a:noFill/>
                      <a:prstDash val="solid"/>
                    </a:lnBlToTr>
                    <a:solidFill>
                      <a:srgbClr val="FFFFFF"/>
                    </a:solidFill>
                  </a:tcPr>
                </a:tc>
              </a:tr>
              <a:tr h="374931">
                <a:tc>
                  <a:txBody>
                    <a:bodyPr/>
                    <a:lstStyle/>
                    <a:p>
                      <a:r>
                        <a:rPr lang="en-US" sz="1600" dirty="0" smtClean="0"/>
                        <a:t>10-49 </a:t>
                      </a:r>
                      <a:endParaRPr lang="en-US" sz="1600" dirty="0"/>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r>
                        <a:rPr lang="en-US" sz="1600" dirty="0" smtClean="0"/>
                        <a:t>118,000 </a:t>
                      </a:r>
                      <a:endParaRPr lang="en-US" sz="1600" dirty="0"/>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r>
                        <a:rPr lang="en-US" sz="1600" dirty="0" smtClean="0"/>
                        <a:t>2,400,000 </a:t>
                      </a:r>
                      <a:endParaRPr lang="en-US" sz="1600" dirty="0"/>
                    </a:p>
                  </a:txBody>
                  <a:tcPr anchor="ctr">
                    <a:lnL>
                      <a:noFill/>
                    </a:lnL>
                    <a:lnR>
                      <a:noFill/>
                    </a:lnR>
                    <a:lnT>
                      <a:noFill/>
                    </a:lnT>
                    <a:lnB>
                      <a:noFill/>
                    </a:lnB>
                    <a:lnTlToBr w="12700" cmpd="sng">
                      <a:noFill/>
                      <a:prstDash val="solid"/>
                    </a:lnTlToBr>
                    <a:lnBlToTr w="12700" cmpd="sng">
                      <a:noFill/>
                      <a:prstDash val="solid"/>
                    </a:lnBlToTr>
                    <a:solidFill>
                      <a:srgbClr val="FFFFFF"/>
                    </a:solidFill>
                  </a:tcPr>
                </a:tc>
              </a:tr>
              <a:tr h="374931">
                <a:tc>
                  <a:txBody>
                    <a:bodyPr/>
                    <a:lstStyle/>
                    <a:p>
                      <a:r>
                        <a:rPr lang="en-US" sz="1600" dirty="0"/>
                        <a:t>50-99 </a:t>
                      </a:r>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r>
                        <a:rPr lang="en-US" sz="1600" dirty="0" smtClean="0"/>
                        <a:t>15,000 </a:t>
                      </a:r>
                      <a:endParaRPr lang="en-US" sz="1600" dirty="0"/>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r>
                        <a:rPr lang="en-US" sz="1600" dirty="0" smtClean="0"/>
                        <a:t>1,000,000 </a:t>
                      </a:r>
                      <a:endParaRPr lang="en-US" sz="1600" dirty="0"/>
                    </a:p>
                  </a:txBody>
                  <a:tcPr anchor="ctr">
                    <a:lnL>
                      <a:noFill/>
                    </a:lnL>
                    <a:lnR>
                      <a:noFill/>
                    </a:lnR>
                    <a:lnT>
                      <a:noFill/>
                    </a:lnT>
                    <a:lnB>
                      <a:noFill/>
                    </a:lnB>
                    <a:lnTlToBr w="12700" cmpd="sng">
                      <a:noFill/>
                      <a:prstDash val="solid"/>
                    </a:lnTlToBr>
                    <a:lnBlToTr w="12700" cmpd="sng">
                      <a:noFill/>
                      <a:prstDash val="solid"/>
                    </a:lnBlToTr>
                    <a:solidFill>
                      <a:srgbClr val="FFFFFF"/>
                    </a:solidFill>
                  </a:tcPr>
                </a:tc>
              </a:tr>
              <a:tr h="374931">
                <a:tc>
                  <a:txBody>
                    <a:bodyPr/>
                    <a:lstStyle/>
                    <a:p>
                      <a:r>
                        <a:rPr lang="en-US" sz="1600" dirty="0"/>
                        <a:t>100-499 </a:t>
                      </a:r>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r>
                        <a:rPr lang="en-US" sz="1600" dirty="0" smtClean="0"/>
                        <a:t>8,800 </a:t>
                      </a:r>
                      <a:endParaRPr lang="en-US" sz="1600" dirty="0"/>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r>
                        <a:rPr lang="en-US" sz="1600" dirty="0" smtClean="0"/>
                        <a:t>1,400,000 </a:t>
                      </a:r>
                      <a:endParaRPr lang="en-US" sz="1600" dirty="0"/>
                    </a:p>
                  </a:txBody>
                  <a:tcPr anchor="ctr">
                    <a:lnL>
                      <a:noFill/>
                    </a:lnL>
                    <a:lnR>
                      <a:noFill/>
                    </a:lnR>
                    <a:lnT>
                      <a:noFill/>
                    </a:lnT>
                    <a:lnB>
                      <a:noFill/>
                    </a:lnB>
                    <a:lnTlToBr w="12700" cmpd="sng">
                      <a:noFill/>
                      <a:prstDash val="solid"/>
                    </a:lnTlToBr>
                    <a:lnBlToTr w="12700" cmpd="sng">
                      <a:noFill/>
                      <a:prstDash val="solid"/>
                    </a:lnBlToTr>
                    <a:solidFill>
                      <a:srgbClr val="FFFFFF"/>
                    </a:solidFill>
                  </a:tcPr>
                </a:tc>
              </a:tr>
              <a:tr h="374931">
                <a:tc>
                  <a:txBody>
                    <a:bodyPr/>
                    <a:lstStyle/>
                    <a:p>
                      <a:r>
                        <a:rPr lang="en-US" sz="1600" dirty="0"/>
                        <a:t>500-999 </a:t>
                      </a:r>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r>
                        <a:rPr lang="en-US" sz="1600" dirty="0" smtClean="0"/>
                        <a:t>100 </a:t>
                      </a:r>
                      <a:endParaRPr lang="en-US" sz="1600" dirty="0"/>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r>
                        <a:rPr lang="en-US" sz="1600" dirty="0" smtClean="0"/>
                        <a:t>96,000 </a:t>
                      </a:r>
                      <a:endParaRPr lang="en-US" sz="1600" dirty="0"/>
                    </a:p>
                  </a:txBody>
                  <a:tcPr anchor="ctr">
                    <a:lnL>
                      <a:noFill/>
                    </a:lnL>
                    <a:lnR>
                      <a:noFill/>
                    </a:lnR>
                    <a:lnT>
                      <a:noFill/>
                    </a:lnT>
                    <a:lnB>
                      <a:noFill/>
                    </a:lnB>
                    <a:lnTlToBr w="12700" cmpd="sng">
                      <a:noFill/>
                      <a:prstDash val="solid"/>
                    </a:lnTlToBr>
                    <a:lnBlToTr w="12700" cmpd="sng">
                      <a:noFill/>
                      <a:prstDash val="solid"/>
                    </a:lnBlToTr>
                    <a:solidFill>
                      <a:srgbClr val="FFFFFF"/>
                    </a:solidFill>
                  </a:tcPr>
                </a:tc>
              </a:tr>
              <a:tr h="374931">
                <a:tc>
                  <a:txBody>
                    <a:bodyPr/>
                    <a:lstStyle/>
                    <a:p>
                      <a:r>
                        <a:rPr lang="en-US" sz="1600" dirty="0" smtClean="0"/>
                        <a:t>1,000</a:t>
                      </a:r>
                      <a:r>
                        <a:rPr lang="en-US" sz="1600" dirty="0"/>
                        <a:t>+ </a:t>
                      </a:r>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r>
                        <a:rPr lang="en-US" sz="1600" dirty="0" smtClean="0"/>
                        <a:t>100 </a:t>
                      </a:r>
                      <a:endParaRPr lang="en-US" sz="1600" dirty="0"/>
                    </a:p>
                  </a:txBody>
                  <a:tcPr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r>
                        <a:rPr lang="en-US" sz="1600" dirty="0" smtClean="0"/>
                        <a:t>100,000 </a:t>
                      </a:r>
                      <a:endParaRPr lang="en-US" sz="1600" dirty="0"/>
                    </a:p>
                  </a:txBody>
                  <a:tcPr anchor="ctr">
                    <a:lnL>
                      <a:noFill/>
                    </a:lnL>
                    <a:lnR>
                      <a:noFill/>
                    </a:lnR>
                    <a:lnT>
                      <a:noFill/>
                    </a:lnT>
                    <a:lnB>
                      <a:noFill/>
                    </a:lnB>
                    <a:lnTlToBr w="12700" cmpd="sng">
                      <a:noFill/>
                      <a:prstDash val="solid"/>
                    </a:lnTlToBr>
                    <a:lnBlToTr w="12700" cmpd="sng">
                      <a:noFill/>
                      <a:prstDash val="solid"/>
                    </a:lnBlToTr>
                    <a:solidFill>
                      <a:srgbClr val="FFFFFF"/>
                    </a:solidFill>
                  </a:tcPr>
                </a:tc>
              </a:tr>
              <a:tr h="374931">
                <a:tc>
                  <a:txBody>
                    <a:bodyPr/>
                    <a:lstStyle/>
                    <a:p>
                      <a:endParaRPr lang="en-US" sz="700" dirty="0"/>
                    </a:p>
                  </a:txBody>
                  <a:tcPr>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endParaRPr lang="en-US" sz="1600" dirty="0"/>
                    </a:p>
                  </a:txBody>
                  <a:tcPr>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endParaRPr lang="en-US" sz="1000" dirty="0"/>
                    </a:p>
                  </a:txBody>
                  <a:tcPr>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r>
            </a:tbl>
          </a:graphicData>
        </a:graphic>
      </p:graphicFrame>
      <p:sp>
        <p:nvSpPr>
          <p:cNvPr id="33821" name="Slide Number Placeholder 4"/>
          <p:cNvSpPr>
            <a:spLocks noGrp="1"/>
          </p:cNvSpPr>
          <p:nvPr>
            <p:ph type="sldNum" sz="quarter" idx="12"/>
          </p:nvPr>
        </p:nvSpPr>
        <p:spPr>
          <a:noFill/>
        </p:spPr>
        <p:txBody>
          <a:bodyPr/>
          <a:lstStyle/>
          <a:p>
            <a:fld id="{EEB207C5-D8EC-4CB5-B335-05975586BAE4}" type="slidenum">
              <a:rPr lang="en-US" smtClean="0"/>
              <a:pPr/>
              <a:t>26</a:t>
            </a:fld>
            <a:endParaRPr lang="en-US" smtClean="0"/>
          </a:p>
        </p:txBody>
      </p:sp>
      <p:graphicFrame>
        <p:nvGraphicFramePr>
          <p:cNvPr id="9" name="Chart 8"/>
          <p:cNvGraphicFramePr/>
          <p:nvPr/>
        </p:nvGraphicFramePr>
        <p:xfrm>
          <a:off x="609600" y="-2057400"/>
          <a:ext cx="45719" cy="76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6"/>
          <p:cNvGraphicFramePr>
            <a:graphicFrameLocks noGrp="1"/>
          </p:cNvGraphicFramePr>
          <p:nvPr>
            <p:ph idx="1"/>
          </p:nvPr>
        </p:nvGraphicFramePr>
        <p:xfrm>
          <a:off x="1066800" y="5029200"/>
          <a:ext cx="7010400" cy="381000"/>
        </p:xfrm>
        <a:graphic>
          <a:graphicData uri="http://schemas.openxmlformats.org/drawingml/2006/table">
            <a:tbl>
              <a:tblPr firstRow="1" bandRow="1">
                <a:tableStyleId>{5C22544A-7EE6-4342-B048-85BDC9FD1C3A}</a:tableStyleId>
              </a:tblPr>
              <a:tblGrid>
                <a:gridCol w="7010400"/>
              </a:tblGrid>
              <a:tr h="381000">
                <a:tc>
                  <a:txBody>
                    <a:bodyPr/>
                    <a:lstStyle/>
                    <a:p>
                      <a:r>
                        <a:rPr lang="en-US" dirty="0" smtClean="0"/>
                        <a:t>                                  </a:t>
                      </a:r>
                      <a:r>
                        <a:rPr lang="en-US" dirty="0" smtClean="0">
                          <a:solidFill>
                            <a:schemeClr val="accent2"/>
                          </a:solidFill>
                        </a:rPr>
                        <a:t>336,000                     5,796,000</a:t>
                      </a:r>
                      <a:endParaRPr lang="en-US" dirty="0"/>
                    </a:p>
                  </a:txBody>
                  <a:tcPr>
                    <a:solidFill>
                      <a:schemeClr val="bg1"/>
                    </a:solidFill>
                  </a:tcPr>
                </a:tc>
              </a:tr>
            </a:tbl>
          </a:graphicData>
        </a:graphic>
      </p:graphicFrame>
      <p:sp>
        <p:nvSpPr>
          <p:cNvPr id="33829" name="TextBox 9"/>
          <p:cNvSpPr txBox="1">
            <a:spLocks noChangeArrowheads="1"/>
          </p:cNvSpPr>
          <p:nvPr/>
        </p:nvSpPr>
        <p:spPr bwMode="auto">
          <a:xfrm>
            <a:off x="457200" y="6172200"/>
            <a:ext cx="1524000" cy="461963"/>
          </a:xfrm>
          <a:prstGeom prst="rect">
            <a:avLst/>
          </a:prstGeom>
          <a:noFill/>
          <a:ln w="9525">
            <a:noFill/>
            <a:miter lim="800000"/>
            <a:headEnd/>
            <a:tailEnd/>
          </a:ln>
        </p:spPr>
        <p:txBody>
          <a:bodyPr>
            <a:spAutoFit/>
          </a:bodyPr>
          <a:lstStyle/>
          <a:p>
            <a:r>
              <a:rPr lang="en-US" sz="800" b="1"/>
              <a:t>OHIO FORESTS  2006 (Published Dec, 2009)</a:t>
            </a:r>
          </a:p>
          <a:p>
            <a:r>
              <a:rPr lang="en-US" sz="800" b="1"/>
              <a:t>Richard H Widmann, et al</a:t>
            </a:r>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92163"/>
          </a:xfrm>
        </p:spPr>
        <p:txBody>
          <a:bodyPr/>
          <a:lstStyle/>
          <a:p>
            <a:pPr>
              <a:defRPr/>
            </a:pPr>
            <a:r>
              <a:rPr lang="en-US" sz="24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Age of Owner’s and Acres</a:t>
            </a:r>
            <a:endParaRPr lang="en-US"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
        <p:nvSpPr>
          <p:cNvPr id="35843" name="Slide Number Placeholder 3"/>
          <p:cNvSpPr>
            <a:spLocks noGrp="1"/>
          </p:cNvSpPr>
          <p:nvPr>
            <p:ph type="sldNum" sz="quarter" idx="12"/>
          </p:nvPr>
        </p:nvSpPr>
        <p:spPr>
          <a:noFill/>
        </p:spPr>
        <p:txBody>
          <a:bodyPr/>
          <a:lstStyle/>
          <a:p>
            <a:fld id="{BE5E85D7-D140-42BE-8071-FF15F46F8343}" type="slidenum">
              <a:rPr lang="en-US" smtClean="0"/>
              <a:pPr/>
              <a:t>27</a:t>
            </a:fld>
            <a:endParaRPr lang="en-US" smtClean="0"/>
          </a:p>
        </p:txBody>
      </p:sp>
      <p:pic>
        <p:nvPicPr>
          <p:cNvPr id="35844" name="Picture 2"/>
          <p:cNvPicPr>
            <a:picLocks noGrp="1" noChangeAspect="1" noChangeArrowheads="1"/>
          </p:cNvPicPr>
          <p:nvPr>
            <p:ph idx="1"/>
          </p:nvPr>
        </p:nvPicPr>
        <p:blipFill>
          <a:blip r:embed="rId2" cstate="print"/>
          <a:srcRect/>
          <a:stretch>
            <a:fillRect/>
          </a:stretch>
        </p:blipFill>
        <p:spPr>
          <a:xfrm>
            <a:off x="685800" y="1219200"/>
            <a:ext cx="7467600" cy="4419600"/>
          </a:xfrm>
          <a:noFill/>
        </p:spPr>
      </p:pic>
      <p:sp>
        <p:nvSpPr>
          <p:cNvPr id="35845" name="TextBox 5"/>
          <p:cNvSpPr txBox="1">
            <a:spLocks noChangeArrowheads="1"/>
          </p:cNvSpPr>
          <p:nvPr/>
        </p:nvSpPr>
        <p:spPr bwMode="auto">
          <a:xfrm>
            <a:off x="533400" y="6172200"/>
            <a:ext cx="2895600" cy="400050"/>
          </a:xfrm>
          <a:prstGeom prst="rect">
            <a:avLst/>
          </a:prstGeom>
          <a:noFill/>
          <a:ln w="9525">
            <a:noFill/>
            <a:miter lim="800000"/>
            <a:headEnd/>
            <a:tailEnd/>
          </a:ln>
        </p:spPr>
        <p:txBody>
          <a:bodyPr>
            <a:spAutoFit/>
          </a:bodyPr>
          <a:lstStyle/>
          <a:p>
            <a:r>
              <a:rPr lang="en-US" sz="1000" b="1"/>
              <a:t>OHIO FORESTS  2006 (Published Dec, 2009)</a:t>
            </a:r>
          </a:p>
          <a:p>
            <a:r>
              <a:rPr lang="en-US" sz="1000" b="1"/>
              <a:t>Richard H Widmann, et al</a:t>
            </a:r>
          </a:p>
        </p:txBody>
      </p:sp>
      <p:sp>
        <p:nvSpPr>
          <p:cNvPr id="35846" name="TextBox 5"/>
          <p:cNvSpPr txBox="1">
            <a:spLocks noChangeArrowheads="1"/>
          </p:cNvSpPr>
          <p:nvPr/>
        </p:nvSpPr>
        <p:spPr bwMode="auto">
          <a:xfrm flipH="1">
            <a:off x="5105400" y="1752600"/>
            <a:ext cx="152400" cy="369888"/>
          </a:xfrm>
          <a:prstGeom prst="rect">
            <a:avLst/>
          </a:prstGeom>
          <a:solidFill>
            <a:srgbClr val="0070C0"/>
          </a:solidFill>
          <a:ln w="9525">
            <a:solidFill>
              <a:schemeClr val="tx1"/>
            </a:solidFill>
            <a:miter lim="800000"/>
            <a:headEnd/>
            <a:tailEnd/>
          </a:ln>
        </p:spPr>
        <p:txBody>
          <a:bodyPr>
            <a:spAutoFit/>
          </a:bodyPr>
          <a:lstStyle/>
          <a:p>
            <a:endParaRPr lang="en-US"/>
          </a:p>
        </p:txBody>
      </p:sp>
      <p:sp>
        <p:nvSpPr>
          <p:cNvPr id="35847" name="TextBox 6"/>
          <p:cNvSpPr txBox="1">
            <a:spLocks noChangeArrowheads="1"/>
          </p:cNvSpPr>
          <p:nvPr/>
        </p:nvSpPr>
        <p:spPr bwMode="auto">
          <a:xfrm>
            <a:off x="6019800" y="1828800"/>
            <a:ext cx="1371600" cy="276225"/>
          </a:xfrm>
          <a:prstGeom prst="rect">
            <a:avLst/>
          </a:prstGeom>
          <a:solidFill>
            <a:schemeClr val="bg1"/>
          </a:solidFill>
          <a:ln w="9525">
            <a:noFill/>
            <a:miter lim="800000"/>
            <a:headEnd/>
            <a:tailEnd/>
          </a:ln>
        </p:spPr>
        <p:txBody>
          <a:bodyPr>
            <a:spAutoFit/>
          </a:bodyPr>
          <a:lstStyle/>
          <a:p>
            <a:r>
              <a:rPr lang="en-US" sz="1200" b="1">
                <a:solidFill>
                  <a:srgbClr val="00B050"/>
                </a:solidFill>
              </a:rPr>
              <a:t>            ACRES</a:t>
            </a:r>
          </a:p>
        </p:txBody>
      </p:sp>
      <p:sp>
        <p:nvSpPr>
          <p:cNvPr id="35848" name="TextBox 7"/>
          <p:cNvSpPr txBox="1">
            <a:spLocks noChangeArrowheads="1"/>
          </p:cNvSpPr>
          <p:nvPr/>
        </p:nvSpPr>
        <p:spPr bwMode="auto">
          <a:xfrm>
            <a:off x="6400800" y="1752600"/>
            <a:ext cx="152400" cy="369888"/>
          </a:xfrm>
          <a:prstGeom prst="rect">
            <a:avLst/>
          </a:prstGeom>
          <a:solidFill>
            <a:srgbClr val="00B050"/>
          </a:solidFill>
          <a:ln w="9525">
            <a:solidFill>
              <a:schemeClr val="tx1"/>
            </a:solidFill>
            <a:miter lim="800000"/>
            <a:headEnd/>
            <a:tailEnd/>
          </a:ln>
        </p:spPr>
        <p:txBody>
          <a:bodyPr>
            <a:spAutoFit/>
          </a:bodyPr>
          <a:lstStyle/>
          <a:p>
            <a:endParaRPr lang="en-US"/>
          </a:p>
        </p:txBody>
      </p:sp>
      <p:sp>
        <p:nvSpPr>
          <p:cNvPr id="35849" name="Rectangle 8"/>
          <p:cNvSpPr>
            <a:spLocks noChangeArrowheads="1"/>
          </p:cNvSpPr>
          <p:nvPr/>
        </p:nvSpPr>
        <p:spPr bwMode="auto">
          <a:xfrm>
            <a:off x="5334000" y="1828800"/>
            <a:ext cx="990600" cy="276225"/>
          </a:xfrm>
          <a:prstGeom prst="rect">
            <a:avLst/>
          </a:prstGeom>
          <a:solidFill>
            <a:schemeClr val="bg1"/>
          </a:solidFill>
          <a:ln w="9525">
            <a:noFill/>
            <a:miter lim="800000"/>
            <a:headEnd/>
            <a:tailEnd/>
          </a:ln>
        </p:spPr>
        <p:txBody>
          <a:bodyPr>
            <a:spAutoFit/>
          </a:bodyPr>
          <a:lstStyle/>
          <a:p>
            <a:r>
              <a:rPr lang="en-US" sz="1200" b="1">
                <a:solidFill>
                  <a:srgbClr val="0070C0"/>
                </a:solidFill>
              </a:rPr>
              <a:t>OWNERS</a:t>
            </a:r>
          </a:p>
        </p:txBody>
      </p:sp>
      <p:sp>
        <p:nvSpPr>
          <p:cNvPr id="35850" name="Rectangle 9"/>
          <p:cNvSpPr>
            <a:spLocks noChangeArrowheads="1"/>
          </p:cNvSpPr>
          <p:nvPr/>
        </p:nvSpPr>
        <p:spPr bwMode="auto">
          <a:xfrm rot="-5400000">
            <a:off x="183356" y="3148807"/>
            <a:ext cx="1666875" cy="246062"/>
          </a:xfrm>
          <a:prstGeom prst="rect">
            <a:avLst/>
          </a:prstGeom>
          <a:solidFill>
            <a:schemeClr val="bg1"/>
          </a:solidFill>
          <a:ln w="9525">
            <a:noFill/>
            <a:miter lim="800000"/>
            <a:headEnd/>
            <a:tailEnd/>
          </a:ln>
        </p:spPr>
        <p:txBody>
          <a:bodyPr>
            <a:spAutoFit/>
          </a:bodyPr>
          <a:lstStyle/>
          <a:p>
            <a:r>
              <a:rPr lang="en-US" sz="1000" b="1"/>
              <a:t>               PERCENT</a:t>
            </a:r>
            <a:endParaRPr lang="en-US" sz="1000"/>
          </a:p>
        </p:txBody>
      </p:sp>
      <p:sp>
        <p:nvSpPr>
          <p:cNvPr id="35851" name="TextBox 10"/>
          <p:cNvSpPr txBox="1">
            <a:spLocks noChangeArrowheads="1"/>
          </p:cNvSpPr>
          <p:nvPr/>
        </p:nvSpPr>
        <p:spPr bwMode="auto">
          <a:xfrm>
            <a:off x="1447800" y="4572000"/>
            <a:ext cx="533400" cy="246063"/>
          </a:xfrm>
          <a:prstGeom prst="rect">
            <a:avLst/>
          </a:prstGeom>
          <a:solidFill>
            <a:schemeClr val="bg1"/>
          </a:solidFill>
          <a:ln w="9525">
            <a:noFill/>
            <a:miter lim="800000"/>
            <a:headEnd/>
            <a:tailEnd/>
          </a:ln>
        </p:spPr>
        <p:txBody>
          <a:bodyPr>
            <a:spAutoFit/>
          </a:bodyPr>
          <a:lstStyle/>
          <a:p>
            <a:r>
              <a:rPr lang="en-US" sz="1000" b="1"/>
              <a:t>    </a:t>
            </a:r>
            <a:r>
              <a:rPr lang="en-US" sz="900" b="1"/>
              <a:t>1</a:t>
            </a:r>
          </a:p>
        </p:txBody>
      </p:sp>
      <p:sp>
        <p:nvSpPr>
          <p:cNvPr id="35852" name="TextBox 12"/>
          <p:cNvSpPr txBox="1">
            <a:spLocks noChangeArrowheads="1"/>
          </p:cNvSpPr>
          <p:nvPr/>
        </p:nvSpPr>
        <p:spPr bwMode="auto">
          <a:xfrm>
            <a:off x="1905000" y="4572000"/>
            <a:ext cx="228600" cy="246063"/>
          </a:xfrm>
          <a:prstGeom prst="rect">
            <a:avLst/>
          </a:prstGeom>
          <a:solidFill>
            <a:schemeClr val="bg1"/>
          </a:solidFill>
          <a:ln w="9525">
            <a:noFill/>
            <a:miter lim="800000"/>
            <a:headEnd/>
            <a:tailEnd/>
          </a:ln>
        </p:spPr>
        <p:txBody>
          <a:bodyPr>
            <a:spAutoFit/>
          </a:bodyPr>
          <a:lstStyle/>
          <a:p>
            <a:r>
              <a:rPr lang="en-US" sz="1000" b="1"/>
              <a:t>1</a:t>
            </a:r>
          </a:p>
        </p:txBody>
      </p:sp>
      <p:sp>
        <p:nvSpPr>
          <p:cNvPr id="35853" name="TextBox 13"/>
          <p:cNvSpPr txBox="1">
            <a:spLocks noChangeArrowheads="1"/>
          </p:cNvSpPr>
          <p:nvPr/>
        </p:nvSpPr>
        <p:spPr bwMode="auto">
          <a:xfrm>
            <a:off x="2438400" y="3581400"/>
            <a:ext cx="762000" cy="246063"/>
          </a:xfrm>
          <a:prstGeom prst="rect">
            <a:avLst/>
          </a:prstGeom>
          <a:solidFill>
            <a:schemeClr val="bg1"/>
          </a:solidFill>
          <a:ln w="9525">
            <a:noFill/>
            <a:miter lim="800000"/>
            <a:headEnd/>
            <a:tailEnd/>
          </a:ln>
        </p:spPr>
        <p:txBody>
          <a:bodyPr>
            <a:spAutoFit/>
          </a:bodyPr>
          <a:lstStyle/>
          <a:p>
            <a:r>
              <a:rPr lang="en-US" sz="1000" b="1"/>
              <a:t> 13</a:t>
            </a:r>
          </a:p>
        </p:txBody>
      </p:sp>
      <p:sp>
        <p:nvSpPr>
          <p:cNvPr id="35854" name="TextBox 15"/>
          <p:cNvSpPr txBox="1">
            <a:spLocks noChangeArrowheads="1"/>
          </p:cNvSpPr>
          <p:nvPr/>
        </p:nvSpPr>
        <p:spPr bwMode="auto">
          <a:xfrm>
            <a:off x="2819400" y="4038600"/>
            <a:ext cx="152400" cy="246063"/>
          </a:xfrm>
          <a:prstGeom prst="rect">
            <a:avLst/>
          </a:prstGeom>
          <a:solidFill>
            <a:schemeClr val="bg1"/>
          </a:solidFill>
          <a:ln w="9525">
            <a:noFill/>
            <a:miter lim="800000"/>
            <a:headEnd/>
            <a:tailEnd/>
          </a:ln>
        </p:spPr>
        <p:txBody>
          <a:bodyPr>
            <a:spAutoFit/>
          </a:bodyPr>
          <a:lstStyle/>
          <a:p>
            <a:r>
              <a:rPr lang="en-US" sz="1000" b="1"/>
              <a:t>8</a:t>
            </a:r>
          </a:p>
        </p:txBody>
      </p:sp>
      <p:sp>
        <p:nvSpPr>
          <p:cNvPr id="35855" name="TextBox 16"/>
          <p:cNvSpPr txBox="1">
            <a:spLocks noChangeArrowheads="1"/>
          </p:cNvSpPr>
          <p:nvPr/>
        </p:nvSpPr>
        <p:spPr bwMode="auto">
          <a:xfrm>
            <a:off x="3429000" y="5257800"/>
            <a:ext cx="2133600" cy="276225"/>
          </a:xfrm>
          <a:prstGeom prst="rect">
            <a:avLst/>
          </a:prstGeom>
          <a:solidFill>
            <a:schemeClr val="bg1"/>
          </a:solidFill>
          <a:ln w="9525">
            <a:noFill/>
            <a:miter lim="800000"/>
            <a:headEnd/>
            <a:tailEnd/>
          </a:ln>
        </p:spPr>
        <p:txBody>
          <a:bodyPr>
            <a:spAutoFit/>
          </a:bodyPr>
          <a:lstStyle/>
          <a:p>
            <a:r>
              <a:rPr lang="en-US" sz="1200" b="1"/>
              <a:t>      AGE CLASS (YEARS)</a:t>
            </a:r>
          </a:p>
        </p:txBody>
      </p:sp>
      <p:sp>
        <p:nvSpPr>
          <p:cNvPr id="35856" name="TextBox 17"/>
          <p:cNvSpPr txBox="1">
            <a:spLocks noChangeArrowheads="1"/>
          </p:cNvSpPr>
          <p:nvPr/>
        </p:nvSpPr>
        <p:spPr bwMode="auto">
          <a:xfrm>
            <a:off x="1295400" y="5029200"/>
            <a:ext cx="6705600" cy="246063"/>
          </a:xfrm>
          <a:prstGeom prst="rect">
            <a:avLst/>
          </a:prstGeom>
          <a:solidFill>
            <a:schemeClr val="bg1"/>
          </a:solidFill>
          <a:ln w="9525">
            <a:noFill/>
            <a:miter lim="800000"/>
            <a:headEnd/>
            <a:tailEnd/>
          </a:ln>
        </p:spPr>
        <p:txBody>
          <a:bodyPr>
            <a:spAutoFit/>
          </a:bodyPr>
          <a:lstStyle/>
          <a:p>
            <a:r>
              <a:rPr lang="en-US" sz="1000" b="1"/>
              <a:t>          &lt;35                   35-44                 45-54                  55-64                65-74                    75+               No Answer         </a:t>
            </a:r>
          </a:p>
        </p:txBody>
      </p:sp>
      <p:sp>
        <p:nvSpPr>
          <p:cNvPr id="35857" name="TextBox 23"/>
          <p:cNvSpPr txBox="1">
            <a:spLocks noChangeArrowheads="1"/>
          </p:cNvSpPr>
          <p:nvPr/>
        </p:nvSpPr>
        <p:spPr bwMode="auto">
          <a:xfrm>
            <a:off x="2895600" y="4191000"/>
            <a:ext cx="152400" cy="369888"/>
          </a:xfrm>
          <a:prstGeom prst="rect">
            <a:avLst/>
          </a:prstGeom>
          <a:noFill/>
          <a:ln w="9525">
            <a:noFill/>
            <a:miter lim="800000"/>
            <a:headEnd/>
            <a:tailEnd/>
          </a:ln>
        </p:spPr>
        <p:txBody>
          <a:bodyPr>
            <a:spAutoFit/>
          </a:bodyPr>
          <a:lstStyle/>
          <a:p>
            <a:endParaRPr lang="en-US"/>
          </a:p>
        </p:txBody>
      </p:sp>
      <p:sp>
        <p:nvSpPr>
          <p:cNvPr id="35858" name="TextBox 18"/>
          <p:cNvSpPr txBox="1">
            <a:spLocks noChangeArrowheads="1"/>
          </p:cNvSpPr>
          <p:nvPr/>
        </p:nvSpPr>
        <p:spPr bwMode="auto">
          <a:xfrm>
            <a:off x="3352800" y="2514600"/>
            <a:ext cx="685800" cy="246063"/>
          </a:xfrm>
          <a:prstGeom prst="rect">
            <a:avLst/>
          </a:prstGeom>
          <a:solidFill>
            <a:schemeClr val="bg1"/>
          </a:solidFill>
          <a:ln w="9525">
            <a:noFill/>
            <a:miter lim="800000"/>
            <a:headEnd/>
            <a:tailEnd/>
          </a:ln>
        </p:spPr>
        <p:txBody>
          <a:bodyPr>
            <a:spAutoFit/>
          </a:bodyPr>
          <a:lstStyle/>
          <a:p>
            <a:r>
              <a:rPr lang="en-US" sz="1000" b="1"/>
              <a:t>25     25</a:t>
            </a:r>
          </a:p>
        </p:txBody>
      </p:sp>
      <p:sp>
        <p:nvSpPr>
          <p:cNvPr id="35859" name="TextBox 19"/>
          <p:cNvSpPr txBox="1">
            <a:spLocks noChangeArrowheads="1"/>
          </p:cNvSpPr>
          <p:nvPr/>
        </p:nvSpPr>
        <p:spPr bwMode="auto">
          <a:xfrm>
            <a:off x="4191000" y="2362200"/>
            <a:ext cx="457200" cy="246063"/>
          </a:xfrm>
          <a:prstGeom prst="rect">
            <a:avLst/>
          </a:prstGeom>
          <a:solidFill>
            <a:schemeClr val="bg1"/>
          </a:solidFill>
          <a:ln w="9525">
            <a:noFill/>
            <a:miter lim="800000"/>
            <a:headEnd/>
            <a:tailEnd/>
          </a:ln>
        </p:spPr>
        <p:txBody>
          <a:bodyPr>
            <a:spAutoFit/>
          </a:bodyPr>
          <a:lstStyle/>
          <a:p>
            <a:r>
              <a:rPr lang="en-US" sz="1000" b="1"/>
              <a:t>   27   </a:t>
            </a:r>
          </a:p>
        </p:txBody>
      </p:sp>
      <p:sp>
        <p:nvSpPr>
          <p:cNvPr id="35860" name="TextBox 20"/>
          <p:cNvSpPr txBox="1">
            <a:spLocks noChangeArrowheads="1"/>
          </p:cNvSpPr>
          <p:nvPr/>
        </p:nvSpPr>
        <p:spPr bwMode="auto">
          <a:xfrm>
            <a:off x="4648200" y="2438400"/>
            <a:ext cx="381000" cy="246063"/>
          </a:xfrm>
          <a:prstGeom prst="rect">
            <a:avLst/>
          </a:prstGeom>
          <a:solidFill>
            <a:schemeClr val="bg1"/>
          </a:solidFill>
          <a:ln w="9525">
            <a:noFill/>
            <a:miter lim="800000"/>
            <a:headEnd/>
            <a:tailEnd/>
          </a:ln>
        </p:spPr>
        <p:txBody>
          <a:bodyPr>
            <a:spAutoFit/>
          </a:bodyPr>
          <a:lstStyle/>
          <a:p>
            <a:r>
              <a:rPr lang="en-US" sz="1000" b="1"/>
              <a:t>26</a:t>
            </a:r>
          </a:p>
        </p:txBody>
      </p:sp>
      <p:sp>
        <p:nvSpPr>
          <p:cNvPr id="35861" name="TextBox 21"/>
          <p:cNvSpPr txBox="1">
            <a:spLocks noChangeArrowheads="1"/>
          </p:cNvSpPr>
          <p:nvPr/>
        </p:nvSpPr>
        <p:spPr bwMode="auto">
          <a:xfrm>
            <a:off x="5105400" y="3657600"/>
            <a:ext cx="381000" cy="246063"/>
          </a:xfrm>
          <a:prstGeom prst="rect">
            <a:avLst/>
          </a:prstGeom>
          <a:solidFill>
            <a:schemeClr val="bg1"/>
          </a:solidFill>
          <a:ln w="9525">
            <a:noFill/>
            <a:miter lim="800000"/>
            <a:headEnd/>
            <a:tailEnd/>
          </a:ln>
        </p:spPr>
        <p:txBody>
          <a:bodyPr>
            <a:spAutoFit/>
          </a:bodyPr>
          <a:lstStyle/>
          <a:p>
            <a:r>
              <a:rPr lang="en-US" sz="1000" b="1"/>
              <a:t> 11</a:t>
            </a:r>
          </a:p>
        </p:txBody>
      </p:sp>
      <p:sp>
        <p:nvSpPr>
          <p:cNvPr id="35862" name="TextBox 22"/>
          <p:cNvSpPr txBox="1">
            <a:spLocks noChangeArrowheads="1"/>
          </p:cNvSpPr>
          <p:nvPr/>
        </p:nvSpPr>
        <p:spPr bwMode="auto">
          <a:xfrm>
            <a:off x="5410200" y="3200400"/>
            <a:ext cx="381000" cy="230188"/>
          </a:xfrm>
          <a:prstGeom prst="rect">
            <a:avLst/>
          </a:prstGeom>
          <a:solidFill>
            <a:schemeClr val="bg1"/>
          </a:solidFill>
          <a:ln w="9525">
            <a:noFill/>
            <a:miter lim="800000"/>
            <a:headEnd/>
            <a:tailEnd/>
          </a:ln>
        </p:spPr>
        <p:txBody>
          <a:bodyPr>
            <a:spAutoFit/>
          </a:bodyPr>
          <a:lstStyle/>
          <a:p>
            <a:r>
              <a:rPr lang="en-US" sz="900" b="1"/>
              <a:t>  17</a:t>
            </a:r>
          </a:p>
        </p:txBody>
      </p:sp>
      <p:sp>
        <p:nvSpPr>
          <p:cNvPr id="35863" name="TextBox 23"/>
          <p:cNvSpPr txBox="1">
            <a:spLocks noChangeArrowheads="1"/>
          </p:cNvSpPr>
          <p:nvPr/>
        </p:nvSpPr>
        <p:spPr bwMode="auto">
          <a:xfrm>
            <a:off x="6096000" y="3124200"/>
            <a:ext cx="685800" cy="228600"/>
          </a:xfrm>
          <a:prstGeom prst="rect">
            <a:avLst/>
          </a:prstGeom>
          <a:solidFill>
            <a:schemeClr val="bg1"/>
          </a:solidFill>
          <a:ln w="9525">
            <a:noFill/>
            <a:miter lim="800000"/>
            <a:headEnd/>
            <a:tailEnd/>
          </a:ln>
        </p:spPr>
        <p:txBody>
          <a:bodyPr>
            <a:spAutoFit/>
          </a:bodyPr>
          <a:lstStyle/>
          <a:p>
            <a:r>
              <a:rPr lang="en-US" sz="900" b="1"/>
              <a:t>18     18</a:t>
            </a:r>
          </a:p>
        </p:txBody>
      </p:sp>
      <p:sp>
        <p:nvSpPr>
          <p:cNvPr id="35864" name="TextBox 24"/>
          <p:cNvSpPr txBox="1">
            <a:spLocks noChangeArrowheads="1"/>
          </p:cNvSpPr>
          <p:nvPr/>
        </p:nvSpPr>
        <p:spPr bwMode="auto">
          <a:xfrm>
            <a:off x="7010400" y="4191000"/>
            <a:ext cx="381000" cy="230188"/>
          </a:xfrm>
          <a:prstGeom prst="rect">
            <a:avLst/>
          </a:prstGeom>
          <a:solidFill>
            <a:schemeClr val="bg1"/>
          </a:solidFill>
          <a:ln w="9525">
            <a:noFill/>
            <a:miter lim="800000"/>
            <a:headEnd/>
            <a:tailEnd/>
          </a:ln>
        </p:spPr>
        <p:txBody>
          <a:bodyPr>
            <a:spAutoFit/>
          </a:bodyPr>
          <a:lstStyle/>
          <a:p>
            <a:r>
              <a:rPr lang="en-US" sz="900" b="1"/>
              <a:t>   6</a:t>
            </a:r>
          </a:p>
        </p:txBody>
      </p:sp>
      <p:sp>
        <p:nvSpPr>
          <p:cNvPr id="35865" name="TextBox 25"/>
          <p:cNvSpPr txBox="1">
            <a:spLocks noChangeArrowheads="1"/>
          </p:cNvSpPr>
          <p:nvPr/>
        </p:nvSpPr>
        <p:spPr bwMode="auto">
          <a:xfrm>
            <a:off x="7391400" y="4267200"/>
            <a:ext cx="381000" cy="230188"/>
          </a:xfrm>
          <a:prstGeom prst="rect">
            <a:avLst/>
          </a:prstGeom>
          <a:solidFill>
            <a:schemeClr val="bg1"/>
          </a:solidFill>
          <a:ln w="9525">
            <a:noFill/>
            <a:miter lim="800000"/>
            <a:headEnd/>
            <a:tailEnd/>
          </a:ln>
        </p:spPr>
        <p:txBody>
          <a:bodyPr>
            <a:spAutoFit/>
          </a:bodyPr>
          <a:lstStyle/>
          <a:p>
            <a:r>
              <a:rPr lang="en-US" sz="900" b="1"/>
              <a:t>5</a:t>
            </a:r>
          </a:p>
        </p:txBody>
      </p:sp>
    </p:spTree>
  </p:cSld>
  <p:clrMapOvr>
    <a:masterClrMapping/>
  </p:clrMapOvr>
  <p:transition>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Forest Land by Ohio County - Percentage.bmp"/>
          <p:cNvPicPr>
            <a:picLocks noGrp="1" noChangeAspect="1"/>
          </p:cNvPicPr>
          <p:nvPr isPhoto="1"/>
        </p:nvPicPr>
        <p:blipFill>
          <a:blip r:embed="rId2" cstate="print"/>
          <a:srcRect/>
          <a:stretch>
            <a:fillRect/>
          </a:stretch>
        </p:blipFill>
        <p:spPr bwMode="auto">
          <a:xfrm>
            <a:off x="1938338" y="0"/>
            <a:ext cx="5267325" cy="6858000"/>
          </a:xfrm>
          <a:prstGeom prst="rect">
            <a:avLst/>
          </a:prstGeom>
          <a:noFill/>
          <a:ln w="9525">
            <a:noFill/>
            <a:miter lim="800000"/>
            <a:headEnd/>
            <a:tailEnd/>
          </a:ln>
        </p:spPr>
      </p:pic>
      <p:sp>
        <p:nvSpPr>
          <p:cNvPr id="36867" name="Slide Number Placeholder 2"/>
          <p:cNvSpPr>
            <a:spLocks noGrp="1"/>
          </p:cNvSpPr>
          <p:nvPr>
            <p:ph type="sldNum" sz="quarter" idx="12"/>
          </p:nvPr>
        </p:nvSpPr>
        <p:spPr>
          <a:xfrm>
            <a:off x="6553200" y="6096000"/>
            <a:ext cx="2133600" cy="625475"/>
          </a:xfrm>
          <a:noFill/>
        </p:spPr>
        <p:txBody>
          <a:bodyPr/>
          <a:lstStyle/>
          <a:p>
            <a:fld id="{1AAE9276-9D49-4A9B-806B-EAC6337F5F05}" type="slidenum">
              <a:rPr lang="en-US" smtClean="0"/>
              <a:pPr/>
              <a:t>28</a:t>
            </a:fld>
            <a:endParaRPr lang="en-US" smtClean="0"/>
          </a:p>
        </p:txBody>
      </p:sp>
      <p:sp>
        <p:nvSpPr>
          <p:cNvPr id="36868" name="TextBox 3"/>
          <p:cNvSpPr txBox="1">
            <a:spLocks noChangeArrowheads="1"/>
          </p:cNvSpPr>
          <p:nvPr/>
        </p:nvSpPr>
        <p:spPr bwMode="auto">
          <a:xfrm>
            <a:off x="2133600" y="6172200"/>
            <a:ext cx="3200400" cy="246063"/>
          </a:xfrm>
          <a:prstGeom prst="rect">
            <a:avLst/>
          </a:prstGeom>
          <a:noFill/>
          <a:ln w="9525">
            <a:noFill/>
            <a:miter lim="800000"/>
            <a:headEnd/>
            <a:tailEnd/>
          </a:ln>
        </p:spPr>
        <p:txBody>
          <a:bodyPr>
            <a:spAutoFit/>
          </a:bodyPr>
          <a:lstStyle/>
          <a:p>
            <a:r>
              <a:rPr lang="en-US" sz="1000"/>
              <a:t>http://ohioline.osu.edu/forests/forst_6.html</a:t>
            </a:r>
          </a:p>
        </p:txBody>
      </p:sp>
      <p:sp>
        <p:nvSpPr>
          <p:cNvPr id="36869" name="TextBox 4"/>
          <p:cNvSpPr txBox="1">
            <a:spLocks noChangeArrowheads="1"/>
          </p:cNvSpPr>
          <p:nvPr/>
        </p:nvSpPr>
        <p:spPr bwMode="auto">
          <a:xfrm>
            <a:off x="2209800" y="6400800"/>
            <a:ext cx="3124200" cy="400050"/>
          </a:xfrm>
          <a:prstGeom prst="rect">
            <a:avLst/>
          </a:prstGeom>
          <a:noFill/>
          <a:ln w="9525">
            <a:noFill/>
            <a:miter lim="800000"/>
            <a:headEnd/>
            <a:tailEnd/>
          </a:ln>
        </p:spPr>
        <p:txBody>
          <a:bodyPr>
            <a:spAutoFit/>
          </a:bodyPr>
          <a:lstStyle/>
          <a:p>
            <a:r>
              <a:rPr lang="en-US" sz="1000"/>
              <a:t>ODNR-Division of Forestry</a:t>
            </a:r>
          </a:p>
          <a:p>
            <a:r>
              <a:rPr lang="en-US" sz="1000"/>
              <a:t>Ohio State University Extension</a:t>
            </a:r>
          </a:p>
        </p:txBody>
      </p:sp>
      <p:sp>
        <p:nvSpPr>
          <p:cNvPr id="6" name="TextBox 5"/>
          <p:cNvSpPr txBox="1"/>
          <p:nvPr/>
        </p:nvSpPr>
        <p:spPr>
          <a:xfrm>
            <a:off x="2819400" y="228600"/>
            <a:ext cx="3124200" cy="923330"/>
          </a:xfrm>
          <a:prstGeom prst="rect">
            <a:avLst/>
          </a:prstGeom>
          <a:noFill/>
        </p:spPr>
        <p:txBody>
          <a:bodyPr wrap="square" rtlCol="0">
            <a:spAutoFit/>
          </a:bodyPr>
          <a:lstStyle/>
          <a:p>
            <a:pPr algn="ctr"/>
            <a:r>
              <a:rPr lang="en-US" dirty="0" smtClean="0">
                <a:solidFill>
                  <a:srgbClr val="882079"/>
                </a:solidFill>
              </a:rPr>
              <a:t>63% Private Woodland is in South Eastern Ohio, </a:t>
            </a:r>
          </a:p>
          <a:p>
            <a:pPr algn="ctr"/>
            <a:r>
              <a:rPr lang="en-US" dirty="0" smtClean="0">
                <a:solidFill>
                  <a:srgbClr val="882079"/>
                </a:solidFill>
              </a:rPr>
              <a:t>28 Counties</a:t>
            </a:r>
            <a:endParaRPr lang="en-US" dirty="0">
              <a:solidFill>
                <a:srgbClr val="882079"/>
              </a:solidFill>
            </a:endParaRPr>
          </a:p>
        </p:txBody>
      </p:sp>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6"/>
          <p:cNvSpPr>
            <a:spLocks noGrp="1"/>
          </p:cNvSpPr>
          <p:nvPr>
            <p:ph idx="1"/>
          </p:nvPr>
        </p:nvSpPr>
        <p:spPr>
          <a:xfrm>
            <a:off x="457200" y="304800"/>
            <a:ext cx="8229600" cy="6172200"/>
          </a:xfrm>
        </p:spPr>
        <p:txBody>
          <a:bodyPr/>
          <a:lstStyle/>
          <a:p>
            <a:pPr>
              <a:buFontTx/>
              <a:buNone/>
            </a:pPr>
            <a:r>
              <a:rPr lang="en-US" sz="4000" dirty="0" smtClean="0">
                <a:solidFill>
                  <a:srgbClr val="960000"/>
                </a:solidFill>
              </a:rPr>
              <a:t>      </a:t>
            </a:r>
            <a:r>
              <a:rPr lang="en-US" sz="4000" b="1" dirty="0" smtClean="0">
                <a:solidFill>
                  <a:srgbClr val="960000"/>
                </a:solidFill>
              </a:rPr>
              <a:t>We</a:t>
            </a:r>
            <a:r>
              <a:rPr lang="en-US" sz="4000" dirty="0" smtClean="0">
                <a:solidFill>
                  <a:srgbClr val="960000"/>
                </a:solidFill>
              </a:rPr>
              <a:t> </a:t>
            </a:r>
            <a:r>
              <a:rPr lang="en-US" sz="4000" b="1" dirty="0" smtClean="0">
                <a:solidFill>
                  <a:srgbClr val="960000"/>
                </a:solidFill>
              </a:rPr>
              <a:t>Need Legislative Support</a:t>
            </a:r>
            <a:endParaRPr lang="en-US" sz="4000" dirty="0" smtClean="0">
              <a:solidFill>
                <a:srgbClr val="960000"/>
              </a:solidFill>
            </a:endParaRPr>
          </a:p>
          <a:p>
            <a:pPr>
              <a:buFontTx/>
              <a:buNone/>
            </a:pPr>
            <a:r>
              <a:rPr lang="en-US" dirty="0" smtClean="0">
                <a:solidFill>
                  <a:srgbClr val="FFFF00"/>
                </a:solidFill>
              </a:rPr>
              <a:t>►      </a:t>
            </a:r>
            <a:r>
              <a:rPr lang="en-US" dirty="0" smtClean="0"/>
              <a:t> </a:t>
            </a:r>
            <a:r>
              <a:rPr lang="en-US" sz="2800" dirty="0" smtClean="0">
                <a:solidFill>
                  <a:schemeClr val="accent2"/>
                </a:solidFill>
              </a:rPr>
              <a:t>Woodland Owners are the largest group 	   of forest landowners in Ohio (73%) but </a:t>
            </a:r>
          </a:p>
          <a:p>
            <a:pPr>
              <a:buFontTx/>
              <a:buNone/>
            </a:pPr>
            <a:r>
              <a:rPr lang="en-US" sz="2800" dirty="0" smtClean="0">
                <a:solidFill>
                  <a:schemeClr val="accent2"/>
                </a:solidFill>
              </a:rPr>
              <a:t>            have the least representation in legislative </a:t>
            </a:r>
          </a:p>
          <a:p>
            <a:pPr>
              <a:buFontTx/>
              <a:buNone/>
            </a:pPr>
            <a:r>
              <a:rPr lang="en-US" sz="2800" dirty="0" smtClean="0">
                <a:solidFill>
                  <a:schemeClr val="accent2"/>
                </a:solidFill>
              </a:rPr>
              <a:t>            actions. </a:t>
            </a:r>
            <a:r>
              <a:rPr lang="en-US" sz="2800" dirty="0" smtClean="0">
                <a:solidFill>
                  <a:srgbClr val="FF0000"/>
                </a:solidFill>
              </a:rPr>
              <a:t>Take the next step by eliminating   </a:t>
            </a:r>
            <a:endParaRPr lang="en-US" sz="2800" dirty="0" smtClean="0">
              <a:solidFill>
                <a:schemeClr val="accent2"/>
              </a:solidFill>
            </a:endParaRPr>
          </a:p>
          <a:p>
            <a:pPr>
              <a:buFontTx/>
              <a:buNone/>
            </a:pPr>
            <a:r>
              <a:rPr lang="en-US" sz="2800" dirty="0" smtClean="0">
                <a:solidFill>
                  <a:srgbClr val="FF0000"/>
                </a:solidFill>
              </a:rPr>
              <a:t>            property tax to help Woodland Owners</a:t>
            </a:r>
          </a:p>
          <a:p>
            <a:pPr>
              <a:buFontTx/>
              <a:buNone/>
            </a:pPr>
            <a:r>
              <a:rPr lang="en-US" sz="2800" dirty="0" smtClean="0">
                <a:solidFill>
                  <a:srgbClr val="FF0000"/>
                </a:solidFill>
              </a:rPr>
              <a:t>            promote more forest land for Ohio. </a:t>
            </a:r>
          </a:p>
          <a:p>
            <a:pPr>
              <a:buFontTx/>
              <a:buNone/>
            </a:pPr>
            <a:endParaRPr lang="en-US" dirty="0" smtClean="0">
              <a:solidFill>
                <a:schemeClr val="accent2"/>
              </a:solidFill>
            </a:endParaRPr>
          </a:p>
        </p:txBody>
      </p:sp>
      <p:sp>
        <p:nvSpPr>
          <p:cNvPr id="39939" name="Slide Number Placeholder 1"/>
          <p:cNvSpPr>
            <a:spLocks noGrp="1"/>
          </p:cNvSpPr>
          <p:nvPr>
            <p:ph type="sldNum" sz="quarter" idx="12"/>
          </p:nvPr>
        </p:nvSpPr>
        <p:spPr>
          <a:noFill/>
        </p:spPr>
        <p:txBody>
          <a:bodyPr/>
          <a:lstStyle/>
          <a:p>
            <a:fld id="{73018F3F-4493-4085-B068-119495DD4F16}" type="slidenum">
              <a:rPr lang="en-US" smtClean="0"/>
              <a:pPr/>
              <a:t>29</a:t>
            </a:fld>
            <a:endParaRPr lang="en-US" smtClean="0"/>
          </a:p>
        </p:txBody>
      </p:sp>
      <p:pic>
        <p:nvPicPr>
          <p:cNvPr id="39940" name="Picture 5"/>
          <p:cNvPicPr>
            <a:picLocks noChangeAspect="1" noChangeArrowheads="1"/>
          </p:cNvPicPr>
          <p:nvPr/>
        </p:nvPicPr>
        <p:blipFill>
          <a:blip r:embed="rId2" cstate="print"/>
          <a:srcRect/>
          <a:stretch>
            <a:fillRect/>
          </a:stretch>
        </p:blipFill>
        <p:spPr bwMode="auto">
          <a:xfrm>
            <a:off x="1371600" y="4191000"/>
            <a:ext cx="3429000" cy="2064992"/>
          </a:xfrm>
          <a:prstGeom prst="rect">
            <a:avLst/>
          </a:prstGeom>
          <a:noFill/>
          <a:ln w="9525">
            <a:noFill/>
            <a:miter lim="800000"/>
            <a:headEnd/>
            <a:tailEnd/>
          </a:ln>
        </p:spPr>
      </p:pic>
      <p:pic>
        <p:nvPicPr>
          <p:cNvPr id="39941" name="Picture 6"/>
          <p:cNvPicPr>
            <a:picLocks noChangeAspect="1" noChangeArrowheads="1"/>
          </p:cNvPicPr>
          <p:nvPr/>
        </p:nvPicPr>
        <p:blipFill>
          <a:blip r:embed="rId3" cstate="print"/>
          <a:srcRect/>
          <a:stretch>
            <a:fillRect/>
          </a:stretch>
        </p:blipFill>
        <p:spPr bwMode="auto">
          <a:xfrm>
            <a:off x="5334000" y="4224748"/>
            <a:ext cx="2910594" cy="2099851"/>
          </a:xfrm>
          <a:prstGeom prst="rect">
            <a:avLst/>
          </a:prstGeom>
          <a:noFill/>
          <a:ln w="9525">
            <a:noFill/>
            <a:miter lim="800000"/>
            <a:headEnd/>
            <a:tailEnd/>
          </a:ln>
        </p:spPr>
      </p:pic>
    </p:spTree>
  </p:cSld>
  <p:clrMapOvr>
    <a:masterClrMapping/>
  </p:clrMapOvr>
  <p:transition>
    <p:diamon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381000" y="2130425"/>
            <a:ext cx="8305800" cy="1470025"/>
          </a:xfrm>
        </p:spPr>
        <p:txBody>
          <a:bodyPr/>
          <a:lstStyle/>
          <a:p>
            <a:pPr eaLnBrk="1" hangingPunct="1"/>
            <a:endParaRPr lang="en-US" b="1" smtClean="0">
              <a:solidFill>
                <a:schemeClr val="accent2"/>
              </a:solidFill>
            </a:endParaRPr>
          </a:p>
        </p:txBody>
      </p:sp>
      <p:pic>
        <p:nvPicPr>
          <p:cNvPr id="7171" name="Picture 2" descr="Lake Picture for PowerPoint.bmp"/>
          <p:cNvPicPr>
            <a:picLocks noChangeAspect="1"/>
          </p:cNvPicPr>
          <p:nvPr/>
        </p:nvPicPr>
        <p:blipFill>
          <a:blip r:embed="rId3" cstate="print"/>
          <a:srcRect/>
          <a:stretch>
            <a:fillRect/>
          </a:stretch>
        </p:blipFill>
        <p:spPr bwMode="auto">
          <a:xfrm>
            <a:off x="-533400" y="-533400"/>
            <a:ext cx="10134600" cy="7620000"/>
          </a:xfrm>
          <a:prstGeom prst="rect">
            <a:avLst/>
          </a:prstGeom>
          <a:noFill/>
          <a:ln w="9525">
            <a:noFill/>
            <a:miter lim="800000"/>
            <a:headEnd/>
            <a:tailEnd/>
          </a:ln>
        </p:spPr>
      </p:pic>
      <p:sp>
        <p:nvSpPr>
          <p:cNvPr id="4" name="TextBox 3"/>
          <p:cNvSpPr txBox="1"/>
          <p:nvPr/>
        </p:nvSpPr>
        <p:spPr>
          <a:xfrm>
            <a:off x="228600" y="3962400"/>
            <a:ext cx="8763000" cy="584775"/>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      </a:t>
            </a:r>
            <a:r>
              <a:rPr lang="en-US" sz="3200" b="1" dirty="0">
                <a:ln w="12700">
                  <a:solidFill>
                    <a:schemeClr val="tx2">
                      <a:satMod val="155000"/>
                    </a:schemeClr>
                  </a:solidFill>
                  <a:prstDash val="solid"/>
                </a:ln>
                <a:solidFill>
                  <a:srgbClr val="B0E355"/>
                </a:solidFill>
                <a:effectLst>
                  <a:outerShdw blurRad="41275" dist="20320" dir="1800000" algn="tl" rotWithShape="0">
                    <a:srgbClr val="000000">
                      <a:alpha val="40000"/>
                    </a:srgbClr>
                  </a:outerShdw>
                </a:effectLst>
              </a:rPr>
              <a:t>CONCERNED  WOODLAND  OWNERS</a:t>
            </a:r>
            <a:endParaRPr lang="en-US" sz="2400" b="1" dirty="0">
              <a:ln w="12700">
                <a:solidFill>
                  <a:schemeClr val="tx2">
                    <a:satMod val="155000"/>
                  </a:schemeClr>
                </a:solidFill>
                <a:prstDash val="solid"/>
              </a:ln>
              <a:solidFill>
                <a:srgbClr val="B0E355"/>
              </a:solidFill>
              <a:effectLst>
                <a:outerShdw blurRad="41275" dist="20320" dir="1800000" algn="tl" rotWithShape="0">
                  <a:srgbClr val="000000">
                    <a:alpha val="40000"/>
                  </a:srgbClr>
                </a:outerShdw>
              </a:effectLst>
            </a:endParaRPr>
          </a:p>
        </p:txBody>
      </p:sp>
      <p:sp>
        <p:nvSpPr>
          <p:cNvPr id="7173" name="Slide Number Placeholder 4"/>
          <p:cNvSpPr>
            <a:spLocks noGrp="1"/>
          </p:cNvSpPr>
          <p:nvPr>
            <p:ph type="sldNum" sz="quarter" idx="12"/>
          </p:nvPr>
        </p:nvSpPr>
        <p:spPr>
          <a:noFill/>
        </p:spPr>
        <p:txBody>
          <a:bodyPr/>
          <a:lstStyle/>
          <a:p>
            <a:fld id="{B37017B7-D0FC-4F49-A286-786EECA6F30E}" type="slidenum">
              <a:rPr lang="en-US" smtClean="0"/>
              <a:pPr/>
              <a:t>3</a:t>
            </a:fld>
            <a:endParaRPr lang="en-US" smtClean="0"/>
          </a:p>
        </p:txBody>
      </p:sp>
      <p:sp>
        <p:nvSpPr>
          <p:cNvPr id="6" name="TextBox 5"/>
          <p:cNvSpPr txBox="1"/>
          <p:nvPr/>
        </p:nvSpPr>
        <p:spPr>
          <a:xfrm>
            <a:off x="1219200" y="533400"/>
            <a:ext cx="6705600" cy="646331"/>
          </a:xfrm>
          <a:prstGeom prst="rect">
            <a:avLst/>
          </a:prstGeom>
          <a:noFill/>
        </p:spPr>
        <p:txBody>
          <a:bodyPr wrap="square" rtlCol="0">
            <a:spAutoFit/>
          </a:bodyPr>
          <a:lstStyle/>
          <a:p>
            <a:pPr algn="ctr"/>
            <a:r>
              <a:rPr lang="en-US" sz="3600" dirty="0" smtClean="0">
                <a:solidFill>
                  <a:srgbClr val="C00000"/>
                </a:solidFill>
              </a:rPr>
              <a:t>Taxes and Fragmentation</a:t>
            </a:r>
            <a:endParaRPr lang="en-US" sz="3600" dirty="0">
              <a:solidFill>
                <a:srgbClr val="C00000"/>
              </a:solidFill>
            </a:endParaRPr>
          </a:p>
        </p:txBody>
      </p:sp>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u="sng"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a:r>
            <a:br>
              <a:rPr lang="en-US" sz="3600" b="1" u="sng"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br>
            <a:r>
              <a:rPr lang="en-US" sz="3600" b="1" u="sng"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BACKGROUND:</a:t>
            </a:r>
            <a:br>
              <a:rPr lang="en-US" sz="3600" b="1" u="sng"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br>
            <a:r>
              <a:rPr lang="en-US" sz="3600" b="1" u="sng"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a:t>
            </a:r>
            <a:r>
              <a:rPr lang="en-US" sz="3600" u="sng"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Lack of Incentive to Own </a:t>
            </a:r>
            <a:r>
              <a:rPr lang="en-US" u="sng"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a:r>
            <a:br>
              <a:rPr lang="en-US" u="sng"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br>
            <a:endParaRPr lang="en-US" dirty="0"/>
          </a:p>
        </p:txBody>
      </p:sp>
      <p:sp>
        <p:nvSpPr>
          <p:cNvPr id="4" name="Content Placeholder 3"/>
          <p:cNvSpPr>
            <a:spLocks noGrp="1"/>
          </p:cNvSpPr>
          <p:nvPr>
            <p:ph sz="half" idx="2"/>
          </p:nvPr>
        </p:nvSpPr>
        <p:spPr/>
        <p:txBody>
          <a:bodyPr/>
          <a:lstStyle/>
          <a:p>
            <a:r>
              <a:rPr lang="en-US" dirty="0" smtClean="0"/>
              <a:t>Woodland Owner Priorities</a:t>
            </a:r>
          </a:p>
          <a:p>
            <a:pPr marL="609600" indent="-609600">
              <a:buNone/>
            </a:pPr>
            <a:r>
              <a:rPr lang="en-US" sz="1800" dirty="0" smtClean="0">
                <a:solidFill>
                  <a:srgbClr val="C00000"/>
                </a:solidFill>
              </a:rPr>
              <a:t>	Family</a:t>
            </a:r>
          </a:p>
          <a:p>
            <a:pPr marL="609600" indent="-609600">
              <a:buNone/>
            </a:pPr>
            <a:r>
              <a:rPr lang="en-US" sz="1800" dirty="0" smtClean="0">
                <a:solidFill>
                  <a:srgbClr val="C00000"/>
                </a:solidFill>
              </a:rPr>
              <a:t>	Religion</a:t>
            </a:r>
          </a:p>
          <a:p>
            <a:pPr marL="609600" indent="-609600">
              <a:buNone/>
            </a:pPr>
            <a:r>
              <a:rPr lang="en-US" sz="1800" dirty="0" smtClean="0">
                <a:solidFill>
                  <a:srgbClr val="C00000"/>
                </a:solidFill>
              </a:rPr>
              <a:t>	Children and grandchildren</a:t>
            </a:r>
          </a:p>
          <a:p>
            <a:pPr marL="609600" indent="-609600">
              <a:buNone/>
            </a:pPr>
            <a:r>
              <a:rPr lang="en-US" sz="1800" dirty="0" smtClean="0">
                <a:solidFill>
                  <a:srgbClr val="C00000"/>
                </a:solidFill>
              </a:rPr>
              <a:t>	Work</a:t>
            </a:r>
          </a:p>
          <a:p>
            <a:pPr marL="609600" indent="-609600">
              <a:buNone/>
            </a:pPr>
            <a:r>
              <a:rPr lang="en-US" sz="1800" dirty="0" smtClean="0">
                <a:solidFill>
                  <a:srgbClr val="C00000"/>
                </a:solidFill>
              </a:rPr>
              <a:t>	Health or handicaps</a:t>
            </a:r>
          </a:p>
          <a:p>
            <a:pPr marL="609600" indent="-609600">
              <a:buNone/>
            </a:pPr>
            <a:r>
              <a:rPr lang="en-US" sz="1800" dirty="0" smtClean="0">
                <a:solidFill>
                  <a:srgbClr val="C00000"/>
                </a:solidFill>
              </a:rPr>
              <a:t>	Age</a:t>
            </a:r>
          </a:p>
          <a:p>
            <a:pPr marL="609600" indent="-609600">
              <a:buNone/>
            </a:pPr>
            <a:r>
              <a:rPr lang="en-US" sz="1800" dirty="0" smtClean="0">
                <a:solidFill>
                  <a:srgbClr val="C00000"/>
                </a:solidFill>
              </a:rPr>
              <a:t>	Personal matters</a:t>
            </a:r>
          </a:p>
          <a:p>
            <a:pPr marL="609600" indent="-609600">
              <a:buNone/>
            </a:pPr>
            <a:r>
              <a:rPr lang="en-US" sz="1800" dirty="0" smtClean="0">
                <a:solidFill>
                  <a:srgbClr val="C00000"/>
                </a:solidFill>
              </a:rPr>
              <a:t>	Financial matters </a:t>
            </a:r>
            <a:r>
              <a:rPr lang="en-US" sz="2000" dirty="0" smtClean="0">
                <a:solidFill>
                  <a:srgbClr val="C00000"/>
                </a:solidFill>
              </a:rPr>
              <a:t>--- </a:t>
            </a:r>
          </a:p>
          <a:p>
            <a:pPr marL="609600" indent="-609600">
              <a:buNone/>
            </a:pPr>
            <a:r>
              <a:rPr lang="en-US" sz="2000" dirty="0" smtClean="0">
                <a:solidFill>
                  <a:srgbClr val="C00000"/>
                </a:solidFill>
              </a:rPr>
              <a:t>	</a:t>
            </a:r>
            <a:r>
              <a:rPr lang="en-US" sz="2400" dirty="0" smtClean="0">
                <a:solidFill>
                  <a:srgbClr val="C00000"/>
                </a:solidFill>
              </a:rPr>
              <a:t>then his/her woodland.</a:t>
            </a:r>
            <a:r>
              <a:rPr lang="en-US" sz="2400" dirty="0" smtClean="0">
                <a:solidFill>
                  <a:schemeClr val="accent2"/>
                </a:solidFill>
              </a:rPr>
              <a:t> </a:t>
            </a:r>
          </a:p>
          <a:p>
            <a:pPr marL="609600" indent="-609600">
              <a:buFontTx/>
              <a:buNone/>
            </a:pPr>
            <a:r>
              <a:rPr lang="en-US" sz="2400" dirty="0" smtClean="0">
                <a:solidFill>
                  <a:schemeClr val="accent2"/>
                </a:solidFill>
              </a:rPr>
              <a:t>  </a:t>
            </a:r>
          </a:p>
          <a:p>
            <a:endParaRPr lang="en-US" dirty="0" smtClean="0"/>
          </a:p>
          <a:p>
            <a:endParaRPr lang="en-US" dirty="0"/>
          </a:p>
        </p:txBody>
      </p:sp>
      <p:sp>
        <p:nvSpPr>
          <p:cNvPr id="5" name="Slide Number Placeholder 4"/>
          <p:cNvSpPr>
            <a:spLocks noGrp="1"/>
          </p:cNvSpPr>
          <p:nvPr>
            <p:ph type="sldNum" sz="quarter" idx="12"/>
          </p:nvPr>
        </p:nvSpPr>
        <p:spPr/>
        <p:txBody>
          <a:bodyPr/>
          <a:lstStyle/>
          <a:p>
            <a:pPr>
              <a:defRPr/>
            </a:pPr>
            <a:fld id="{AA93CC27-156C-4073-9898-FDF12C969EFA}" type="slidenum">
              <a:rPr lang="en-US" smtClean="0">
                <a:solidFill>
                  <a:srgbClr val="000000"/>
                </a:solidFill>
              </a:rPr>
              <a:pPr>
                <a:defRPr/>
              </a:pPr>
              <a:t>30</a:t>
            </a:fld>
            <a:endParaRPr lang="en-US" dirty="0">
              <a:solidFill>
                <a:srgbClr val="000000"/>
              </a:solidFill>
            </a:endParaRPr>
          </a:p>
        </p:txBody>
      </p:sp>
      <p:sp>
        <p:nvSpPr>
          <p:cNvPr id="7" name="Content Placeholder 6"/>
          <p:cNvSpPr>
            <a:spLocks noGrp="1"/>
          </p:cNvSpPr>
          <p:nvPr>
            <p:ph sz="half" idx="1"/>
          </p:nvPr>
        </p:nvSpPr>
        <p:spPr/>
        <p:txBody>
          <a:bodyPr/>
          <a:lstStyle/>
          <a:p>
            <a:endParaRPr lang="en-US" dirty="0"/>
          </a:p>
        </p:txBody>
      </p:sp>
      <p:pic>
        <p:nvPicPr>
          <p:cNvPr id="4099" name="Picture 3" descr="C:\Users\Ron\AppData\Local\Microsoft\Windows\Temporary Internet Files\Content.IE5\H1N92ENA\family[1].gif"/>
          <p:cNvPicPr>
            <a:picLocks noChangeAspect="1" noChangeArrowheads="1"/>
          </p:cNvPicPr>
          <p:nvPr/>
        </p:nvPicPr>
        <p:blipFill>
          <a:blip r:embed="rId2" cstate="print"/>
          <a:srcRect/>
          <a:stretch>
            <a:fillRect/>
          </a:stretch>
        </p:blipFill>
        <p:spPr bwMode="auto">
          <a:xfrm>
            <a:off x="457200" y="1676400"/>
            <a:ext cx="3962400" cy="4419600"/>
          </a:xfrm>
          <a:prstGeom prst="rect">
            <a:avLst/>
          </a:prstGeom>
          <a:noFill/>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457200" y="609600"/>
            <a:ext cx="8229600" cy="5516563"/>
          </a:xfrm>
        </p:spPr>
        <p:txBody>
          <a:bodyPr/>
          <a:lstStyle/>
          <a:p>
            <a:pPr marL="609600" indent="-609600">
              <a:buFontTx/>
              <a:buNone/>
            </a:pPr>
            <a:r>
              <a:rPr lang="en-US" sz="2800" dirty="0" smtClean="0">
                <a:solidFill>
                  <a:schemeClr val="accent2"/>
                </a:solidFill>
              </a:rPr>
              <a:t>	</a:t>
            </a:r>
          </a:p>
          <a:p>
            <a:pPr marL="609600" indent="-609600">
              <a:buFontTx/>
              <a:buNone/>
            </a:pPr>
            <a:r>
              <a:rPr lang="en-US" sz="2800" dirty="0" smtClean="0">
                <a:solidFill>
                  <a:schemeClr val="accent2"/>
                </a:solidFill>
              </a:rPr>
              <a:t>      </a:t>
            </a:r>
            <a:r>
              <a:rPr lang="en-US" sz="2800" dirty="0" smtClean="0">
                <a:solidFill>
                  <a:srgbClr val="C00000"/>
                </a:solidFill>
              </a:rPr>
              <a:t>Woodlands require very few public services.</a:t>
            </a:r>
            <a:endParaRPr lang="en-US" sz="2800" dirty="0" smtClean="0">
              <a:solidFill>
                <a:srgbClr val="FF0000"/>
              </a:solidFill>
            </a:endParaRPr>
          </a:p>
          <a:p>
            <a:pPr marL="609600" indent="-609600">
              <a:buFontTx/>
              <a:buNone/>
            </a:pPr>
            <a:r>
              <a:rPr lang="en-US" sz="2800" dirty="0" smtClean="0">
                <a:solidFill>
                  <a:srgbClr val="FF0000"/>
                </a:solidFill>
              </a:rPr>
              <a:t>      Cities require a lot of public services. </a:t>
            </a:r>
            <a:endParaRPr lang="en-US" sz="2800" b="1" dirty="0" smtClean="0">
              <a:solidFill>
                <a:srgbClr val="960000"/>
              </a:solidFill>
            </a:endParaRPr>
          </a:p>
          <a:p>
            <a:pPr marL="609600" indent="-609600">
              <a:buFontTx/>
              <a:buNone/>
            </a:pPr>
            <a:r>
              <a:rPr lang="en-US" sz="2800" b="1" dirty="0" smtClean="0">
                <a:solidFill>
                  <a:srgbClr val="960000"/>
                </a:solidFill>
              </a:rPr>
              <a:t>       We should never make “Forced Management Plans” on Woodland Owners.        </a:t>
            </a:r>
          </a:p>
          <a:p>
            <a:pPr marL="609600" indent="-609600">
              <a:buFontTx/>
              <a:buNone/>
            </a:pPr>
            <a:r>
              <a:rPr lang="en-US" sz="1600" b="1" dirty="0" smtClean="0">
                <a:solidFill>
                  <a:srgbClr val="960000"/>
                </a:solidFill>
              </a:rPr>
              <a:t>     </a:t>
            </a:r>
          </a:p>
          <a:p>
            <a:pPr marL="609600" indent="-609600">
              <a:buFontTx/>
              <a:buNone/>
            </a:pPr>
            <a:r>
              <a:rPr lang="en-US" sz="2800" b="1" dirty="0" smtClean="0">
                <a:solidFill>
                  <a:srgbClr val="960000"/>
                </a:solidFill>
              </a:rPr>
              <a:t>      </a:t>
            </a:r>
            <a:r>
              <a:rPr lang="en-US" sz="2800" dirty="0" smtClean="0">
                <a:solidFill>
                  <a:schemeClr val="accent2"/>
                </a:solidFill>
              </a:rPr>
              <a:t>Ohio Woodlands are not always affordable to manage.  We recommend woodland managing on a voluntary basis. </a:t>
            </a:r>
          </a:p>
          <a:p>
            <a:pPr marL="609600" indent="-609600">
              <a:buFontTx/>
              <a:buNone/>
            </a:pPr>
            <a:r>
              <a:rPr lang="en-US" sz="1600" dirty="0" smtClean="0">
                <a:solidFill>
                  <a:schemeClr val="accent2"/>
                </a:solidFill>
              </a:rPr>
              <a:t>	</a:t>
            </a:r>
          </a:p>
          <a:p>
            <a:pPr marL="609600" indent="-609600">
              <a:buFontTx/>
              <a:buNone/>
            </a:pPr>
            <a:r>
              <a:rPr lang="en-US" sz="2800" dirty="0" smtClean="0">
                <a:solidFill>
                  <a:schemeClr val="accent2"/>
                </a:solidFill>
              </a:rPr>
              <a:t>      Pine forests in southern states are managed on a 15 to 20 year turn around for profit.  Hardwood can take between 60 to 100 years.  </a:t>
            </a:r>
          </a:p>
        </p:txBody>
      </p:sp>
      <p:sp>
        <p:nvSpPr>
          <p:cNvPr id="40963" name="Slide Number Placeholder 2"/>
          <p:cNvSpPr>
            <a:spLocks noGrp="1"/>
          </p:cNvSpPr>
          <p:nvPr>
            <p:ph type="sldNum" sz="quarter" idx="12"/>
          </p:nvPr>
        </p:nvSpPr>
        <p:spPr>
          <a:noFill/>
        </p:spPr>
        <p:txBody>
          <a:bodyPr/>
          <a:lstStyle/>
          <a:p>
            <a:fld id="{1C58FEFA-B617-4673-AF0F-892B53F6641F}" type="slidenum">
              <a:rPr lang="en-US" smtClean="0"/>
              <a:pPr/>
              <a:t>31</a:t>
            </a:fld>
            <a:endParaRPr lang="en-US" smtClean="0"/>
          </a:p>
        </p:txBody>
      </p:sp>
      <p:sp>
        <p:nvSpPr>
          <p:cNvPr id="4" name="TextBox 3"/>
          <p:cNvSpPr txBox="1"/>
          <p:nvPr/>
        </p:nvSpPr>
        <p:spPr>
          <a:xfrm>
            <a:off x="990600" y="381000"/>
            <a:ext cx="7848600" cy="523220"/>
          </a:xfrm>
          <a:prstGeom prst="rect">
            <a:avLst/>
          </a:prstGeom>
          <a:noFill/>
        </p:spPr>
        <p:txBody>
          <a:bodyPr wrap="square" rtlCol="0">
            <a:spAutoFit/>
          </a:bodyPr>
          <a:lstStyle/>
          <a:p>
            <a:r>
              <a:rPr lang="en-US" sz="2400" dirty="0" smtClean="0">
                <a:solidFill>
                  <a:srgbClr val="C00000"/>
                </a:solidFill>
              </a:rPr>
              <a:t> </a:t>
            </a:r>
            <a:r>
              <a:rPr lang="en-US" sz="2800" b="1" dirty="0" smtClean="0">
                <a:solidFill>
                  <a:srgbClr val="C00000"/>
                </a:solidFill>
              </a:rPr>
              <a:t>We need Laws to Protect Woodland Owners</a:t>
            </a:r>
            <a:endParaRPr lang="en-US" sz="2800" b="1" dirty="0">
              <a:solidFill>
                <a:srgbClr val="C00000"/>
              </a:solidFill>
            </a:endParaRPr>
          </a:p>
        </p:txBody>
      </p:sp>
    </p:spTree>
  </p:cSld>
  <p:clrMapOvr>
    <a:masterClrMapping/>
  </p:clrMapOvr>
  <p:transition>
    <p:whee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457200" y="1752600"/>
            <a:ext cx="8229600" cy="4114800"/>
          </a:xfrm>
        </p:spPr>
        <p:txBody>
          <a:bodyPr/>
          <a:lstStyle/>
          <a:p>
            <a:pPr>
              <a:lnSpc>
                <a:spcPct val="80000"/>
              </a:lnSpc>
              <a:buFontTx/>
              <a:buNone/>
            </a:pPr>
            <a:r>
              <a:rPr lang="en-US" sz="2400" dirty="0" smtClean="0">
                <a:solidFill>
                  <a:schemeClr val="accent2"/>
                </a:solidFill>
              </a:rPr>
              <a:t>	</a:t>
            </a:r>
          </a:p>
          <a:p>
            <a:pPr>
              <a:lnSpc>
                <a:spcPct val="80000"/>
              </a:lnSpc>
              <a:buFontTx/>
              <a:buNone/>
            </a:pPr>
            <a:endParaRPr lang="en-US" sz="2400" dirty="0" smtClean="0">
              <a:solidFill>
                <a:schemeClr val="accent2"/>
              </a:solidFill>
            </a:endParaRPr>
          </a:p>
          <a:p>
            <a:pPr>
              <a:lnSpc>
                <a:spcPct val="80000"/>
              </a:lnSpc>
              <a:buFontTx/>
              <a:buNone/>
            </a:pPr>
            <a:r>
              <a:rPr lang="en-US" sz="2400" dirty="0" smtClean="0">
                <a:solidFill>
                  <a:schemeClr val="accent2"/>
                </a:solidFill>
              </a:rPr>
              <a:t>	</a:t>
            </a:r>
          </a:p>
          <a:p>
            <a:pPr>
              <a:lnSpc>
                <a:spcPct val="80000"/>
              </a:lnSpc>
              <a:buFontTx/>
              <a:buNone/>
            </a:pPr>
            <a:r>
              <a:rPr lang="en-US" sz="2400" dirty="0" smtClean="0">
                <a:solidFill>
                  <a:schemeClr val="accent2"/>
                </a:solidFill>
              </a:rPr>
              <a:t>	                                                        good economic times.  </a:t>
            </a:r>
          </a:p>
          <a:p>
            <a:pPr>
              <a:lnSpc>
                <a:spcPct val="80000"/>
              </a:lnSpc>
              <a:buFontTx/>
              <a:buNone/>
            </a:pPr>
            <a:endParaRPr lang="en-US" sz="2400" dirty="0" smtClean="0">
              <a:solidFill>
                <a:schemeClr val="accent2"/>
              </a:solidFill>
            </a:endParaRPr>
          </a:p>
          <a:p>
            <a:pPr>
              <a:lnSpc>
                <a:spcPct val="80000"/>
              </a:lnSpc>
              <a:buFontTx/>
              <a:buNone/>
            </a:pPr>
            <a:r>
              <a:rPr lang="en-US" sz="2400" dirty="0" smtClean="0">
                <a:solidFill>
                  <a:schemeClr val="accent2"/>
                </a:solidFill>
              </a:rPr>
              <a:t>	</a:t>
            </a:r>
            <a:r>
              <a:rPr lang="en-US" sz="2400" dirty="0" smtClean="0">
                <a:solidFill>
                  <a:srgbClr val="960000"/>
                </a:solidFill>
                <a:cs typeface="Arial" charset="0"/>
              </a:rPr>
              <a:t>“The US is losing its forest lands </a:t>
            </a:r>
            <a:r>
              <a:rPr lang="en-US" sz="2400" dirty="0" smtClean="0">
                <a:solidFill>
                  <a:schemeClr val="accent2"/>
                </a:solidFill>
                <a:cs typeface="Arial" charset="0"/>
              </a:rPr>
              <a:t>to development with potentially undesirable economic, social, and ecological consequences.  </a:t>
            </a:r>
            <a:r>
              <a:rPr lang="en-US" sz="2400" dirty="0" smtClean="0">
                <a:solidFill>
                  <a:srgbClr val="960000"/>
                </a:solidFill>
                <a:cs typeface="Arial" charset="0"/>
              </a:rPr>
              <a:t>Property taxes </a:t>
            </a:r>
            <a:r>
              <a:rPr lang="en-US" sz="2400" dirty="0" smtClean="0">
                <a:solidFill>
                  <a:schemeClr val="accent2"/>
                </a:solidFill>
                <a:cs typeface="Arial" charset="0"/>
              </a:rPr>
              <a:t>are believed to be relevant to this process both as a </a:t>
            </a:r>
            <a:r>
              <a:rPr lang="en-US" sz="2400" dirty="0" smtClean="0">
                <a:solidFill>
                  <a:srgbClr val="960000"/>
                </a:solidFill>
                <a:cs typeface="Arial" charset="0"/>
              </a:rPr>
              <a:t>cause of</a:t>
            </a:r>
            <a:r>
              <a:rPr lang="en-US" sz="2400" dirty="0" smtClean="0">
                <a:solidFill>
                  <a:schemeClr val="accent2"/>
                </a:solidFill>
                <a:cs typeface="Arial" charset="0"/>
              </a:rPr>
              <a:t>, and </a:t>
            </a:r>
            <a:r>
              <a:rPr lang="en-US" sz="2400" dirty="0" smtClean="0">
                <a:solidFill>
                  <a:srgbClr val="960000"/>
                </a:solidFill>
                <a:cs typeface="Arial" charset="0"/>
              </a:rPr>
              <a:t>possible solution</a:t>
            </a:r>
            <a:r>
              <a:rPr lang="en-US" sz="2400" dirty="0" smtClean="0">
                <a:solidFill>
                  <a:schemeClr val="accent2"/>
                </a:solidFill>
                <a:cs typeface="Arial" charset="0"/>
              </a:rPr>
              <a:t> to, the problem…”</a:t>
            </a:r>
          </a:p>
          <a:p>
            <a:pPr>
              <a:lnSpc>
                <a:spcPct val="80000"/>
              </a:lnSpc>
              <a:buFontTx/>
              <a:buNone/>
            </a:pPr>
            <a:r>
              <a:rPr lang="en-US" sz="3600" dirty="0" smtClean="0">
                <a:solidFill>
                  <a:schemeClr val="accent2"/>
                </a:solidFill>
              </a:rPr>
              <a:t>   </a:t>
            </a:r>
          </a:p>
          <a:p>
            <a:pPr>
              <a:lnSpc>
                <a:spcPct val="80000"/>
              </a:lnSpc>
              <a:buFontTx/>
              <a:buNone/>
            </a:pPr>
            <a:endParaRPr lang="en-US" sz="3600" dirty="0" smtClean="0">
              <a:solidFill>
                <a:schemeClr val="accent2"/>
              </a:solidFill>
            </a:endParaRPr>
          </a:p>
          <a:p>
            <a:pPr>
              <a:lnSpc>
                <a:spcPct val="80000"/>
              </a:lnSpc>
              <a:buFontTx/>
              <a:buNone/>
            </a:pPr>
            <a:r>
              <a:rPr lang="en-US" sz="1400" dirty="0" smtClean="0">
                <a:solidFill>
                  <a:schemeClr val="accent2"/>
                </a:solidFill>
              </a:rPr>
              <a:t>www.timbertax.org/statetaxes/property_tax_paper_pdc.pdf</a:t>
            </a:r>
            <a:endParaRPr lang="en-US" sz="3600" dirty="0" smtClean="0">
              <a:solidFill>
                <a:schemeClr val="accent2"/>
              </a:solidFill>
            </a:endParaRPr>
          </a:p>
          <a:p>
            <a:pPr>
              <a:lnSpc>
                <a:spcPct val="80000"/>
              </a:lnSpc>
              <a:buFontTx/>
              <a:buNone/>
            </a:pPr>
            <a:endParaRPr lang="en-US" sz="2400" dirty="0" smtClean="0">
              <a:solidFill>
                <a:schemeClr val="accent2"/>
              </a:solidFill>
            </a:endParaRPr>
          </a:p>
          <a:p>
            <a:pPr>
              <a:lnSpc>
                <a:spcPct val="80000"/>
              </a:lnSpc>
              <a:buFontTx/>
              <a:buNone/>
            </a:pPr>
            <a:r>
              <a:rPr lang="en-US" sz="2400" dirty="0" smtClean="0">
                <a:solidFill>
                  <a:schemeClr val="accent2"/>
                </a:solidFill>
              </a:rPr>
              <a:t>	</a:t>
            </a:r>
          </a:p>
          <a:p>
            <a:pPr>
              <a:lnSpc>
                <a:spcPct val="80000"/>
              </a:lnSpc>
              <a:buFontTx/>
              <a:buNone/>
            </a:pPr>
            <a:endParaRPr lang="en-US" sz="2400" dirty="0" smtClean="0">
              <a:solidFill>
                <a:schemeClr val="accent2"/>
              </a:solidFill>
            </a:endParaRPr>
          </a:p>
        </p:txBody>
      </p:sp>
      <p:sp>
        <p:nvSpPr>
          <p:cNvPr id="43011" name="Slide Number Placeholder 2"/>
          <p:cNvSpPr>
            <a:spLocks noGrp="1"/>
          </p:cNvSpPr>
          <p:nvPr>
            <p:ph type="sldNum" sz="quarter" idx="12"/>
          </p:nvPr>
        </p:nvSpPr>
        <p:spPr>
          <a:noFill/>
        </p:spPr>
        <p:txBody>
          <a:bodyPr/>
          <a:lstStyle/>
          <a:p>
            <a:fld id="{FEF05855-B4BF-434D-97A6-6187DAB5C5F2}" type="slidenum">
              <a:rPr lang="en-US" smtClean="0"/>
              <a:pPr/>
              <a:t>32</a:t>
            </a:fld>
            <a:endParaRPr lang="en-US" smtClean="0"/>
          </a:p>
        </p:txBody>
      </p:sp>
      <p:sp>
        <p:nvSpPr>
          <p:cNvPr id="43012" name="TextBox 4"/>
          <p:cNvSpPr txBox="1">
            <a:spLocks noChangeArrowheads="1"/>
          </p:cNvSpPr>
          <p:nvPr/>
        </p:nvSpPr>
        <p:spPr bwMode="auto">
          <a:xfrm>
            <a:off x="762000" y="5486400"/>
            <a:ext cx="3352800" cy="369888"/>
          </a:xfrm>
          <a:prstGeom prst="rect">
            <a:avLst/>
          </a:prstGeom>
          <a:noFill/>
          <a:ln w="9525">
            <a:noFill/>
            <a:miter lim="800000"/>
            <a:headEnd/>
            <a:tailEnd/>
          </a:ln>
        </p:spPr>
        <p:txBody>
          <a:bodyPr>
            <a:spAutoFit/>
          </a:bodyPr>
          <a:lstStyle/>
          <a:p>
            <a:endParaRPr lang="en-US"/>
          </a:p>
        </p:txBody>
      </p:sp>
      <p:pic>
        <p:nvPicPr>
          <p:cNvPr id="43013" name="Picture 6"/>
          <p:cNvPicPr>
            <a:picLocks noChangeAspect="1" noChangeArrowheads="1"/>
          </p:cNvPicPr>
          <p:nvPr/>
        </p:nvPicPr>
        <p:blipFill>
          <a:blip r:embed="rId2" cstate="print"/>
          <a:srcRect/>
          <a:stretch>
            <a:fillRect/>
          </a:stretch>
        </p:blipFill>
        <p:spPr bwMode="auto">
          <a:xfrm>
            <a:off x="914400" y="609600"/>
            <a:ext cx="4343400" cy="2743200"/>
          </a:xfrm>
          <a:prstGeom prst="rect">
            <a:avLst/>
          </a:prstGeom>
          <a:noFill/>
          <a:ln w="9525">
            <a:noFill/>
            <a:miter lim="800000"/>
            <a:headEnd/>
            <a:tailEnd/>
          </a:ln>
        </p:spPr>
      </p:pic>
      <p:sp>
        <p:nvSpPr>
          <p:cNvPr id="43014" name="TextBox 9"/>
          <p:cNvSpPr txBox="1">
            <a:spLocks noChangeArrowheads="1"/>
          </p:cNvSpPr>
          <p:nvPr/>
        </p:nvSpPr>
        <p:spPr bwMode="auto">
          <a:xfrm>
            <a:off x="5486400" y="685800"/>
            <a:ext cx="3200400" cy="2308225"/>
          </a:xfrm>
          <a:prstGeom prst="rect">
            <a:avLst/>
          </a:prstGeom>
          <a:noFill/>
          <a:ln w="9525">
            <a:noFill/>
            <a:miter lim="800000"/>
            <a:headEnd/>
            <a:tailEnd/>
          </a:ln>
        </p:spPr>
        <p:txBody>
          <a:bodyPr>
            <a:spAutoFit/>
          </a:bodyPr>
          <a:lstStyle/>
          <a:p>
            <a:r>
              <a:rPr lang="en-US" sz="2400" dirty="0">
                <a:solidFill>
                  <a:schemeClr val="accent2"/>
                </a:solidFill>
              </a:rPr>
              <a:t>Imagine Ohio going back to 10% forest land. There are </a:t>
            </a:r>
            <a:r>
              <a:rPr lang="en-US" sz="2400" dirty="0">
                <a:solidFill>
                  <a:srgbClr val="960000"/>
                </a:solidFill>
              </a:rPr>
              <a:t>300 to 400 acres </a:t>
            </a:r>
            <a:r>
              <a:rPr lang="en-US" sz="2400" dirty="0">
                <a:solidFill>
                  <a:schemeClr val="accent2"/>
                </a:solidFill>
              </a:rPr>
              <a:t>of land per day in Ohio that is being developed in</a:t>
            </a:r>
            <a:endParaRPr lang="en-US" sz="2400" dirty="0"/>
          </a:p>
        </p:txBody>
      </p:sp>
      <p:pic>
        <p:nvPicPr>
          <p:cNvPr id="43015" name="Picture 5"/>
          <p:cNvPicPr>
            <a:picLocks noChangeAspect="1" noChangeArrowheads="1"/>
          </p:cNvPicPr>
          <p:nvPr/>
        </p:nvPicPr>
        <p:blipFill>
          <a:blip r:embed="rId3" cstate="print"/>
          <a:srcRect/>
          <a:stretch>
            <a:fillRect/>
          </a:stretch>
        </p:blipFill>
        <p:spPr bwMode="auto">
          <a:xfrm>
            <a:off x="5334000" y="4876800"/>
            <a:ext cx="2965450" cy="1544638"/>
          </a:xfrm>
          <a:prstGeom prst="rect">
            <a:avLst/>
          </a:prstGeom>
          <a:noFill/>
          <a:ln w="9525">
            <a:noFill/>
            <a:miter lim="800000"/>
            <a:headEnd/>
            <a:tailEnd/>
          </a:ln>
        </p:spPr>
      </p:pic>
    </p:spTree>
  </p:cSld>
  <p:clrMapOvr>
    <a:masterClrMapping/>
  </p:clrMapOvr>
  <p:transition>
    <p:wheel spokes="2"/>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228600"/>
            <a:ext cx="7772400" cy="1500187"/>
          </a:xfrm>
        </p:spPr>
        <p:txBody>
          <a:bodyPr/>
          <a:lstStyle/>
          <a:p>
            <a:pPr algn="ctr"/>
            <a:r>
              <a:rPr lang="en-US" sz="40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Who Divides Up Woodlands?</a:t>
            </a:r>
            <a:endParaRPr lang="en-US" sz="40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
        <p:nvSpPr>
          <p:cNvPr id="4" name="Slide Number Placeholder 3"/>
          <p:cNvSpPr>
            <a:spLocks noGrp="1"/>
          </p:cNvSpPr>
          <p:nvPr>
            <p:ph type="sldNum" sz="quarter" idx="12"/>
          </p:nvPr>
        </p:nvSpPr>
        <p:spPr/>
        <p:txBody>
          <a:bodyPr/>
          <a:lstStyle/>
          <a:p>
            <a:pPr>
              <a:defRPr/>
            </a:pPr>
            <a:fld id="{768482EF-5F12-4043-9949-0A522AAD685F}" type="slidenum">
              <a:rPr lang="en-US" smtClean="0"/>
              <a:pPr>
                <a:defRPr/>
              </a:pPr>
              <a:t>33</a:t>
            </a:fld>
            <a:endParaRPr lang="en-US" dirty="0"/>
          </a:p>
        </p:txBody>
      </p:sp>
      <p:sp>
        <p:nvSpPr>
          <p:cNvPr id="5" name="TextBox 4"/>
          <p:cNvSpPr txBox="1"/>
          <p:nvPr/>
        </p:nvSpPr>
        <p:spPr>
          <a:xfrm>
            <a:off x="2362200" y="2133600"/>
            <a:ext cx="7086600" cy="2554545"/>
          </a:xfrm>
          <a:prstGeom prst="rect">
            <a:avLst/>
          </a:prstGeom>
          <a:noFill/>
        </p:spPr>
        <p:txBody>
          <a:bodyPr wrap="square" rtlCol="0">
            <a:spAutoFit/>
          </a:bodyPr>
          <a:lstStyle/>
          <a:p>
            <a:pPr marL="342900" indent="-342900">
              <a:buAutoNum type="arabicPeriod"/>
            </a:pPr>
            <a:r>
              <a:rPr lang="en-US" sz="3200" dirty="0" smtClean="0"/>
              <a:t>Investors</a:t>
            </a:r>
          </a:p>
          <a:p>
            <a:pPr marL="342900" indent="-342900">
              <a:buAutoNum type="arabicPeriod"/>
            </a:pPr>
            <a:r>
              <a:rPr lang="en-US" sz="3200" dirty="0" smtClean="0"/>
              <a:t>Management Companies</a:t>
            </a:r>
          </a:p>
          <a:p>
            <a:pPr marL="342900" indent="-342900">
              <a:buAutoNum type="arabicPeriod"/>
            </a:pPr>
            <a:r>
              <a:rPr lang="en-US" sz="3200" dirty="0" smtClean="0"/>
              <a:t>Logging Companies</a:t>
            </a:r>
          </a:p>
          <a:p>
            <a:pPr marL="342900" indent="-342900">
              <a:buAutoNum type="arabicPeriod"/>
            </a:pPr>
            <a:r>
              <a:rPr lang="en-US" sz="3200" dirty="0" smtClean="0"/>
              <a:t>Real Estate Companies</a:t>
            </a:r>
          </a:p>
          <a:p>
            <a:pPr marL="342900" indent="-342900">
              <a:buAutoNum type="arabicPeriod"/>
            </a:pPr>
            <a:r>
              <a:rPr lang="en-US" sz="3200" dirty="0" smtClean="0"/>
              <a:t>Auction Companies</a:t>
            </a:r>
            <a:endParaRPr lang="en-US" sz="32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pPr>
              <a:defRPr/>
            </a:pPr>
            <a:r>
              <a:rPr lang="en-US" sz="36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What This All Means</a:t>
            </a:r>
            <a:endParaRPr lang="en-US"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
        <p:nvSpPr>
          <p:cNvPr id="3" name="Content Placeholder 2"/>
          <p:cNvSpPr>
            <a:spLocks noGrp="1"/>
          </p:cNvSpPr>
          <p:nvPr>
            <p:ph idx="1"/>
          </p:nvPr>
        </p:nvSpPr>
        <p:spPr>
          <a:xfrm>
            <a:off x="457200" y="1066800"/>
            <a:ext cx="8229600" cy="5486400"/>
          </a:xfrm>
        </p:spPr>
        <p:txBody>
          <a:bodyPr/>
          <a:lstStyle/>
          <a:p>
            <a:pPr>
              <a:buFont typeface="Wingdings" pitchFamily="2" charset="2"/>
              <a:buChar char="v"/>
              <a:defRPr/>
            </a:pPr>
            <a:r>
              <a:rPr lang="en-US" sz="2400" dirty="0" smtClean="0">
                <a:solidFill>
                  <a:schemeClr val="accent2">
                    <a:lumMod val="75000"/>
                  </a:schemeClr>
                </a:solidFill>
              </a:rPr>
              <a:t>  Managing forest land for certification requirements for  </a:t>
            </a:r>
          </a:p>
          <a:p>
            <a:pPr>
              <a:buFontTx/>
              <a:buNone/>
              <a:defRPr/>
            </a:pPr>
            <a:r>
              <a:rPr lang="en-US" sz="2400" dirty="0" smtClean="0">
                <a:solidFill>
                  <a:schemeClr val="accent2">
                    <a:lumMod val="75000"/>
                  </a:schemeClr>
                </a:solidFill>
              </a:rPr>
              <a:t>      bio-fuels, carbon credits, timber purchases, and </a:t>
            </a:r>
          </a:p>
          <a:p>
            <a:pPr>
              <a:buFontTx/>
              <a:buNone/>
              <a:defRPr/>
            </a:pPr>
            <a:r>
              <a:rPr lang="en-US" sz="2400" dirty="0" smtClean="0">
                <a:solidFill>
                  <a:schemeClr val="accent2">
                    <a:lumMod val="75000"/>
                  </a:schemeClr>
                </a:solidFill>
              </a:rPr>
              <a:t>      property tax is </a:t>
            </a:r>
            <a:r>
              <a:rPr lang="en-US" sz="2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not cost affordable</a:t>
            </a:r>
            <a:r>
              <a:rPr lang="en-US" sz="2400" dirty="0" smtClean="0">
                <a:solidFill>
                  <a:schemeClr val="accent2">
                    <a:lumMod val="75000"/>
                  </a:schemeClr>
                </a:solidFill>
              </a:rPr>
              <a:t>.  </a:t>
            </a:r>
            <a:r>
              <a:rPr lang="en-US" sz="2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Managing fully is </a:t>
            </a:r>
          </a:p>
          <a:p>
            <a:pPr>
              <a:buFontTx/>
              <a:buNone/>
              <a:defRPr/>
            </a:pPr>
            <a:r>
              <a:rPr lang="en-US" sz="2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for people who can afford it.</a:t>
            </a:r>
          </a:p>
          <a:p>
            <a:pPr>
              <a:buFont typeface="Wingdings" pitchFamily="2" charset="2"/>
              <a:buChar char="v"/>
              <a:defRPr/>
            </a:pPr>
            <a:r>
              <a:rPr lang="en-US" sz="2400" dirty="0" smtClean="0">
                <a:solidFill>
                  <a:srgbClr val="002060"/>
                </a:solidFill>
              </a:rPr>
              <a:t>Paying for management plans is costly. We have a plan that Division of Forestry can provide management plans at a no charge service for all woodland owners. We recommend managing forests but only voluntarily.</a:t>
            </a:r>
          </a:p>
          <a:p>
            <a:pPr>
              <a:buFont typeface="Wingdings" pitchFamily="2" charset="2"/>
              <a:buChar char="v"/>
              <a:defRPr/>
            </a:pPr>
            <a:r>
              <a:rPr lang="en-US" sz="2400" dirty="0" smtClean="0">
                <a:solidFill>
                  <a:schemeClr val="accent2">
                    <a:lumMod val="75000"/>
                  </a:schemeClr>
                </a:solidFill>
              </a:rPr>
              <a:t>Woodland owners accomplish a tremendous amount of</a:t>
            </a:r>
          </a:p>
          <a:p>
            <a:pPr>
              <a:buFontTx/>
              <a:buNone/>
              <a:defRPr/>
            </a:pPr>
            <a:r>
              <a:rPr lang="en-US" sz="2400" dirty="0" smtClean="0">
                <a:solidFill>
                  <a:schemeClr val="accent2">
                    <a:lumMod val="75000"/>
                  </a:schemeClr>
                </a:solidFill>
              </a:rPr>
              <a:t>      good with their trees, water, and soil protection, carbon</a:t>
            </a:r>
          </a:p>
          <a:p>
            <a:pPr>
              <a:buFontTx/>
              <a:buNone/>
              <a:defRPr/>
            </a:pPr>
            <a:r>
              <a:rPr lang="en-US" sz="2400" dirty="0" smtClean="0">
                <a:solidFill>
                  <a:schemeClr val="accent2">
                    <a:lumMod val="75000"/>
                  </a:schemeClr>
                </a:solidFill>
              </a:rPr>
              <a:t>      dioxide air clean up, wildlife, and recreation.</a:t>
            </a:r>
          </a:p>
          <a:p>
            <a:pPr>
              <a:buFontTx/>
              <a:buNone/>
              <a:defRPr/>
            </a:pPr>
            <a:endParaRPr lang="en-US" sz="2400" dirty="0">
              <a:solidFill>
                <a:schemeClr val="accent2">
                  <a:lumMod val="75000"/>
                </a:schemeClr>
              </a:solidFill>
            </a:endParaRPr>
          </a:p>
        </p:txBody>
      </p:sp>
      <p:sp>
        <p:nvSpPr>
          <p:cNvPr id="45060" name="Slide Number Placeholder 3"/>
          <p:cNvSpPr>
            <a:spLocks noGrp="1"/>
          </p:cNvSpPr>
          <p:nvPr>
            <p:ph type="sldNum" sz="quarter" idx="12"/>
          </p:nvPr>
        </p:nvSpPr>
        <p:spPr>
          <a:noFill/>
        </p:spPr>
        <p:txBody>
          <a:bodyPr/>
          <a:lstStyle/>
          <a:p>
            <a:fld id="{CF4A55DD-9D07-48D6-9986-3D4F238E13EE}" type="slidenum">
              <a:rPr lang="en-US" smtClean="0"/>
              <a:pPr/>
              <a:t>34</a:t>
            </a:fld>
            <a:endParaRPr lang="en-US" smtClean="0"/>
          </a:p>
        </p:txBody>
      </p:sp>
    </p:spTree>
  </p:cSld>
  <p:clrMapOvr>
    <a:masterClrMapping/>
  </p:clrMapOvr>
  <p:transition>
    <p:checke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Font typeface="Wingdings" pitchFamily="2" charset="2"/>
              <a:buChar char="v"/>
              <a:defRPr/>
            </a:pPr>
            <a:endParaRPr lang="en-US" sz="2400" dirty="0" smtClean="0">
              <a:solidFill>
                <a:schemeClr val="accent2">
                  <a:lumMod val="75000"/>
                </a:schemeClr>
              </a:solidFill>
            </a:endParaRPr>
          </a:p>
          <a:p>
            <a:pPr>
              <a:buFont typeface="Wingdings" pitchFamily="2" charset="2"/>
              <a:buChar char="v"/>
              <a:defRPr/>
            </a:pPr>
            <a:r>
              <a:rPr lang="en-US" sz="2400" dirty="0" smtClean="0">
                <a:solidFill>
                  <a:schemeClr val="accent2">
                    <a:lumMod val="75000"/>
                  </a:schemeClr>
                </a:solidFill>
              </a:rPr>
              <a:t>We need to recognize and compensate woodland owners for all they do by owning and saving our forestland.</a:t>
            </a:r>
          </a:p>
          <a:p>
            <a:pPr>
              <a:buFont typeface="Wingdings" pitchFamily="2" charset="2"/>
              <a:buChar char="v"/>
              <a:defRPr/>
            </a:pPr>
            <a:r>
              <a:rPr lang="en-US" sz="2400" dirty="0" smtClean="0">
                <a:solidFill>
                  <a:schemeClr val="accent2">
                    <a:lumMod val="75000"/>
                  </a:schemeClr>
                </a:solidFill>
              </a:rPr>
              <a:t>We recommend the simplified </a:t>
            </a:r>
            <a:r>
              <a:rPr lang="en-US" sz="2400" dirty="0" smtClean="0">
                <a:solidFill>
                  <a:srgbClr val="960000"/>
                </a:solidFill>
              </a:rPr>
              <a:t>“Ohio Woodland Owners </a:t>
            </a:r>
          </a:p>
          <a:p>
            <a:pPr>
              <a:buFontTx/>
              <a:buNone/>
              <a:defRPr/>
            </a:pPr>
            <a:r>
              <a:rPr lang="en-US" sz="2400" dirty="0" smtClean="0">
                <a:solidFill>
                  <a:srgbClr val="960000"/>
                </a:solidFill>
              </a:rPr>
              <a:t>      Incentive</a:t>
            </a:r>
            <a:r>
              <a:rPr lang="en-US" sz="2400" dirty="0" smtClean="0">
                <a:solidFill>
                  <a:schemeClr val="accent2">
                    <a:lumMod val="75000"/>
                  </a:schemeClr>
                </a:solidFill>
              </a:rPr>
              <a:t> </a:t>
            </a:r>
            <a:r>
              <a:rPr lang="en-US" sz="2400" dirty="0" smtClean="0">
                <a:solidFill>
                  <a:srgbClr val="960000"/>
                </a:solidFill>
              </a:rPr>
              <a:t>Tax Plan”</a:t>
            </a:r>
            <a:r>
              <a:rPr lang="en-US" sz="2400" dirty="0" smtClean="0">
                <a:solidFill>
                  <a:schemeClr val="accent2">
                    <a:lumMod val="75000"/>
                  </a:schemeClr>
                </a:solidFill>
              </a:rPr>
              <a:t> for all eighty-eight counties in Ohio </a:t>
            </a:r>
          </a:p>
          <a:p>
            <a:pPr>
              <a:buFontTx/>
              <a:buNone/>
              <a:defRPr/>
            </a:pPr>
            <a:r>
              <a:rPr lang="en-US" sz="2400" dirty="0" smtClean="0">
                <a:solidFill>
                  <a:schemeClr val="accent2">
                    <a:lumMod val="75000"/>
                  </a:schemeClr>
                </a:solidFill>
              </a:rPr>
              <a:t>      with </a:t>
            </a:r>
            <a:r>
              <a:rPr lang="en-US" sz="2400" dirty="0" smtClean="0">
                <a:solidFill>
                  <a:srgbClr val="960000"/>
                </a:solidFill>
              </a:rPr>
              <a:t>zero tax per acre. </a:t>
            </a:r>
            <a:endParaRPr lang="en-US" sz="2400" dirty="0" smtClean="0">
              <a:solidFill>
                <a:schemeClr val="accent2">
                  <a:lumMod val="75000"/>
                </a:schemeClr>
              </a:solidFill>
            </a:endParaRPr>
          </a:p>
          <a:p>
            <a:pPr>
              <a:buFont typeface="Wingdings" pitchFamily="2" charset="2"/>
              <a:buChar char="v"/>
              <a:defRPr/>
            </a:pPr>
            <a:r>
              <a:rPr lang="en-US" sz="2400" dirty="0" smtClean="0">
                <a:solidFill>
                  <a:schemeClr val="accent2">
                    <a:lumMod val="75000"/>
                  </a:schemeClr>
                </a:solidFill>
              </a:rPr>
              <a:t>  This plan would help all (including the elderly and </a:t>
            </a:r>
          </a:p>
          <a:p>
            <a:pPr>
              <a:buFontTx/>
              <a:buNone/>
              <a:defRPr/>
            </a:pPr>
            <a:r>
              <a:rPr lang="en-US" sz="2400" dirty="0" smtClean="0">
                <a:solidFill>
                  <a:schemeClr val="accent2">
                    <a:lumMod val="75000"/>
                  </a:schemeClr>
                </a:solidFill>
              </a:rPr>
              <a:t>      handicapped) afford their woodlands, and would </a:t>
            </a:r>
          </a:p>
          <a:p>
            <a:pPr>
              <a:buFontTx/>
              <a:buNone/>
              <a:defRPr/>
            </a:pPr>
            <a:r>
              <a:rPr lang="en-US" sz="2400" dirty="0" smtClean="0">
                <a:solidFill>
                  <a:schemeClr val="accent2">
                    <a:lumMod val="75000"/>
                  </a:schemeClr>
                </a:solidFill>
              </a:rPr>
              <a:t>      discourage forest fragmentation.</a:t>
            </a:r>
          </a:p>
          <a:p>
            <a:pPr>
              <a:buFontTx/>
              <a:buNone/>
              <a:defRPr/>
            </a:pPr>
            <a:r>
              <a:rPr lang="en-US" sz="2400" dirty="0" smtClean="0">
                <a:solidFill>
                  <a:srgbClr val="960000"/>
                </a:solidFill>
              </a:rPr>
              <a:t>     It is worth it to have a “Simplified Woodland Owners Incentive Tax Plan” to save our Ohio Woodlands.</a:t>
            </a:r>
          </a:p>
          <a:p>
            <a:pPr>
              <a:buFontTx/>
              <a:buNone/>
              <a:defRPr/>
            </a:pPr>
            <a:endParaRPr lang="en-US" sz="1400" dirty="0" smtClean="0">
              <a:solidFill>
                <a:schemeClr val="accent2">
                  <a:lumMod val="75000"/>
                </a:schemeClr>
              </a:solidFill>
            </a:endParaRPr>
          </a:p>
          <a:p>
            <a:pPr>
              <a:buFontTx/>
              <a:buNone/>
              <a:defRPr/>
            </a:pPr>
            <a:endParaRPr lang="en-US" sz="1000" dirty="0" smtClean="0">
              <a:solidFill>
                <a:schemeClr val="accent2">
                  <a:lumMod val="75000"/>
                </a:schemeClr>
              </a:solidFill>
            </a:endParaRPr>
          </a:p>
          <a:p>
            <a:pPr>
              <a:buFontTx/>
              <a:buNone/>
              <a:defRPr/>
            </a:pPr>
            <a:r>
              <a:rPr lang="en-US" b="1" i="1" dirty="0" smtClean="0">
                <a:solidFill>
                  <a:schemeClr val="accent2">
                    <a:lumMod val="75000"/>
                  </a:schemeClr>
                </a:solidFill>
              </a:rPr>
              <a:t>    </a:t>
            </a:r>
            <a:endParaRPr lang="en-US" b="1" i="1" dirty="0">
              <a:solidFill>
                <a:schemeClr val="accent2">
                  <a:lumMod val="75000"/>
                </a:schemeClr>
              </a:solidFill>
            </a:endParaRPr>
          </a:p>
        </p:txBody>
      </p:sp>
      <p:sp>
        <p:nvSpPr>
          <p:cNvPr id="46083" name="Slide Number Placeholder 3"/>
          <p:cNvSpPr>
            <a:spLocks noGrp="1"/>
          </p:cNvSpPr>
          <p:nvPr>
            <p:ph type="sldNum" sz="quarter" idx="12"/>
          </p:nvPr>
        </p:nvSpPr>
        <p:spPr>
          <a:noFill/>
        </p:spPr>
        <p:txBody>
          <a:bodyPr/>
          <a:lstStyle/>
          <a:p>
            <a:fld id="{A6FCA46F-E208-41EC-AD0F-99197DDEB3BB}" type="slidenum">
              <a:rPr lang="en-US" smtClean="0"/>
              <a:pPr/>
              <a:t>35</a:t>
            </a:fld>
            <a:endParaRPr lang="en-US" smtClean="0"/>
          </a:p>
        </p:txBody>
      </p:sp>
    </p:spTree>
  </p:cSld>
  <p:clrMapOvr>
    <a:masterClrMapping/>
  </p:clrMapOvr>
  <p:transition>
    <p:wheel spokes="8"/>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z="2400" b="1" dirty="0" smtClean="0"/>
              <a:t>WOODLAND OWNERS RECOMMEND:</a:t>
            </a:r>
            <a:r>
              <a:rPr lang="en-US" sz="2000" dirty="0" smtClean="0"/>
              <a:t/>
            </a:r>
            <a:br>
              <a:rPr lang="en-US" sz="2000" dirty="0" smtClean="0"/>
            </a:br>
            <a:r>
              <a:rPr lang="en-US" sz="2800" dirty="0" smtClean="0">
                <a:solidFill>
                  <a:srgbClr val="C00000"/>
                </a:solidFill>
              </a:rPr>
              <a:t>“</a:t>
            </a:r>
            <a:r>
              <a:rPr lang="en-US" sz="27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The Ohio Woodland Owners Incentive Tax Plan”</a:t>
            </a:r>
            <a:endParaRPr lang="en-US" sz="2700" dirty="0" smtClean="0">
              <a:solidFill>
                <a:srgbClr val="FF0000"/>
              </a:solidFill>
            </a:endParaRPr>
          </a:p>
        </p:txBody>
      </p:sp>
      <p:sp>
        <p:nvSpPr>
          <p:cNvPr id="47107" name="Content Placeholder 2"/>
          <p:cNvSpPr>
            <a:spLocks noGrp="1"/>
          </p:cNvSpPr>
          <p:nvPr>
            <p:ph idx="1"/>
          </p:nvPr>
        </p:nvSpPr>
        <p:spPr>
          <a:xfrm>
            <a:off x="457200" y="1219200"/>
            <a:ext cx="8229600" cy="4525963"/>
          </a:xfrm>
        </p:spPr>
        <p:txBody>
          <a:bodyPr/>
          <a:lstStyle/>
          <a:p>
            <a:pPr indent="0">
              <a:lnSpc>
                <a:spcPct val="150000"/>
              </a:lnSpc>
              <a:buFontTx/>
              <a:buNone/>
            </a:pPr>
            <a:r>
              <a:rPr lang="en-US" sz="1850" dirty="0" smtClean="0"/>
              <a:t>A plan that would apply to ten or more acres of woodlands. Trees may be harvested for timber when appropriate, with </a:t>
            </a:r>
            <a:r>
              <a:rPr lang="en-US" sz="1850" dirty="0" smtClean="0">
                <a:latin typeface="Arial Black" pitchFamily="34" charset="0"/>
              </a:rPr>
              <a:t>Best Management Practices</a:t>
            </a:r>
            <a:r>
              <a:rPr lang="en-US" sz="2400" i="1" dirty="0" smtClean="0"/>
              <a:t>.</a:t>
            </a:r>
            <a:r>
              <a:rPr lang="en-US" sz="1850" i="1" dirty="0" smtClean="0"/>
              <a:t> </a:t>
            </a:r>
            <a:r>
              <a:rPr lang="en-US" sz="1850" dirty="0" smtClean="0"/>
              <a:t>Further managing would be voluntary on Timber Stand Improvement and Invasive Plants with Educational Programs and Cost Share Programs being available to Woodland Owners. Information and encouragement from the Ohio Division of Forestry (ODOF) is recommended. The recommended tax rate would be no tax per acre.. The Ohio Woodland Owners Incentive Tax Plan would create ways to help woodland owners keep land together at an affordable cost and avoid forest fragmentation.</a:t>
            </a:r>
          </a:p>
        </p:txBody>
      </p:sp>
      <p:sp>
        <p:nvSpPr>
          <p:cNvPr id="47108" name="Slide Number Placeholder 3"/>
          <p:cNvSpPr>
            <a:spLocks noGrp="1"/>
          </p:cNvSpPr>
          <p:nvPr>
            <p:ph type="sldNum" sz="quarter" idx="12"/>
          </p:nvPr>
        </p:nvSpPr>
        <p:spPr>
          <a:noFill/>
        </p:spPr>
        <p:txBody>
          <a:bodyPr/>
          <a:lstStyle/>
          <a:p>
            <a:fld id="{B5E35090-ECA2-494D-ADFD-6DAA4C8F6F2A}" type="slidenum">
              <a:rPr lang="en-US" smtClean="0"/>
              <a:pPr/>
              <a:t>36</a:t>
            </a:fld>
            <a:endParaRPr lang="en-US"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a:xfrm>
            <a:off x="457200" y="381000"/>
            <a:ext cx="8229600" cy="5745163"/>
          </a:xfrm>
        </p:spPr>
        <p:txBody>
          <a:bodyPr/>
          <a:lstStyle/>
          <a:p>
            <a:pPr indent="0">
              <a:buFontTx/>
              <a:buNone/>
            </a:pPr>
            <a:r>
              <a:rPr lang="en-US" sz="2400" b="1" dirty="0" smtClean="0"/>
              <a:t>The Ohio Woodland Owners Incentive Tax Plan</a:t>
            </a:r>
            <a:r>
              <a:rPr lang="en-US" sz="2800" dirty="0" smtClean="0"/>
              <a:t> </a:t>
            </a:r>
            <a:r>
              <a:rPr lang="en-US" sz="2000" dirty="0" smtClean="0"/>
              <a:t>recognizes woodland landowners for growing trees; that they provide renewable resources. Woodland property provides: water retention, wood, inhibits soil erosion, wildlife habitat, a source of recreation, and scenery. Trees help to clean the air by taking in carbon dioxide and giving off oxygen.</a:t>
            </a:r>
          </a:p>
          <a:p>
            <a:pPr indent="0">
              <a:buFontTx/>
              <a:buNone/>
            </a:pPr>
            <a:endParaRPr lang="en-US" sz="2000" dirty="0" smtClean="0"/>
          </a:p>
          <a:p>
            <a:pPr indent="0">
              <a:buFontTx/>
              <a:buNone/>
            </a:pPr>
            <a:r>
              <a:rPr lang="en-US" sz="2000" dirty="0" smtClean="0"/>
              <a:t>Service will be provided by Service Foresters, thru the Ohio Division of Forestry to offer help and assistance to woodland owners whenever and wherever possible. Woodland owners shall not be discriminated against by being taken out of woodland programs or county tax reduction programs because of their age, handicaps, health reasons or disabilities. Recognize that any woodland management practice, including timbering affects woods 30 to 50 years from now. Trees take 60 to 100 years to grow in Ohio for wood production.</a:t>
            </a:r>
          </a:p>
          <a:p>
            <a:pPr indent="0">
              <a:buFontTx/>
              <a:buNone/>
            </a:pPr>
            <a:r>
              <a:rPr lang="en-US" sz="2000" dirty="0" smtClean="0">
                <a:solidFill>
                  <a:srgbClr val="0070C0"/>
                </a:solidFill>
              </a:rPr>
              <a:t>	</a:t>
            </a:r>
          </a:p>
          <a:p>
            <a:pPr indent="0">
              <a:buFontTx/>
              <a:buNone/>
            </a:pPr>
            <a:endParaRPr lang="en-US" sz="2000" dirty="0" smtClean="0">
              <a:solidFill>
                <a:srgbClr val="0070C0"/>
              </a:solidFill>
            </a:endParaRPr>
          </a:p>
        </p:txBody>
      </p:sp>
      <p:sp>
        <p:nvSpPr>
          <p:cNvPr id="48131" name="Slide Number Placeholder 3"/>
          <p:cNvSpPr>
            <a:spLocks noGrp="1"/>
          </p:cNvSpPr>
          <p:nvPr>
            <p:ph type="sldNum" sz="quarter" idx="12"/>
          </p:nvPr>
        </p:nvSpPr>
        <p:spPr>
          <a:noFill/>
        </p:spPr>
        <p:txBody>
          <a:bodyPr/>
          <a:lstStyle/>
          <a:p>
            <a:fld id="{DAF706A0-4CE7-44B0-AF19-62BE531F6FAA}" type="slidenum">
              <a:rPr lang="en-US" smtClean="0"/>
              <a:pPr/>
              <a:t>37</a:t>
            </a:fld>
            <a:endParaRPr 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buNone/>
            </a:pPr>
            <a:r>
              <a:rPr lang="en-US" sz="2000" dirty="0" smtClean="0"/>
              <a:t> 	</a:t>
            </a:r>
          </a:p>
          <a:p>
            <a:pPr>
              <a:buNone/>
            </a:pPr>
            <a:endParaRPr lang="en-US" sz="2000" dirty="0" smtClean="0">
              <a:solidFill>
                <a:srgbClr val="0070C0"/>
              </a:solidFill>
            </a:endParaRPr>
          </a:p>
          <a:p>
            <a:pPr>
              <a:lnSpc>
                <a:spcPct val="150000"/>
              </a:lnSpc>
              <a:buNone/>
            </a:pPr>
            <a:r>
              <a:rPr lang="en-US" sz="2000" dirty="0" smtClean="0">
                <a:solidFill>
                  <a:srgbClr val="0070C0"/>
                </a:solidFill>
              </a:rPr>
              <a:t>	</a:t>
            </a:r>
            <a:r>
              <a:rPr lang="en-US" sz="2000" dirty="0" smtClean="0"/>
              <a:t>The Division of Forestry must inform woodland landowners in writing of any changes in laws regarding taxation and woodland management, including logging.</a:t>
            </a:r>
          </a:p>
          <a:p>
            <a:pPr>
              <a:lnSpc>
                <a:spcPct val="150000"/>
              </a:lnSpc>
              <a:buNone/>
            </a:pPr>
            <a:endParaRPr lang="en-US" sz="2000" dirty="0" smtClean="0">
              <a:solidFill>
                <a:srgbClr val="0070C0"/>
              </a:solidFill>
            </a:endParaRPr>
          </a:p>
          <a:p>
            <a:pPr>
              <a:lnSpc>
                <a:spcPct val="150000"/>
              </a:lnSpc>
              <a:buNone/>
            </a:pPr>
            <a:r>
              <a:rPr lang="en-US" sz="2000" dirty="0" smtClean="0">
                <a:solidFill>
                  <a:srgbClr val="0070C0"/>
                </a:solidFill>
              </a:rPr>
              <a:t>	</a:t>
            </a:r>
            <a:r>
              <a:rPr lang="en-US" sz="2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“Qualified” </a:t>
            </a:r>
            <a:r>
              <a:rPr lang="en-US" sz="2000" dirty="0" smtClean="0"/>
              <a:t>pertains to the process and steps to be able to participate in the Ohio Woodland Owners Incentive Tax Plan. Once a woodland owner successfully completes the Ohio Woodland Owners Incentive Tax Plan Application; pays a one time $25.00 fee; receives the required maps, “Stewardship Guidance Booklet,” information provided by the Ohio Division of Forestry.</a:t>
            </a:r>
            <a:endParaRPr lang="en-US" sz="2000" dirty="0"/>
          </a:p>
        </p:txBody>
      </p:sp>
      <p:sp>
        <p:nvSpPr>
          <p:cNvPr id="4" name="Slide Number Placeholder 3"/>
          <p:cNvSpPr>
            <a:spLocks noGrp="1"/>
          </p:cNvSpPr>
          <p:nvPr>
            <p:ph type="sldNum" sz="quarter" idx="12"/>
          </p:nvPr>
        </p:nvSpPr>
        <p:spPr/>
        <p:txBody>
          <a:bodyPr/>
          <a:lstStyle/>
          <a:p>
            <a:pPr>
              <a:defRPr/>
            </a:pPr>
            <a:fld id="{B0824ABA-B985-4C0C-B785-DD382E434333}" type="slidenum">
              <a:rPr lang="en-US" smtClean="0"/>
              <a:pPr>
                <a:defRPr/>
              </a:pPr>
              <a:t>38</a:t>
            </a:fld>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a:xfrm>
            <a:off x="457200" y="381000"/>
            <a:ext cx="8229600" cy="5745163"/>
          </a:xfrm>
        </p:spPr>
        <p:txBody>
          <a:bodyPr/>
          <a:lstStyle/>
          <a:p>
            <a:pPr indent="0">
              <a:buFontTx/>
              <a:buNone/>
            </a:pPr>
            <a:r>
              <a:rPr lang="en-US" sz="2400" b="1" dirty="0" smtClean="0"/>
              <a:t>The Ohio Woodland Owners Incentive Tax Plan</a:t>
            </a:r>
            <a:r>
              <a:rPr lang="en-US" sz="2800" dirty="0" smtClean="0"/>
              <a:t> </a:t>
            </a:r>
            <a:r>
              <a:rPr lang="en-US" sz="2000" dirty="0" smtClean="0"/>
              <a:t>recognizes woodland landowners for growing trees; that they provide renewable resources. Woodland property provides: water retention, wood, inhibits soil erosion, wildlife habitat, a source of recreation, and scenery. Trees help to clean the air by taking in carbon dioxide and giving off oxygen.</a:t>
            </a:r>
          </a:p>
          <a:p>
            <a:pPr indent="0">
              <a:buFontTx/>
              <a:buNone/>
            </a:pPr>
            <a:endParaRPr lang="en-US" sz="2000" dirty="0" smtClean="0"/>
          </a:p>
          <a:p>
            <a:pPr indent="0">
              <a:buFontTx/>
              <a:buNone/>
            </a:pPr>
            <a:r>
              <a:rPr lang="en-US" sz="2000" dirty="0" smtClean="0"/>
              <a:t>Service will be provided by Service Foresters, thru the Ohio Division of Forestry to offer help and assistance to woodland owners whenever and wherever possible. Woodland owners shall not be discriminated against by being taken out of woodland programs or county tax reduction programs because of their age, handicaps, health reasons or disabilities. Recognize that any woodland management practice, including timbering affects woods 30 to 50 years from now. Trees take 60 to 100 years to grow in Ohio for wood production.</a:t>
            </a:r>
          </a:p>
          <a:p>
            <a:pPr indent="0">
              <a:buFontTx/>
              <a:buNone/>
            </a:pPr>
            <a:r>
              <a:rPr lang="en-US" sz="2000" dirty="0" smtClean="0">
                <a:solidFill>
                  <a:srgbClr val="0070C0"/>
                </a:solidFill>
              </a:rPr>
              <a:t>	</a:t>
            </a:r>
          </a:p>
          <a:p>
            <a:pPr indent="0">
              <a:buFontTx/>
              <a:buNone/>
            </a:pPr>
            <a:endParaRPr lang="en-US" sz="2000" dirty="0" smtClean="0">
              <a:solidFill>
                <a:srgbClr val="0070C0"/>
              </a:solidFill>
            </a:endParaRPr>
          </a:p>
        </p:txBody>
      </p:sp>
      <p:sp>
        <p:nvSpPr>
          <p:cNvPr id="48131" name="Slide Number Placeholder 3"/>
          <p:cNvSpPr>
            <a:spLocks noGrp="1"/>
          </p:cNvSpPr>
          <p:nvPr>
            <p:ph type="sldNum" sz="quarter" idx="12"/>
          </p:nvPr>
        </p:nvSpPr>
        <p:spPr>
          <a:noFill/>
        </p:spPr>
        <p:txBody>
          <a:bodyPr/>
          <a:lstStyle/>
          <a:p>
            <a:fld id="{DAF706A0-4CE7-44B0-AF19-62BE531F6FAA}" type="slidenum">
              <a:rPr lang="en-US" smtClean="0">
                <a:solidFill>
                  <a:srgbClr val="000000"/>
                </a:solidFill>
              </a:rPr>
              <a:pPr/>
              <a:t>39</a:t>
            </a:fld>
            <a:endParaRPr lang="en-US" smtClean="0">
              <a:solidFill>
                <a:srgbClr val="000000"/>
              </a:solidFill>
            </a:endParaRPr>
          </a:p>
        </p:txBody>
      </p:sp>
    </p:spTree>
    <p:extLst>
      <p:ext uri="{BB962C8B-B14F-4D97-AF65-F5344CB8AC3E}">
        <p14:creationId xmlns:p14="http://schemas.microsoft.com/office/powerpoint/2010/main" val="7076185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600200"/>
            <a:ext cx="8229600" cy="1600200"/>
          </a:xfrm>
        </p:spPr>
        <p:txBody>
          <a:bodyPr/>
          <a:lstStyle/>
          <a:p>
            <a:pPr eaLnBrk="1" hangingPunct="1"/>
            <a:r>
              <a:rPr lang="en-US" sz="3200" b="1" u="sng" dirty="0" smtClean="0">
                <a:solidFill>
                  <a:schemeClr val="accent2"/>
                </a:solidFill>
              </a:rPr>
              <a:t/>
            </a:r>
            <a:br>
              <a:rPr lang="en-US" sz="3200" b="1" u="sng" dirty="0" smtClean="0">
                <a:solidFill>
                  <a:schemeClr val="accent2"/>
                </a:solidFill>
              </a:rPr>
            </a:br>
            <a:r>
              <a:rPr lang="en-US" sz="3200" b="1" u="sng" dirty="0" smtClean="0">
                <a:solidFill>
                  <a:schemeClr val="accent2"/>
                </a:solidFill>
              </a:rPr>
              <a:t/>
            </a:r>
            <a:br>
              <a:rPr lang="en-US" sz="3200" b="1" u="sng" dirty="0" smtClean="0">
                <a:solidFill>
                  <a:schemeClr val="accent2"/>
                </a:solidFill>
              </a:rPr>
            </a:br>
            <a:r>
              <a:rPr lang="en-US" sz="3200" b="1" u="sng"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
            </a:r>
            <a:br>
              <a:rPr lang="en-US" sz="3200" b="1" u="sng"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br>
            <a:r>
              <a:rPr lang="en-US" sz="3200" b="1" u="sng"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Suggested Name </a:t>
            </a:r>
            <a:r>
              <a:rPr lang="en-US" sz="3200" b="1" u="sng" dirty="0" smtClean="0">
                <a:solidFill>
                  <a:schemeClr val="accent2"/>
                </a:solidFill>
              </a:rPr>
              <a:t/>
            </a:r>
            <a:br>
              <a:rPr lang="en-US" sz="3200" b="1" u="sng" dirty="0" smtClean="0">
                <a:solidFill>
                  <a:schemeClr val="accent2"/>
                </a:solidFill>
              </a:rPr>
            </a:br>
            <a:r>
              <a:rPr lang="en-US" sz="3200" b="1" u="sng" dirty="0" smtClean="0">
                <a:solidFill>
                  <a:schemeClr val="accent2"/>
                </a:solidFill>
              </a:rPr>
              <a:t/>
            </a:r>
            <a:br>
              <a:rPr lang="en-US" sz="3200" b="1" u="sng" dirty="0" smtClean="0">
                <a:solidFill>
                  <a:schemeClr val="accent2"/>
                </a:solidFill>
              </a:rPr>
            </a:br>
            <a:r>
              <a:rPr lang="en-US" sz="3200" b="1" u="sng" dirty="0" smtClean="0">
                <a:solidFill>
                  <a:schemeClr val="accent2"/>
                </a:solidFill>
              </a:rPr>
              <a:t/>
            </a:r>
            <a:br>
              <a:rPr lang="en-US" sz="3200" b="1" u="sng" dirty="0" smtClean="0">
                <a:solidFill>
                  <a:schemeClr val="accent2"/>
                </a:solidFill>
              </a:rPr>
            </a:br>
            <a:r>
              <a:rPr lang="en-US" sz="3200" b="1" dirty="0" smtClean="0">
                <a:solidFill>
                  <a:schemeClr val="accent2"/>
                </a:solidFill>
              </a:rPr>
              <a:t>   </a:t>
            </a:r>
            <a:r>
              <a:rPr lang="en-US" sz="4000" b="1" dirty="0" smtClean="0"/>
              <a:t> </a:t>
            </a:r>
            <a:r>
              <a:rPr lang="en-US" sz="4000" dirty="0" smtClean="0"/>
              <a:t> 	</a:t>
            </a:r>
          </a:p>
        </p:txBody>
      </p:sp>
      <p:sp>
        <p:nvSpPr>
          <p:cNvPr id="10243" name="Rectangle 3"/>
          <p:cNvSpPr>
            <a:spLocks noGrp="1" noChangeArrowheads="1"/>
          </p:cNvSpPr>
          <p:nvPr>
            <p:ph type="body" idx="1"/>
          </p:nvPr>
        </p:nvSpPr>
        <p:spPr>
          <a:xfrm>
            <a:off x="0" y="3505200"/>
            <a:ext cx="9144000" cy="685800"/>
          </a:xfrm>
        </p:spPr>
        <p:txBody>
          <a:bodyPr/>
          <a:lstStyle/>
          <a:p>
            <a:pPr algn="ctr" eaLnBrk="1" hangingPunct="1">
              <a:buFontTx/>
              <a:buNone/>
            </a:pPr>
            <a:r>
              <a:rPr lang="en-US" b="1" dirty="0" smtClean="0">
                <a:ln w="18000">
                  <a:solidFill>
                    <a:srgbClr val="FF0000"/>
                  </a:solidFill>
                  <a:prstDash val="solid"/>
                  <a:miter lim="800000"/>
                </a:ln>
                <a:solidFill>
                  <a:srgbClr val="0070C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rPr>
              <a:t>   </a:t>
            </a:r>
            <a:r>
              <a:rPr lang="en-US" b="1" dirty="0" smtClean="0">
                <a:ln w="18000">
                  <a:solidFill>
                    <a:srgbClr val="FF0000"/>
                  </a:solidFill>
                  <a:prstDash val="solid"/>
                  <a:miter lim="800000"/>
                </a:ln>
                <a:solidFill>
                  <a:srgbClr val="FF0000"/>
                </a:solidFill>
                <a:effectLst>
                  <a:glow rad="63500">
                    <a:schemeClr val="accent6">
                      <a:satMod val="175000"/>
                      <a:alpha val="40000"/>
                    </a:schemeClr>
                  </a:glow>
                  <a:outerShdw blurRad="25500" dist="23000" dir="7020000" algn="tl">
                    <a:srgbClr val="000000">
                      <a:alpha val="50000"/>
                    </a:srgbClr>
                  </a:outerShdw>
                  <a:reflection blurRad="6350" stA="60000" endA="900" endPos="60000" dist="29997" dir="5400000" sy="-100000" algn="bl" rotWithShape="0"/>
                </a:effectLst>
              </a:rPr>
              <a:t>Woodland Owners Incentive Tax Plan</a:t>
            </a:r>
          </a:p>
        </p:txBody>
      </p:sp>
      <p:sp>
        <p:nvSpPr>
          <p:cNvPr id="10244" name="Slide Number Placeholder 3"/>
          <p:cNvSpPr>
            <a:spLocks noGrp="1"/>
          </p:cNvSpPr>
          <p:nvPr>
            <p:ph type="sldNum" sz="quarter" idx="12"/>
          </p:nvPr>
        </p:nvSpPr>
        <p:spPr>
          <a:noFill/>
        </p:spPr>
        <p:txBody>
          <a:bodyPr/>
          <a:lstStyle/>
          <a:p>
            <a:fld id="{47F8119E-5C3C-43C7-BB36-77C342F3603D}" type="slidenum">
              <a:rPr lang="en-US" smtClean="0"/>
              <a:pPr/>
              <a:t>4</a:t>
            </a:fld>
            <a:endParaRPr lang="en-US" smtClean="0"/>
          </a:p>
        </p:txBody>
      </p:sp>
      <p:sp>
        <p:nvSpPr>
          <p:cNvPr id="10245" name="TextBox 4"/>
          <p:cNvSpPr txBox="1">
            <a:spLocks noChangeArrowheads="1"/>
          </p:cNvSpPr>
          <p:nvPr/>
        </p:nvSpPr>
        <p:spPr bwMode="auto">
          <a:xfrm>
            <a:off x="152400" y="152400"/>
            <a:ext cx="9144000" cy="1016000"/>
          </a:xfrm>
          <a:prstGeom prst="rect">
            <a:avLst/>
          </a:prstGeom>
          <a:noFill/>
          <a:ln w="9525">
            <a:noFill/>
            <a:miter lim="800000"/>
            <a:headEnd/>
            <a:tailEnd/>
          </a:ln>
        </p:spPr>
        <p:txBody>
          <a:bodyPr>
            <a:spAutoFit/>
          </a:bodyPr>
          <a:lstStyle/>
          <a:p>
            <a:endParaRPr lang="en-US" sz="6000"/>
          </a:p>
        </p:txBody>
      </p:sp>
      <p:sp>
        <p:nvSpPr>
          <p:cNvPr id="10246" name="TextBox 5"/>
          <p:cNvSpPr txBox="1">
            <a:spLocks noChangeArrowheads="1"/>
          </p:cNvSpPr>
          <p:nvPr/>
        </p:nvSpPr>
        <p:spPr bwMode="auto">
          <a:xfrm>
            <a:off x="304800" y="304800"/>
            <a:ext cx="9144000" cy="1016000"/>
          </a:xfrm>
          <a:prstGeom prst="rect">
            <a:avLst/>
          </a:prstGeom>
          <a:noFill/>
          <a:ln w="9525">
            <a:noFill/>
            <a:miter lim="800000"/>
            <a:headEnd/>
            <a:tailEnd/>
          </a:ln>
        </p:spPr>
        <p:txBody>
          <a:bodyPr>
            <a:spAutoFit/>
          </a:bodyPr>
          <a:lstStyle/>
          <a:p>
            <a:endParaRPr lang="en-US" sz="6000"/>
          </a:p>
        </p:txBody>
      </p:sp>
      <p:sp>
        <p:nvSpPr>
          <p:cNvPr id="10247" name="TextBox 7"/>
          <p:cNvSpPr txBox="1">
            <a:spLocks noChangeArrowheads="1"/>
          </p:cNvSpPr>
          <p:nvPr/>
        </p:nvSpPr>
        <p:spPr bwMode="auto">
          <a:xfrm>
            <a:off x="457200" y="457200"/>
            <a:ext cx="9144000" cy="1016000"/>
          </a:xfrm>
          <a:prstGeom prst="rect">
            <a:avLst/>
          </a:prstGeom>
          <a:noFill/>
          <a:ln w="9525">
            <a:noFill/>
            <a:miter lim="800000"/>
            <a:headEnd/>
            <a:tailEnd/>
          </a:ln>
        </p:spPr>
        <p:txBody>
          <a:bodyPr>
            <a:spAutoFit/>
          </a:bodyPr>
          <a:lstStyle/>
          <a:p>
            <a:endParaRPr lang="en-US" sz="6000"/>
          </a:p>
        </p:txBody>
      </p:sp>
      <p:pic>
        <p:nvPicPr>
          <p:cNvPr id="10248" name="Picture 4"/>
          <p:cNvPicPr>
            <a:picLocks noChangeAspect="1" noChangeArrowheads="1"/>
          </p:cNvPicPr>
          <p:nvPr/>
        </p:nvPicPr>
        <p:blipFill>
          <a:blip r:embed="rId3" cstate="print"/>
          <a:srcRect/>
          <a:stretch>
            <a:fillRect/>
          </a:stretch>
        </p:blipFill>
        <p:spPr bwMode="auto">
          <a:xfrm rot="10800000" flipH="1" flipV="1">
            <a:off x="3581400" y="5715000"/>
            <a:ext cx="2057400" cy="1143000"/>
          </a:xfrm>
          <a:prstGeom prst="rect">
            <a:avLst/>
          </a:prstGeom>
          <a:noFill/>
          <a:ln w="9525">
            <a:noFill/>
            <a:miter lim="800000"/>
            <a:headEnd/>
            <a:tailEnd/>
          </a:ln>
        </p:spPr>
      </p:pic>
      <p:sp>
        <p:nvSpPr>
          <p:cNvPr id="10249" name="TextBox 10"/>
          <p:cNvSpPr txBox="1">
            <a:spLocks noChangeArrowheads="1"/>
          </p:cNvSpPr>
          <p:nvPr/>
        </p:nvSpPr>
        <p:spPr bwMode="auto">
          <a:xfrm flipH="1">
            <a:off x="0" y="0"/>
            <a:ext cx="1828800" cy="1016000"/>
          </a:xfrm>
          <a:prstGeom prst="rect">
            <a:avLst/>
          </a:prstGeom>
          <a:noFill/>
          <a:ln w="9525">
            <a:noFill/>
            <a:miter lim="800000"/>
            <a:headEnd/>
            <a:tailEnd/>
          </a:ln>
        </p:spPr>
        <p:txBody>
          <a:bodyPr>
            <a:spAutoFit/>
          </a:bodyPr>
          <a:lstStyle/>
          <a:p>
            <a:endParaRPr lang="en-US" sz="6000"/>
          </a:p>
        </p:txBody>
      </p:sp>
      <p:sp>
        <p:nvSpPr>
          <p:cNvPr id="10250" name="TextBox 11"/>
          <p:cNvSpPr txBox="1">
            <a:spLocks noChangeArrowheads="1"/>
          </p:cNvSpPr>
          <p:nvPr/>
        </p:nvSpPr>
        <p:spPr bwMode="auto">
          <a:xfrm flipH="1">
            <a:off x="152400" y="152400"/>
            <a:ext cx="1828800" cy="1016000"/>
          </a:xfrm>
          <a:prstGeom prst="rect">
            <a:avLst/>
          </a:prstGeom>
          <a:noFill/>
          <a:ln w="9525">
            <a:noFill/>
            <a:miter lim="800000"/>
            <a:headEnd/>
            <a:tailEnd/>
          </a:ln>
        </p:spPr>
        <p:txBody>
          <a:bodyPr>
            <a:spAutoFit/>
          </a:bodyPr>
          <a:lstStyle/>
          <a:p>
            <a:endParaRPr lang="en-US" sz="6000"/>
          </a:p>
        </p:txBody>
      </p:sp>
      <p:sp>
        <p:nvSpPr>
          <p:cNvPr id="10251" name="TextBox 12"/>
          <p:cNvSpPr txBox="1">
            <a:spLocks noChangeArrowheads="1"/>
          </p:cNvSpPr>
          <p:nvPr/>
        </p:nvSpPr>
        <p:spPr bwMode="auto">
          <a:xfrm flipH="1">
            <a:off x="304800" y="304800"/>
            <a:ext cx="1828800" cy="1016000"/>
          </a:xfrm>
          <a:prstGeom prst="rect">
            <a:avLst/>
          </a:prstGeom>
          <a:noFill/>
          <a:ln w="9525">
            <a:noFill/>
            <a:miter lim="800000"/>
            <a:headEnd/>
            <a:tailEnd/>
          </a:ln>
        </p:spPr>
        <p:txBody>
          <a:bodyPr>
            <a:spAutoFit/>
          </a:bodyPr>
          <a:lstStyle/>
          <a:p>
            <a:endParaRPr lang="en-US" sz="6000"/>
          </a:p>
        </p:txBody>
      </p:sp>
      <p:pic>
        <p:nvPicPr>
          <p:cNvPr id="10252" name="Picture 5"/>
          <p:cNvPicPr>
            <a:picLocks noChangeAspect="1" noChangeArrowheads="1"/>
          </p:cNvPicPr>
          <p:nvPr/>
        </p:nvPicPr>
        <p:blipFill>
          <a:blip r:embed="rId4" cstate="print"/>
          <a:srcRect/>
          <a:stretch>
            <a:fillRect/>
          </a:stretch>
        </p:blipFill>
        <p:spPr bwMode="auto">
          <a:xfrm rot="10800000" flipH="1" flipV="1">
            <a:off x="7239000" y="5715000"/>
            <a:ext cx="1905000" cy="1143000"/>
          </a:xfrm>
          <a:prstGeom prst="rect">
            <a:avLst/>
          </a:prstGeom>
          <a:noFill/>
          <a:ln w="9525">
            <a:noFill/>
            <a:miter lim="800000"/>
            <a:headEnd/>
            <a:tailEnd/>
          </a:ln>
        </p:spPr>
      </p:pic>
      <p:sp>
        <p:nvSpPr>
          <p:cNvPr id="10253" name="TextBox 15"/>
          <p:cNvSpPr txBox="1">
            <a:spLocks noChangeArrowheads="1"/>
          </p:cNvSpPr>
          <p:nvPr/>
        </p:nvSpPr>
        <p:spPr bwMode="auto">
          <a:xfrm flipH="1">
            <a:off x="457200" y="457200"/>
            <a:ext cx="1828800" cy="1016000"/>
          </a:xfrm>
          <a:prstGeom prst="rect">
            <a:avLst/>
          </a:prstGeom>
          <a:noFill/>
          <a:ln w="9525">
            <a:noFill/>
            <a:miter lim="800000"/>
            <a:headEnd/>
            <a:tailEnd/>
          </a:ln>
        </p:spPr>
        <p:txBody>
          <a:bodyPr>
            <a:spAutoFit/>
          </a:bodyPr>
          <a:lstStyle/>
          <a:p>
            <a:endParaRPr lang="en-US" sz="6000"/>
          </a:p>
        </p:txBody>
      </p:sp>
      <p:pic>
        <p:nvPicPr>
          <p:cNvPr id="17" name="Picture 3"/>
          <p:cNvPicPr>
            <a:picLocks noChangeAspect="1" noChangeArrowheads="1"/>
          </p:cNvPicPr>
          <p:nvPr/>
        </p:nvPicPr>
        <p:blipFill>
          <a:blip r:embed="rId5" cstate="print"/>
          <a:srcRect/>
          <a:stretch>
            <a:fillRect/>
          </a:stretch>
        </p:blipFill>
        <p:spPr bwMode="auto">
          <a:xfrm>
            <a:off x="1905000" y="5715000"/>
            <a:ext cx="1828800" cy="1143000"/>
          </a:xfrm>
          <a:prstGeom prst="rect">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0255" name="TextBox 17"/>
          <p:cNvSpPr txBox="1">
            <a:spLocks noChangeArrowheads="1"/>
          </p:cNvSpPr>
          <p:nvPr/>
        </p:nvSpPr>
        <p:spPr bwMode="auto">
          <a:xfrm flipH="1">
            <a:off x="0" y="0"/>
            <a:ext cx="1752600" cy="1016000"/>
          </a:xfrm>
          <a:prstGeom prst="rect">
            <a:avLst/>
          </a:prstGeom>
          <a:noFill/>
          <a:ln w="9525">
            <a:noFill/>
            <a:miter lim="800000"/>
            <a:headEnd/>
            <a:tailEnd/>
          </a:ln>
        </p:spPr>
        <p:txBody>
          <a:bodyPr>
            <a:spAutoFit/>
          </a:bodyPr>
          <a:lstStyle/>
          <a:p>
            <a:endParaRPr lang="en-US" sz="6000"/>
          </a:p>
        </p:txBody>
      </p:sp>
      <p:pic>
        <p:nvPicPr>
          <p:cNvPr id="19" name="Picture 6"/>
          <p:cNvPicPr>
            <a:picLocks noChangeAspect="1" noChangeArrowheads="1"/>
          </p:cNvPicPr>
          <p:nvPr/>
        </p:nvPicPr>
        <p:blipFill>
          <a:blip r:embed="rId6" cstate="print"/>
          <a:srcRect/>
          <a:stretch>
            <a:fillRect/>
          </a:stretch>
        </p:blipFill>
        <p:spPr bwMode="auto">
          <a:xfrm rot="10800000" flipH="1" flipV="1">
            <a:off x="5638800" y="5715000"/>
            <a:ext cx="1714500" cy="1143000"/>
          </a:xfrm>
          <a:prstGeom prst="rect">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0257" name="Picture 2"/>
          <p:cNvPicPr>
            <a:picLocks noChangeAspect="1" noChangeArrowheads="1"/>
          </p:cNvPicPr>
          <p:nvPr/>
        </p:nvPicPr>
        <p:blipFill>
          <a:blip r:embed="rId7" cstate="print"/>
          <a:srcRect/>
          <a:stretch>
            <a:fillRect/>
          </a:stretch>
        </p:blipFill>
        <p:spPr bwMode="auto">
          <a:xfrm rot="10800000" flipH="1" flipV="1">
            <a:off x="1981200" y="0"/>
            <a:ext cx="2133600" cy="1143000"/>
          </a:xfrm>
          <a:prstGeom prst="rect">
            <a:avLst/>
          </a:prstGeom>
          <a:noFill/>
          <a:ln w="9525">
            <a:noFill/>
            <a:miter lim="800000"/>
            <a:headEnd/>
            <a:tailEnd/>
          </a:ln>
        </p:spPr>
      </p:pic>
      <p:pic>
        <p:nvPicPr>
          <p:cNvPr id="10258" name="Picture 4"/>
          <p:cNvPicPr>
            <a:picLocks noChangeAspect="1" noChangeArrowheads="1"/>
          </p:cNvPicPr>
          <p:nvPr/>
        </p:nvPicPr>
        <p:blipFill>
          <a:blip r:embed="rId8" cstate="print"/>
          <a:srcRect/>
          <a:stretch>
            <a:fillRect/>
          </a:stretch>
        </p:blipFill>
        <p:spPr bwMode="auto">
          <a:xfrm rot="10800000" flipH="1" flipV="1">
            <a:off x="0" y="0"/>
            <a:ext cx="2209800" cy="1143000"/>
          </a:xfrm>
          <a:prstGeom prst="rect">
            <a:avLst/>
          </a:prstGeom>
          <a:noFill/>
          <a:ln w="9525">
            <a:noFill/>
            <a:miter lim="800000"/>
            <a:headEnd/>
            <a:tailEnd/>
          </a:ln>
        </p:spPr>
      </p:pic>
      <p:pic>
        <p:nvPicPr>
          <p:cNvPr id="10259" name="Picture 5"/>
          <p:cNvPicPr>
            <a:picLocks noChangeAspect="1" noChangeArrowheads="1"/>
          </p:cNvPicPr>
          <p:nvPr/>
        </p:nvPicPr>
        <p:blipFill>
          <a:blip r:embed="rId4" cstate="print"/>
          <a:srcRect/>
          <a:stretch>
            <a:fillRect/>
          </a:stretch>
        </p:blipFill>
        <p:spPr bwMode="auto">
          <a:xfrm rot="10800000" flipH="1" flipV="1">
            <a:off x="5486400" y="0"/>
            <a:ext cx="1905000" cy="1143000"/>
          </a:xfrm>
          <a:prstGeom prst="rect">
            <a:avLst/>
          </a:prstGeom>
          <a:noFill/>
          <a:ln w="9525">
            <a:noFill/>
            <a:miter lim="800000"/>
            <a:headEnd/>
            <a:tailEnd/>
          </a:ln>
        </p:spPr>
      </p:pic>
      <p:pic>
        <p:nvPicPr>
          <p:cNvPr id="25" name="Picture 3"/>
          <p:cNvPicPr>
            <a:picLocks noChangeAspect="1" noChangeArrowheads="1"/>
          </p:cNvPicPr>
          <p:nvPr/>
        </p:nvPicPr>
        <p:blipFill>
          <a:blip r:embed="rId5" cstate="print"/>
          <a:srcRect/>
          <a:stretch>
            <a:fillRect/>
          </a:stretch>
        </p:blipFill>
        <p:spPr bwMode="auto">
          <a:xfrm>
            <a:off x="7391400" y="0"/>
            <a:ext cx="1752600" cy="1143000"/>
          </a:xfrm>
          <a:prstGeom prst="rect">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0261" name="Picture 5"/>
          <p:cNvPicPr>
            <a:picLocks noChangeAspect="1" noChangeArrowheads="1"/>
          </p:cNvPicPr>
          <p:nvPr/>
        </p:nvPicPr>
        <p:blipFill>
          <a:blip r:embed="rId9" cstate="print"/>
          <a:srcRect/>
          <a:stretch>
            <a:fillRect/>
          </a:stretch>
        </p:blipFill>
        <p:spPr bwMode="auto">
          <a:xfrm>
            <a:off x="4114800" y="0"/>
            <a:ext cx="1397000" cy="1143000"/>
          </a:xfrm>
          <a:prstGeom prst="rect">
            <a:avLst/>
          </a:prstGeom>
          <a:noFill/>
          <a:ln w="9525">
            <a:noFill/>
            <a:miter lim="800000"/>
            <a:headEnd/>
            <a:tailEnd/>
          </a:ln>
        </p:spPr>
      </p:pic>
      <p:pic>
        <p:nvPicPr>
          <p:cNvPr id="10262" name="Picture 5"/>
          <p:cNvPicPr>
            <a:picLocks noChangeAspect="1" noChangeArrowheads="1"/>
          </p:cNvPicPr>
          <p:nvPr/>
        </p:nvPicPr>
        <p:blipFill>
          <a:blip r:embed="rId10" cstate="print"/>
          <a:srcRect/>
          <a:stretch>
            <a:fillRect/>
          </a:stretch>
        </p:blipFill>
        <p:spPr bwMode="auto">
          <a:xfrm>
            <a:off x="0" y="5715000"/>
            <a:ext cx="1905000" cy="11430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4"/>
          <p:cNvSpPr>
            <a:spLocks noGrp="1"/>
          </p:cNvSpPr>
          <p:nvPr>
            <p:ph type="sldNum" sz="quarter" idx="12"/>
          </p:nvPr>
        </p:nvSpPr>
        <p:spPr>
          <a:noFill/>
        </p:spPr>
        <p:txBody>
          <a:bodyPr/>
          <a:lstStyle/>
          <a:p>
            <a:fld id="{05865D52-1EDD-47CA-AD1A-96F2AE14D371}" type="slidenum">
              <a:rPr lang="en-US" smtClean="0"/>
              <a:pPr/>
              <a:t>40</a:t>
            </a:fld>
            <a:endParaRPr lang="en-US" smtClean="0"/>
          </a:p>
        </p:txBody>
      </p:sp>
      <p:pic>
        <p:nvPicPr>
          <p:cNvPr id="59395" name="Picture 2"/>
          <p:cNvPicPr>
            <a:picLocks noChangeAspect="1" noChangeArrowheads="1"/>
          </p:cNvPicPr>
          <p:nvPr/>
        </p:nvPicPr>
        <p:blipFill>
          <a:blip r:embed="rId2" cstate="print"/>
          <a:srcRect/>
          <a:stretch>
            <a:fillRect/>
          </a:stretch>
        </p:blipFill>
        <p:spPr bwMode="auto">
          <a:xfrm>
            <a:off x="1905000" y="0"/>
            <a:ext cx="5267325" cy="6858000"/>
          </a:xfrm>
          <a:prstGeom prst="rect">
            <a:avLst/>
          </a:prstGeom>
          <a:noFill/>
          <a:ln w="9525">
            <a:noFill/>
            <a:miter lim="800000"/>
            <a:headEnd/>
            <a:tailEnd/>
          </a:ln>
        </p:spPr>
      </p:pic>
      <p:sp>
        <p:nvSpPr>
          <p:cNvPr id="59396" name="TextBox 12"/>
          <p:cNvSpPr txBox="1">
            <a:spLocks noChangeArrowheads="1"/>
          </p:cNvSpPr>
          <p:nvPr/>
        </p:nvSpPr>
        <p:spPr bwMode="auto">
          <a:xfrm>
            <a:off x="1905000" y="0"/>
            <a:ext cx="5257800" cy="307975"/>
          </a:xfrm>
          <a:prstGeom prst="rect">
            <a:avLst/>
          </a:prstGeom>
          <a:solidFill>
            <a:schemeClr val="bg1"/>
          </a:solidFill>
          <a:ln w="9525">
            <a:noFill/>
            <a:miter lim="800000"/>
            <a:headEnd/>
            <a:tailEnd/>
          </a:ln>
        </p:spPr>
        <p:txBody>
          <a:bodyPr>
            <a:spAutoFit/>
          </a:bodyPr>
          <a:lstStyle/>
          <a:p>
            <a:pPr algn="ctr"/>
            <a:r>
              <a:rPr lang="en-US" sz="1400" b="1">
                <a:solidFill>
                  <a:srgbClr val="FF0000"/>
                </a:solidFill>
              </a:rPr>
              <a:t>Application for Ohio Woodland Owners Incentive Tax Plan</a:t>
            </a:r>
          </a:p>
        </p:txBody>
      </p:sp>
      <p:sp>
        <p:nvSpPr>
          <p:cNvPr id="59397" name="TextBox 14"/>
          <p:cNvSpPr txBox="1">
            <a:spLocks noChangeArrowheads="1"/>
          </p:cNvSpPr>
          <p:nvPr/>
        </p:nvSpPr>
        <p:spPr bwMode="auto">
          <a:xfrm rot="20636314">
            <a:off x="66834" y="1938151"/>
            <a:ext cx="3124200" cy="923925"/>
          </a:xfrm>
          <a:prstGeom prst="rect">
            <a:avLst/>
          </a:prstGeom>
          <a:noFill/>
          <a:ln w="9525">
            <a:noFill/>
            <a:miter lim="800000"/>
            <a:headEnd/>
            <a:tailEnd/>
          </a:ln>
        </p:spPr>
        <p:txBody>
          <a:bodyPr>
            <a:spAutoFit/>
          </a:bodyPr>
          <a:lstStyle/>
          <a:p>
            <a:pPr algn="ctr"/>
            <a:r>
              <a:rPr lang="en-US" b="1" dirty="0">
                <a:ln w="12700">
                  <a:solidFill>
                    <a:srgbClr val="FF0000"/>
                  </a:solidFill>
                  <a:prstDash val="solid"/>
                </a:ln>
                <a:solidFill>
                  <a:srgbClr val="FF0000"/>
                </a:solidFill>
                <a:effectLst>
                  <a:outerShdw blurRad="41275" dist="20320" dir="1800000" algn="tl" rotWithShape="0">
                    <a:srgbClr val="000000">
                      <a:alpha val="40000"/>
                    </a:srgbClr>
                  </a:outerShdw>
                </a:effectLst>
              </a:rPr>
              <a:t>Simplified Procedure for Woodland Tax Incentive Plan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p:cNvSpPr>
          <p:nvPr>
            <p:ph type="sldNum" sz="quarter" idx="12"/>
          </p:nvPr>
        </p:nvSpPr>
        <p:spPr>
          <a:noFill/>
        </p:spPr>
        <p:txBody>
          <a:bodyPr/>
          <a:lstStyle/>
          <a:p>
            <a:fld id="{2C48FCEE-5C08-4343-B977-A743EFB29F78}" type="slidenum">
              <a:rPr lang="en-US" smtClean="0"/>
              <a:pPr/>
              <a:t>41</a:t>
            </a:fld>
            <a:endParaRPr lang="en-US" smtClean="0"/>
          </a:p>
        </p:txBody>
      </p:sp>
      <p:pic>
        <p:nvPicPr>
          <p:cNvPr id="60419" name="Picture 2"/>
          <p:cNvPicPr>
            <a:picLocks noChangeAspect="1" noChangeArrowheads="1"/>
          </p:cNvPicPr>
          <p:nvPr/>
        </p:nvPicPr>
        <p:blipFill>
          <a:blip r:embed="rId2" cstate="print"/>
          <a:srcRect/>
          <a:stretch>
            <a:fillRect/>
          </a:stretch>
        </p:blipFill>
        <p:spPr bwMode="auto">
          <a:xfrm>
            <a:off x="2209800" y="0"/>
            <a:ext cx="4699000" cy="6858000"/>
          </a:xfrm>
          <a:prstGeom prst="rect">
            <a:avLst/>
          </a:prstGeom>
          <a:noFill/>
          <a:ln w="9525">
            <a:noFill/>
            <a:miter lim="800000"/>
            <a:headEnd/>
            <a:tailEnd/>
          </a:ln>
        </p:spPr>
      </p:pic>
      <p:sp>
        <p:nvSpPr>
          <p:cNvPr id="60420" name="TextBox 11"/>
          <p:cNvSpPr txBox="1">
            <a:spLocks noChangeArrowheads="1"/>
          </p:cNvSpPr>
          <p:nvPr/>
        </p:nvSpPr>
        <p:spPr bwMode="auto">
          <a:xfrm>
            <a:off x="2209800" y="0"/>
            <a:ext cx="4648200" cy="261938"/>
          </a:xfrm>
          <a:prstGeom prst="rect">
            <a:avLst/>
          </a:prstGeom>
          <a:solidFill>
            <a:schemeClr val="bg1"/>
          </a:solidFill>
          <a:ln w="9525">
            <a:noFill/>
            <a:miter lim="800000"/>
            <a:headEnd/>
            <a:tailEnd/>
          </a:ln>
        </p:spPr>
        <p:txBody>
          <a:bodyPr>
            <a:spAutoFit/>
          </a:bodyPr>
          <a:lstStyle/>
          <a:p>
            <a:pPr algn="ctr"/>
            <a:r>
              <a:rPr lang="en-US" sz="1100">
                <a:solidFill>
                  <a:srgbClr val="FF0000"/>
                </a:solidFill>
              </a:rPr>
              <a:t>Management Plan of Accomplishment and Goals of Woodland Owners</a:t>
            </a:r>
          </a:p>
        </p:txBody>
      </p:sp>
      <p:sp>
        <p:nvSpPr>
          <p:cNvPr id="60421" name="TextBox 12"/>
          <p:cNvSpPr txBox="1">
            <a:spLocks noChangeArrowheads="1"/>
          </p:cNvSpPr>
          <p:nvPr/>
        </p:nvSpPr>
        <p:spPr bwMode="auto">
          <a:xfrm rot="-1061521">
            <a:off x="-25400" y="817563"/>
            <a:ext cx="3429000" cy="368300"/>
          </a:xfrm>
          <a:prstGeom prst="rect">
            <a:avLst/>
          </a:prstGeom>
          <a:noFill/>
          <a:ln w="9525">
            <a:noFill/>
            <a:miter lim="800000"/>
            <a:headEnd/>
            <a:tailEnd/>
          </a:ln>
        </p:spPr>
        <p:txBody>
          <a:bodyPr>
            <a:spAutoFit/>
          </a:bodyPr>
          <a:lstStyle/>
          <a:p>
            <a:r>
              <a:rPr lang="en-US" b="1" dirty="0">
                <a:ln w="12700">
                  <a:solidFill>
                    <a:srgbClr val="FF0000"/>
                  </a:solidFill>
                  <a:prstDash val="solid"/>
                </a:ln>
                <a:solidFill>
                  <a:srgbClr val="FF0000"/>
                </a:solidFill>
                <a:effectLst>
                  <a:outerShdw blurRad="41275" dist="20320" dir="1800000" algn="tl" rotWithShape="0">
                    <a:srgbClr val="000000">
                      <a:alpha val="40000"/>
                    </a:srgbClr>
                  </a:outerShdw>
                </a:effectLst>
              </a:rPr>
              <a:t>Woodland Owners Survey</a:t>
            </a:r>
          </a:p>
        </p:txBody>
      </p:sp>
      <p:sp>
        <p:nvSpPr>
          <p:cNvPr id="60422" name="TextBox 14"/>
          <p:cNvSpPr txBox="1">
            <a:spLocks noChangeArrowheads="1"/>
          </p:cNvSpPr>
          <p:nvPr/>
        </p:nvSpPr>
        <p:spPr bwMode="auto">
          <a:xfrm>
            <a:off x="3048000" y="838200"/>
            <a:ext cx="1905000" cy="230188"/>
          </a:xfrm>
          <a:prstGeom prst="rect">
            <a:avLst/>
          </a:prstGeom>
          <a:noFill/>
          <a:ln w="9525">
            <a:noFill/>
            <a:miter lim="800000"/>
            <a:headEnd/>
            <a:tailEnd/>
          </a:ln>
        </p:spPr>
        <p:txBody>
          <a:bodyPr>
            <a:spAutoFit/>
          </a:bodyPr>
          <a:lstStyle/>
          <a:p>
            <a:r>
              <a:rPr lang="en-US" sz="900"/>
              <a:t>John Smith</a:t>
            </a:r>
          </a:p>
        </p:txBody>
      </p:sp>
      <p:sp>
        <p:nvSpPr>
          <p:cNvPr id="60423" name="TextBox 15"/>
          <p:cNvSpPr txBox="1">
            <a:spLocks noChangeArrowheads="1"/>
          </p:cNvSpPr>
          <p:nvPr/>
        </p:nvSpPr>
        <p:spPr bwMode="auto">
          <a:xfrm>
            <a:off x="5562600" y="838200"/>
            <a:ext cx="914400" cy="215900"/>
          </a:xfrm>
          <a:prstGeom prst="rect">
            <a:avLst/>
          </a:prstGeom>
          <a:noFill/>
          <a:ln w="9525">
            <a:noFill/>
            <a:miter lim="800000"/>
            <a:headEnd/>
            <a:tailEnd/>
          </a:ln>
        </p:spPr>
        <p:txBody>
          <a:bodyPr>
            <a:spAutoFit/>
          </a:bodyPr>
          <a:lstStyle/>
          <a:p>
            <a:r>
              <a:rPr lang="en-US" sz="800"/>
              <a:t>7409246789</a:t>
            </a:r>
          </a:p>
        </p:txBody>
      </p:sp>
      <p:sp>
        <p:nvSpPr>
          <p:cNvPr id="60424" name="TextBox 16"/>
          <p:cNvSpPr txBox="1">
            <a:spLocks noChangeArrowheads="1"/>
          </p:cNvSpPr>
          <p:nvPr/>
        </p:nvSpPr>
        <p:spPr bwMode="auto">
          <a:xfrm>
            <a:off x="3124200" y="1066800"/>
            <a:ext cx="2971800" cy="230188"/>
          </a:xfrm>
          <a:prstGeom prst="rect">
            <a:avLst/>
          </a:prstGeom>
          <a:noFill/>
          <a:ln w="9525">
            <a:noFill/>
            <a:miter lim="800000"/>
            <a:headEnd/>
            <a:tailEnd/>
          </a:ln>
        </p:spPr>
        <p:txBody>
          <a:bodyPr>
            <a:spAutoFit/>
          </a:bodyPr>
          <a:lstStyle/>
          <a:p>
            <a:r>
              <a:rPr lang="en-US" sz="900"/>
              <a:t>3200 Jones Dr.</a:t>
            </a:r>
          </a:p>
        </p:txBody>
      </p:sp>
      <p:sp>
        <p:nvSpPr>
          <p:cNvPr id="60425" name="TextBox 17"/>
          <p:cNvSpPr txBox="1">
            <a:spLocks noChangeArrowheads="1"/>
          </p:cNvSpPr>
          <p:nvPr/>
        </p:nvSpPr>
        <p:spPr bwMode="auto">
          <a:xfrm>
            <a:off x="3124200" y="1295400"/>
            <a:ext cx="2895600" cy="230188"/>
          </a:xfrm>
          <a:prstGeom prst="rect">
            <a:avLst/>
          </a:prstGeom>
          <a:noFill/>
          <a:ln w="9525">
            <a:noFill/>
            <a:miter lim="800000"/>
            <a:headEnd/>
            <a:tailEnd/>
          </a:ln>
        </p:spPr>
        <p:txBody>
          <a:bodyPr>
            <a:spAutoFit/>
          </a:bodyPr>
          <a:lstStyle/>
          <a:p>
            <a:r>
              <a:rPr lang="en-US" sz="900"/>
              <a:t>Caldwell, Oh 44678</a:t>
            </a:r>
          </a:p>
        </p:txBody>
      </p:sp>
      <p:sp>
        <p:nvSpPr>
          <p:cNvPr id="24" name="Freeform 23"/>
          <p:cNvSpPr/>
          <p:nvPr/>
        </p:nvSpPr>
        <p:spPr>
          <a:xfrm>
            <a:off x="2667000" y="15240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5" name="Freeform 24"/>
          <p:cNvSpPr/>
          <p:nvPr/>
        </p:nvSpPr>
        <p:spPr>
          <a:xfrm>
            <a:off x="2667000" y="17526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6" name="Freeform 25"/>
          <p:cNvSpPr/>
          <p:nvPr/>
        </p:nvSpPr>
        <p:spPr>
          <a:xfrm>
            <a:off x="2667000" y="20574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 name="Freeform 26"/>
          <p:cNvSpPr/>
          <p:nvPr/>
        </p:nvSpPr>
        <p:spPr>
          <a:xfrm>
            <a:off x="2667000" y="22860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8" name="Freeform 27"/>
          <p:cNvSpPr/>
          <p:nvPr/>
        </p:nvSpPr>
        <p:spPr>
          <a:xfrm>
            <a:off x="2667000" y="24384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9" name="Freeform 28"/>
          <p:cNvSpPr/>
          <p:nvPr/>
        </p:nvSpPr>
        <p:spPr>
          <a:xfrm>
            <a:off x="2667000" y="25908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0" name="Freeform 29"/>
          <p:cNvSpPr/>
          <p:nvPr/>
        </p:nvSpPr>
        <p:spPr>
          <a:xfrm>
            <a:off x="2667000" y="29718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1" name="Freeform 30"/>
          <p:cNvSpPr/>
          <p:nvPr/>
        </p:nvSpPr>
        <p:spPr>
          <a:xfrm>
            <a:off x="2667000" y="31242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2" name="Freeform 31"/>
          <p:cNvSpPr/>
          <p:nvPr/>
        </p:nvSpPr>
        <p:spPr>
          <a:xfrm>
            <a:off x="2667000" y="33528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 name="Freeform 32"/>
          <p:cNvSpPr/>
          <p:nvPr/>
        </p:nvSpPr>
        <p:spPr>
          <a:xfrm>
            <a:off x="2667000" y="35052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 name="Freeform 33"/>
          <p:cNvSpPr/>
          <p:nvPr/>
        </p:nvSpPr>
        <p:spPr>
          <a:xfrm>
            <a:off x="2667000" y="36576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5" name="Freeform 34"/>
          <p:cNvSpPr/>
          <p:nvPr/>
        </p:nvSpPr>
        <p:spPr>
          <a:xfrm>
            <a:off x="2667000" y="38100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 name="Freeform 35"/>
          <p:cNvSpPr/>
          <p:nvPr/>
        </p:nvSpPr>
        <p:spPr>
          <a:xfrm>
            <a:off x="2667000" y="40386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7" name="Freeform 36"/>
          <p:cNvSpPr/>
          <p:nvPr/>
        </p:nvSpPr>
        <p:spPr>
          <a:xfrm>
            <a:off x="2667000" y="44196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 name="Freeform 37"/>
          <p:cNvSpPr/>
          <p:nvPr/>
        </p:nvSpPr>
        <p:spPr>
          <a:xfrm>
            <a:off x="2667000" y="47244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 name="Freeform 38"/>
          <p:cNvSpPr/>
          <p:nvPr/>
        </p:nvSpPr>
        <p:spPr>
          <a:xfrm>
            <a:off x="2667000" y="51054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0" name="Freeform 39"/>
          <p:cNvSpPr/>
          <p:nvPr/>
        </p:nvSpPr>
        <p:spPr>
          <a:xfrm>
            <a:off x="2667000" y="52578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 name="Freeform 40"/>
          <p:cNvSpPr/>
          <p:nvPr/>
        </p:nvSpPr>
        <p:spPr>
          <a:xfrm>
            <a:off x="2667000" y="55626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 name="Freeform 41"/>
          <p:cNvSpPr/>
          <p:nvPr/>
        </p:nvSpPr>
        <p:spPr>
          <a:xfrm>
            <a:off x="2667000" y="54102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 name="Freeform 42"/>
          <p:cNvSpPr/>
          <p:nvPr/>
        </p:nvSpPr>
        <p:spPr>
          <a:xfrm>
            <a:off x="2667000" y="57912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Freeform 43"/>
          <p:cNvSpPr/>
          <p:nvPr/>
        </p:nvSpPr>
        <p:spPr>
          <a:xfrm>
            <a:off x="2667000" y="60198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 name="Freeform 44"/>
          <p:cNvSpPr/>
          <p:nvPr/>
        </p:nvSpPr>
        <p:spPr>
          <a:xfrm>
            <a:off x="4953000" y="15240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 name="Freeform 45"/>
          <p:cNvSpPr/>
          <p:nvPr/>
        </p:nvSpPr>
        <p:spPr>
          <a:xfrm>
            <a:off x="4953000" y="16764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 name="Freeform 46"/>
          <p:cNvSpPr/>
          <p:nvPr/>
        </p:nvSpPr>
        <p:spPr>
          <a:xfrm>
            <a:off x="5257800" y="20574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 name="Freeform 47"/>
          <p:cNvSpPr/>
          <p:nvPr/>
        </p:nvSpPr>
        <p:spPr>
          <a:xfrm>
            <a:off x="5257800" y="22098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9" name="Freeform 48"/>
          <p:cNvSpPr/>
          <p:nvPr/>
        </p:nvSpPr>
        <p:spPr>
          <a:xfrm>
            <a:off x="5257800" y="23622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0" name="Freeform 49"/>
          <p:cNvSpPr/>
          <p:nvPr/>
        </p:nvSpPr>
        <p:spPr>
          <a:xfrm>
            <a:off x="5257800" y="25908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1" name="Freeform 50"/>
          <p:cNvSpPr/>
          <p:nvPr/>
        </p:nvSpPr>
        <p:spPr>
          <a:xfrm>
            <a:off x="5257800" y="27432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2" name="Freeform 51"/>
          <p:cNvSpPr/>
          <p:nvPr/>
        </p:nvSpPr>
        <p:spPr>
          <a:xfrm>
            <a:off x="4953000" y="39624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3" name="Freeform 52"/>
          <p:cNvSpPr/>
          <p:nvPr/>
        </p:nvSpPr>
        <p:spPr>
          <a:xfrm>
            <a:off x="4953000" y="36576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4" name="Freeform 53"/>
          <p:cNvSpPr/>
          <p:nvPr/>
        </p:nvSpPr>
        <p:spPr>
          <a:xfrm>
            <a:off x="4953000" y="34290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5" name="Freeform 54"/>
          <p:cNvSpPr/>
          <p:nvPr/>
        </p:nvSpPr>
        <p:spPr>
          <a:xfrm>
            <a:off x="4953000" y="32766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6" name="Freeform 55"/>
          <p:cNvSpPr/>
          <p:nvPr/>
        </p:nvSpPr>
        <p:spPr>
          <a:xfrm>
            <a:off x="4953000" y="30480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7" name="Freeform 56"/>
          <p:cNvSpPr/>
          <p:nvPr/>
        </p:nvSpPr>
        <p:spPr>
          <a:xfrm>
            <a:off x="4953000" y="28956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8" name="Freeform 57"/>
          <p:cNvSpPr/>
          <p:nvPr/>
        </p:nvSpPr>
        <p:spPr>
          <a:xfrm>
            <a:off x="4953000" y="55626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9" name="Freeform 58"/>
          <p:cNvSpPr/>
          <p:nvPr/>
        </p:nvSpPr>
        <p:spPr>
          <a:xfrm>
            <a:off x="4953000" y="52578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0" name="Freeform 59"/>
          <p:cNvSpPr/>
          <p:nvPr/>
        </p:nvSpPr>
        <p:spPr>
          <a:xfrm>
            <a:off x="4953000" y="50292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1" name="Freeform 60"/>
          <p:cNvSpPr/>
          <p:nvPr/>
        </p:nvSpPr>
        <p:spPr>
          <a:xfrm>
            <a:off x="4953000" y="48768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2" name="Freeform 61"/>
          <p:cNvSpPr/>
          <p:nvPr/>
        </p:nvSpPr>
        <p:spPr>
          <a:xfrm>
            <a:off x="4953000" y="47244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3" name="Freeform 62"/>
          <p:cNvSpPr/>
          <p:nvPr/>
        </p:nvSpPr>
        <p:spPr>
          <a:xfrm>
            <a:off x="4953000" y="44958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4" name="Freeform 63"/>
          <p:cNvSpPr/>
          <p:nvPr/>
        </p:nvSpPr>
        <p:spPr>
          <a:xfrm>
            <a:off x="4953000" y="41910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5" name="Freeform 64"/>
          <p:cNvSpPr/>
          <p:nvPr/>
        </p:nvSpPr>
        <p:spPr>
          <a:xfrm>
            <a:off x="4953000" y="57912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6" name="Freeform 65"/>
          <p:cNvSpPr/>
          <p:nvPr/>
        </p:nvSpPr>
        <p:spPr>
          <a:xfrm>
            <a:off x="4953000" y="5943600"/>
            <a:ext cx="228600" cy="160338"/>
          </a:xfrm>
          <a:custGeom>
            <a:avLst/>
            <a:gdLst>
              <a:gd name="connsiteX0" fmla="*/ 0 w 228600"/>
              <a:gd name="connsiteY0" fmla="*/ 84436 h 160636"/>
              <a:gd name="connsiteX1" fmla="*/ 38100 w 228600"/>
              <a:gd name="connsiteY1" fmla="*/ 137776 h 160636"/>
              <a:gd name="connsiteX2" fmla="*/ 45720 w 228600"/>
              <a:gd name="connsiteY2" fmla="*/ 160636 h 160636"/>
              <a:gd name="connsiteX3" fmla="*/ 68580 w 228600"/>
              <a:gd name="connsiteY3" fmla="*/ 153016 h 160636"/>
              <a:gd name="connsiteX4" fmla="*/ 99060 w 228600"/>
              <a:gd name="connsiteY4" fmla="*/ 107296 h 160636"/>
              <a:gd name="connsiteX5" fmla="*/ 106680 w 228600"/>
              <a:gd name="connsiteY5" fmla="*/ 84436 h 160636"/>
              <a:gd name="connsiteX6" fmla="*/ 129540 w 228600"/>
              <a:gd name="connsiteY6" fmla="*/ 61576 h 160636"/>
              <a:gd name="connsiteX7" fmla="*/ 175260 w 228600"/>
              <a:gd name="connsiteY7" fmla="*/ 31096 h 160636"/>
              <a:gd name="connsiteX8" fmla="*/ 220980 w 228600"/>
              <a:gd name="connsiteY8" fmla="*/ 616 h 160636"/>
              <a:gd name="connsiteX9" fmla="*/ 228600 w 228600"/>
              <a:gd name="connsiteY9" fmla="*/ 616 h 1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0636">
                <a:moveTo>
                  <a:pt x="0" y="84436"/>
                </a:moveTo>
                <a:cubicBezTo>
                  <a:pt x="38100" y="97136"/>
                  <a:pt x="20320" y="84436"/>
                  <a:pt x="38100" y="137776"/>
                </a:cubicBezTo>
                <a:lnTo>
                  <a:pt x="45720" y="160636"/>
                </a:lnTo>
                <a:cubicBezTo>
                  <a:pt x="53340" y="158096"/>
                  <a:pt x="62900" y="158696"/>
                  <a:pt x="68580" y="153016"/>
                </a:cubicBezTo>
                <a:cubicBezTo>
                  <a:pt x="81532" y="140064"/>
                  <a:pt x="93268" y="124672"/>
                  <a:pt x="99060" y="107296"/>
                </a:cubicBezTo>
                <a:cubicBezTo>
                  <a:pt x="101600" y="99676"/>
                  <a:pt x="102225" y="91119"/>
                  <a:pt x="106680" y="84436"/>
                </a:cubicBezTo>
                <a:cubicBezTo>
                  <a:pt x="112658" y="75470"/>
                  <a:pt x="121034" y="68192"/>
                  <a:pt x="129540" y="61576"/>
                </a:cubicBezTo>
                <a:cubicBezTo>
                  <a:pt x="143998" y="50331"/>
                  <a:pt x="162308" y="44048"/>
                  <a:pt x="175260" y="31096"/>
                </a:cubicBezTo>
                <a:cubicBezTo>
                  <a:pt x="198868" y="7488"/>
                  <a:pt x="191573" y="7968"/>
                  <a:pt x="220980" y="616"/>
                </a:cubicBezTo>
                <a:cubicBezTo>
                  <a:pt x="223444" y="0"/>
                  <a:pt x="226060" y="616"/>
                  <a:pt x="228600" y="616"/>
                </a:cubicBez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4"/>
          <p:cNvSpPr>
            <a:spLocks noGrp="1"/>
          </p:cNvSpPr>
          <p:nvPr>
            <p:ph type="sldNum" sz="quarter" idx="12"/>
          </p:nvPr>
        </p:nvSpPr>
        <p:spPr>
          <a:noFill/>
        </p:spPr>
        <p:txBody>
          <a:bodyPr/>
          <a:lstStyle/>
          <a:p>
            <a:fld id="{E61A986E-0D9A-441D-9CDD-311267291CF0}" type="slidenum">
              <a:rPr lang="en-US" smtClean="0"/>
              <a:pPr/>
              <a:t>42</a:t>
            </a:fld>
            <a:endParaRPr lang="en-US" smtClean="0"/>
          </a:p>
        </p:txBody>
      </p:sp>
      <p:pic>
        <p:nvPicPr>
          <p:cNvPr id="58371" name="Picture 2"/>
          <p:cNvPicPr>
            <a:picLocks noChangeAspect="1" noChangeArrowheads="1"/>
          </p:cNvPicPr>
          <p:nvPr/>
        </p:nvPicPr>
        <p:blipFill>
          <a:blip r:embed="rId2" cstate="print"/>
          <a:srcRect/>
          <a:stretch>
            <a:fillRect/>
          </a:stretch>
        </p:blipFill>
        <p:spPr bwMode="auto">
          <a:xfrm>
            <a:off x="4343400" y="3048000"/>
            <a:ext cx="4364038" cy="3581400"/>
          </a:xfrm>
          <a:prstGeom prst="rect">
            <a:avLst/>
          </a:prstGeom>
          <a:noFill/>
          <a:ln w="9525">
            <a:noFill/>
            <a:miter lim="800000"/>
            <a:headEnd/>
            <a:tailEnd/>
          </a:ln>
        </p:spPr>
      </p:pic>
      <p:pic>
        <p:nvPicPr>
          <p:cNvPr id="58372" name="Picture 4"/>
          <p:cNvPicPr>
            <a:picLocks noChangeAspect="1" noChangeArrowheads="1"/>
          </p:cNvPicPr>
          <p:nvPr/>
        </p:nvPicPr>
        <p:blipFill>
          <a:blip r:embed="rId3" cstate="print"/>
          <a:srcRect/>
          <a:stretch>
            <a:fillRect/>
          </a:stretch>
        </p:blipFill>
        <p:spPr bwMode="auto">
          <a:xfrm>
            <a:off x="381000" y="304800"/>
            <a:ext cx="43434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12"/>
          </p:nvPr>
        </p:nvSpPr>
        <p:spPr>
          <a:noFill/>
        </p:spPr>
        <p:txBody>
          <a:bodyPr/>
          <a:lstStyle/>
          <a:p>
            <a:fld id="{55D355C7-C4DF-42A9-A291-DE3441D2AA4E}" type="slidenum">
              <a:rPr lang="en-US" smtClean="0"/>
              <a:pPr/>
              <a:t>43</a:t>
            </a:fld>
            <a:endParaRPr lang="en-US" smtClean="0"/>
          </a:p>
        </p:txBody>
      </p:sp>
      <p:sp>
        <p:nvSpPr>
          <p:cNvPr id="61443" name="TextBox 7"/>
          <p:cNvSpPr txBox="1">
            <a:spLocks noChangeArrowheads="1"/>
          </p:cNvSpPr>
          <p:nvPr/>
        </p:nvSpPr>
        <p:spPr bwMode="auto">
          <a:xfrm>
            <a:off x="76200" y="2209800"/>
            <a:ext cx="4267200" cy="1323975"/>
          </a:xfrm>
          <a:prstGeom prst="rect">
            <a:avLst/>
          </a:prstGeom>
          <a:noFill/>
          <a:ln w="9525">
            <a:noFill/>
            <a:miter lim="800000"/>
            <a:headEnd/>
            <a:tailEnd/>
          </a:ln>
        </p:spPr>
        <p:txBody>
          <a:bodyPr>
            <a:spAutoFit/>
          </a:bodyPr>
          <a:lstStyle/>
          <a:p>
            <a:r>
              <a:rPr lang="en-US" sz="2000" b="1">
                <a:solidFill>
                  <a:srgbClr val="FF0000"/>
                </a:solidFill>
              </a:rPr>
              <a:t>The Division of Forestry as a service to woodland owners provides the Ohio Woodland Owners Management Plan</a:t>
            </a:r>
          </a:p>
        </p:txBody>
      </p:sp>
      <p:pic>
        <p:nvPicPr>
          <p:cNvPr id="61444" name="Picture 3"/>
          <p:cNvPicPr>
            <a:picLocks noChangeAspect="1" noChangeArrowheads="1"/>
          </p:cNvPicPr>
          <p:nvPr/>
        </p:nvPicPr>
        <p:blipFill>
          <a:blip r:embed="rId2" cstate="print"/>
          <a:srcRect/>
          <a:stretch>
            <a:fillRect/>
          </a:stretch>
        </p:blipFill>
        <p:spPr bwMode="auto">
          <a:xfrm>
            <a:off x="4038600" y="228600"/>
            <a:ext cx="4897438" cy="637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0824ABA-B985-4C0C-B785-DD382E434333}" type="slidenum">
              <a:rPr lang="en-US" smtClean="0"/>
              <a:pPr>
                <a:defRPr/>
              </a:pPr>
              <a:t>44</a:t>
            </a:fld>
            <a:endParaRPr lang="en-US" dirty="0"/>
          </a:p>
        </p:txBody>
      </p:sp>
      <p:cxnSp>
        <p:nvCxnSpPr>
          <p:cNvPr id="21" name="Straight Connector 20"/>
          <p:cNvCxnSpPr/>
          <p:nvPr/>
        </p:nvCxnSpPr>
        <p:spPr>
          <a:xfrm>
            <a:off x="1219200" y="4038600"/>
            <a:ext cx="762000" cy="7620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Content Placeholder 10" descr="GIS112.JPG"/>
          <p:cNvPicPr>
            <a:picLocks noGrp="1" noChangeAspect="1"/>
          </p:cNvPicPr>
          <p:nvPr>
            <p:ph idx="1"/>
          </p:nvPr>
        </p:nvPicPr>
        <p:blipFill>
          <a:blip r:embed="rId2" cstate="print">
            <a:lum bright="-14000" contrast="34000"/>
          </a:blip>
          <a:stretch>
            <a:fillRect/>
          </a:stretch>
        </p:blipFill>
        <p:spPr>
          <a:xfrm>
            <a:off x="0" y="381000"/>
            <a:ext cx="9143999" cy="5943600"/>
          </a:xfrm>
        </p:spPr>
      </p:pic>
      <p:sp>
        <p:nvSpPr>
          <p:cNvPr id="5" name="TextBox 4"/>
          <p:cNvSpPr txBox="1"/>
          <p:nvPr/>
        </p:nvSpPr>
        <p:spPr>
          <a:xfrm>
            <a:off x="1371600" y="381000"/>
            <a:ext cx="6858000" cy="769441"/>
          </a:xfrm>
          <a:prstGeom prst="rect">
            <a:avLst/>
          </a:prstGeom>
          <a:noFill/>
        </p:spPr>
        <p:txBody>
          <a:bodyPr wrap="square" rtlCol="0">
            <a:spAutoFit/>
          </a:bodyPr>
          <a:lstStyle/>
          <a:p>
            <a:pPr algn="ctr"/>
            <a:r>
              <a:rPr lang="en-US" sz="4400" b="1" dirty="0" smtClean="0"/>
              <a:t>GIS IMAGING</a:t>
            </a:r>
            <a:endParaRPr lang="en-US" sz="4400" b="1" dirty="0"/>
          </a:p>
        </p:txBody>
      </p:sp>
      <p:sp>
        <p:nvSpPr>
          <p:cNvPr id="6" name="TextBox 5"/>
          <p:cNvSpPr txBox="1"/>
          <p:nvPr/>
        </p:nvSpPr>
        <p:spPr>
          <a:xfrm>
            <a:off x="0" y="2133600"/>
            <a:ext cx="1905000" cy="2308324"/>
          </a:xfrm>
          <a:prstGeom prst="rect">
            <a:avLst/>
          </a:prstGeom>
          <a:noFill/>
        </p:spPr>
        <p:txBody>
          <a:bodyPr wrap="square" rtlCol="0">
            <a:spAutoFit/>
          </a:bodyPr>
          <a:lstStyle/>
          <a:p>
            <a:r>
              <a:rPr lang="en-US" b="1" dirty="0" smtClean="0"/>
              <a:t>Arial Photo,</a:t>
            </a:r>
          </a:p>
          <a:p>
            <a:r>
              <a:rPr lang="en-US" b="1" dirty="0" smtClean="0"/>
              <a:t>Soil types, </a:t>
            </a:r>
          </a:p>
          <a:p>
            <a:r>
              <a:rPr lang="en-US" b="1" dirty="0" err="1" smtClean="0"/>
              <a:t>Topo</a:t>
            </a:r>
            <a:r>
              <a:rPr lang="en-US" b="1" dirty="0" smtClean="0"/>
              <a:t> Lines,</a:t>
            </a:r>
          </a:p>
          <a:p>
            <a:r>
              <a:rPr lang="en-US" b="1" dirty="0" smtClean="0"/>
              <a:t>Boundary Lines, </a:t>
            </a:r>
          </a:p>
          <a:p>
            <a:r>
              <a:rPr lang="en-US" b="1" dirty="0" smtClean="0"/>
              <a:t>Streams,</a:t>
            </a:r>
          </a:p>
          <a:p>
            <a:r>
              <a:rPr lang="en-US" b="1" dirty="0" smtClean="0"/>
              <a:t>Bodies of water</a:t>
            </a:r>
          </a:p>
          <a:p>
            <a:r>
              <a:rPr lang="en-US" b="1" dirty="0" smtClean="0"/>
              <a:t>Trees</a:t>
            </a:r>
            <a:endParaRPr lang="en-US"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VDs.jpg"/>
          <p:cNvPicPr>
            <a:picLocks noGrp="1" noChangeAspect="1"/>
          </p:cNvPicPr>
          <p:nvPr>
            <p:ph sz="half" idx="1"/>
          </p:nvPr>
        </p:nvPicPr>
        <p:blipFill>
          <a:blip r:embed="rId2" cstate="print"/>
          <a:stretch>
            <a:fillRect/>
          </a:stretch>
        </p:blipFill>
        <p:spPr>
          <a:xfrm>
            <a:off x="3048000" y="2057400"/>
            <a:ext cx="3275572" cy="4525963"/>
          </a:xfrm>
        </p:spPr>
      </p:pic>
      <p:sp>
        <p:nvSpPr>
          <p:cNvPr id="5" name="Slide Number Placeholder 4"/>
          <p:cNvSpPr>
            <a:spLocks noGrp="1"/>
          </p:cNvSpPr>
          <p:nvPr>
            <p:ph type="sldNum" sz="quarter" idx="12"/>
          </p:nvPr>
        </p:nvSpPr>
        <p:spPr/>
        <p:txBody>
          <a:bodyPr/>
          <a:lstStyle/>
          <a:p>
            <a:pPr>
              <a:defRPr/>
            </a:pPr>
            <a:fld id="{AA93CC27-156C-4073-9898-FDF12C969EFA}" type="slidenum">
              <a:rPr lang="en-US" smtClean="0"/>
              <a:pPr>
                <a:defRPr/>
              </a:pPr>
              <a:t>45</a:t>
            </a:fld>
            <a:endParaRPr lang="en-US" dirty="0"/>
          </a:p>
        </p:txBody>
      </p:sp>
      <p:sp>
        <p:nvSpPr>
          <p:cNvPr id="7" name="TextBox 6"/>
          <p:cNvSpPr txBox="1"/>
          <p:nvPr/>
        </p:nvSpPr>
        <p:spPr>
          <a:xfrm>
            <a:off x="0" y="533400"/>
            <a:ext cx="9144000" cy="1175258"/>
          </a:xfrm>
          <a:prstGeom prst="rect">
            <a:avLst/>
          </a:prstGeom>
          <a:noFill/>
        </p:spPr>
        <p:txBody>
          <a:bodyPr wrap="square" rtlCol="0">
            <a:spAutoFit/>
          </a:bodyPr>
          <a:lstStyle/>
          <a:p>
            <a:pPr algn="ctr">
              <a:lnSpc>
                <a:spcPct val="150000"/>
              </a:lnSpc>
            </a:pPr>
            <a:r>
              <a:rPr lang="en-US" sz="25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Woodland Owners Educational DVDs on Forest Management and Passing Woodlands to Next Generation</a:t>
            </a:r>
            <a:endParaRPr lang="en-US" sz="25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80D58A0-6336-44BF-8C43-171A2EFD3686}" type="slidenum">
              <a:rPr lang="en-US" smtClean="0"/>
              <a:pPr>
                <a:defRPr/>
              </a:pPr>
              <a:t>46</a:t>
            </a:fld>
            <a:endParaRPr lang="en-US" dirty="0"/>
          </a:p>
        </p:txBody>
      </p:sp>
      <p:sp>
        <p:nvSpPr>
          <p:cNvPr id="3" name="TextBox 2"/>
          <p:cNvSpPr txBox="1"/>
          <p:nvPr/>
        </p:nvSpPr>
        <p:spPr>
          <a:xfrm>
            <a:off x="0" y="685800"/>
            <a:ext cx="9144000" cy="830997"/>
          </a:xfrm>
          <a:prstGeom prst="rect">
            <a:avLst/>
          </a:prstGeom>
          <a:noFill/>
        </p:spPr>
        <p:txBody>
          <a:bodyPr wrap="square" rtlCol="0">
            <a:spAutoFit/>
          </a:bodyPr>
          <a:lstStyle/>
          <a:p>
            <a:pPr algn="ctr"/>
            <a:r>
              <a:rPr lang="en-US" sz="2400" dirty="0" smtClean="0"/>
              <a:t> </a:t>
            </a:r>
            <a:r>
              <a:rPr lang="en-US" sz="2300" b="1" dirty="0" smtClean="0"/>
              <a:t>WE INVITE YOU ALL TO DO SOMETHING </a:t>
            </a:r>
          </a:p>
          <a:p>
            <a:pPr algn="ctr"/>
            <a:r>
              <a:rPr lang="en-US" sz="2300" b="1" dirty="0" smtClean="0"/>
              <a:t>GREAT TODAY FOR WOODLAND OWNERS</a:t>
            </a:r>
            <a:endParaRPr lang="en-US" sz="2300" b="1" dirty="0"/>
          </a:p>
        </p:txBody>
      </p:sp>
      <p:sp>
        <p:nvSpPr>
          <p:cNvPr id="4" name="TextBox 3"/>
          <p:cNvSpPr txBox="1"/>
          <p:nvPr/>
        </p:nvSpPr>
        <p:spPr>
          <a:xfrm>
            <a:off x="0" y="3200400"/>
            <a:ext cx="9144000" cy="830997"/>
          </a:xfrm>
          <a:prstGeom prst="rect">
            <a:avLst/>
          </a:prstGeom>
          <a:noFill/>
        </p:spPr>
        <p:txBody>
          <a:bodyPr wrap="square" rtlCol="0">
            <a:spAutoFit/>
          </a:bodyPr>
          <a:lstStyle/>
          <a:p>
            <a:pPr algn="ct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FRAGMENTATION</a:t>
            </a:r>
            <a:endPar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7" name="TextBox 6"/>
          <p:cNvSpPr txBox="1"/>
          <p:nvPr/>
        </p:nvSpPr>
        <p:spPr>
          <a:xfrm>
            <a:off x="0" y="1981200"/>
            <a:ext cx="9144000" cy="523220"/>
          </a:xfrm>
          <a:prstGeom prst="rect">
            <a:avLst/>
          </a:prstGeom>
          <a:noFill/>
        </p:spPr>
        <p:txBody>
          <a:bodyPr wrap="square" rtlCol="0">
            <a:spAutoFit/>
          </a:bodyPr>
          <a:lstStyle/>
          <a:p>
            <a:pPr algn="ctr"/>
            <a:r>
              <a:rPr lang="en-US" sz="2800" dirty="0" smtClean="0"/>
              <a:t>Set goals in every way to:</a:t>
            </a:r>
            <a:endParaRPr lang="en-US" sz="2800" dirty="0"/>
          </a:p>
        </p:txBody>
      </p:sp>
      <p:sp>
        <p:nvSpPr>
          <p:cNvPr id="8" name="TextBox 7"/>
          <p:cNvSpPr txBox="1"/>
          <p:nvPr/>
        </p:nvSpPr>
        <p:spPr>
          <a:xfrm>
            <a:off x="0" y="2667000"/>
            <a:ext cx="9144000" cy="584775"/>
          </a:xfrm>
          <a:prstGeom prst="rect">
            <a:avLst/>
          </a:prstGeom>
          <a:noFill/>
        </p:spPr>
        <p:txBody>
          <a:bodyPr wrap="square" rtlCol="0">
            <a:spAutoFit/>
          </a:bodyPr>
          <a:lstStyle/>
          <a:p>
            <a:pPr algn="ctr"/>
            <a:r>
              <a:rPr lang="en-US" sz="3200" b="1" dirty="0" smtClean="0">
                <a:ln w="12700">
                  <a:solidFill>
                    <a:sysClr val="windowText" lastClr="000000"/>
                  </a:solidFill>
                  <a:prstDash val="solid"/>
                </a:ln>
                <a:effectLst>
                  <a:outerShdw blurRad="41275" dist="20320" dir="1800000" algn="tl" rotWithShape="0">
                    <a:srgbClr val="000000">
                      <a:alpha val="40000"/>
                    </a:srgbClr>
                  </a:outerShdw>
                </a:effectLst>
              </a:rPr>
              <a:t>Avoid</a:t>
            </a:r>
            <a:endParaRPr lang="en-US" sz="3200" b="1" dirty="0">
              <a:ln w="12700">
                <a:solidFill>
                  <a:sysClr val="windowText" lastClr="000000"/>
                </a:solidFill>
                <a:prstDash val="solid"/>
              </a:ln>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par>
                                <p:cTn id="7" presetID="6" presetClass="emph" presetSubtype="0" fill="hold" nodeType="withEffect">
                                  <p:stCondLst>
                                    <p:cond delay="0"/>
                                  </p:stCondLst>
                                  <p:childTnLst>
                                    <p:animScale>
                                      <p:cBhvr>
                                        <p:cTn id="8" dur="2000" fill="hold"/>
                                        <p:tgtEl>
                                          <p:spTgt spid="3">
                                            <p:txEl>
                                              <p:pRg st="1" end="1"/>
                                            </p:txEl>
                                          </p:spTgt>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4">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Slide Number Placeholder 3"/>
          <p:cNvSpPr>
            <a:spLocks noGrp="1"/>
          </p:cNvSpPr>
          <p:nvPr>
            <p:ph type="sldNum" sz="quarter" idx="12"/>
          </p:nvPr>
        </p:nvSpPr>
        <p:spPr>
          <a:noFill/>
        </p:spPr>
        <p:txBody>
          <a:bodyPr/>
          <a:lstStyle/>
          <a:p>
            <a:fld id="{F99D618E-504D-43D7-941C-7C1C9CC7D3DB}" type="slidenum">
              <a:rPr lang="en-US" smtClean="0"/>
              <a:pPr/>
              <a:t>47</a:t>
            </a:fld>
            <a:endParaRPr lang="en-US" smtClean="0"/>
          </a:p>
        </p:txBody>
      </p:sp>
      <p:sp>
        <p:nvSpPr>
          <p:cNvPr id="49156" name="TextBox 4"/>
          <p:cNvSpPr txBox="1">
            <a:spLocks noChangeArrowheads="1"/>
          </p:cNvSpPr>
          <p:nvPr/>
        </p:nvSpPr>
        <p:spPr bwMode="auto">
          <a:xfrm>
            <a:off x="990600" y="2133600"/>
            <a:ext cx="5638800" cy="584775"/>
          </a:xfrm>
          <a:prstGeom prst="rect">
            <a:avLst/>
          </a:prstGeom>
          <a:noFill/>
          <a:ln w="9525">
            <a:noFill/>
            <a:miter lim="800000"/>
            <a:headEnd/>
            <a:tailEnd/>
          </a:ln>
        </p:spPr>
        <p:txBody>
          <a:bodyPr>
            <a:spAutoFit/>
          </a:bodyPr>
          <a:lstStyle/>
          <a:p>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reflection blurRad="6350" stA="55000" endA="300" endPos="45500" dir="5400000" sy="-100000" algn="bl" rotWithShape="0"/>
                </a:effectLst>
              </a:rPr>
              <a:t>Exposed the problems,</a:t>
            </a:r>
          </a:p>
        </p:txBody>
      </p:sp>
      <p:sp>
        <p:nvSpPr>
          <p:cNvPr id="49157" name="TextBox 5"/>
          <p:cNvSpPr txBox="1">
            <a:spLocks noChangeArrowheads="1"/>
          </p:cNvSpPr>
          <p:nvPr/>
        </p:nvSpPr>
        <p:spPr bwMode="auto">
          <a:xfrm>
            <a:off x="1752600" y="2819400"/>
            <a:ext cx="5257800" cy="584775"/>
          </a:xfrm>
          <a:prstGeom prst="rect">
            <a:avLst/>
          </a:prstGeom>
          <a:noFill/>
          <a:ln w="9525">
            <a:noFill/>
            <a:miter lim="800000"/>
            <a:headEnd/>
            <a:tailEnd/>
          </a:ln>
        </p:spPr>
        <p:txBody>
          <a:bodyPr>
            <a:spAutoFit/>
          </a:bodyPr>
          <a:lstStyle/>
          <a:p>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reflection blurRad="6350" stA="55000" endA="300" endPos="45500" dir="5400000" sy="-100000" algn="bl" rotWithShape="0"/>
                </a:effectLst>
              </a:rPr>
              <a:t>Presented the facts,</a:t>
            </a:r>
          </a:p>
        </p:txBody>
      </p:sp>
      <p:sp>
        <p:nvSpPr>
          <p:cNvPr id="49158" name="TextBox 6"/>
          <p:cNvSpPr txBox="1">
            <a:spLocks noChangeArrowheads="1"/>
          </p:cNvSpPr>
          <p:nvPr/>
        </p:nvSpPr>
        <p:spPr bwMode="auto">
          <a:xfrm>
            <a:off x="2438400" y="3505200"/>
            <a:ext cx="6705600" cy="584775"/>
          </a:xfrm>
          <a:prstGeom prst="rect">
            <a:avLst/>
          </a:prstGeom>
          <a:noFill/>
          <a:ln w="9525">
            <a:noFill/>
            <a:miter lim="800000"/>
            <a:headEnd/>
            <a:tailEnd/>
          </a:ln>
        </p:spPr>
        <p:txBody>
          <a:bodyPr wrap="square">
            <a:spAutoFit/>
          </a:bodyPr>
          <a:lstStyle/>
          <a:p>
            <a:r>
              <a:rPr lang="en-US"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reflection blurRad="6350" stA="55000" endA="300" endPos="45500" dir="5400000" sy="-100000" algn="bl" rotWithShape="0"/>
                </a:effectLst>
              </a:rPr>
              <a:t>And come up with the solutions.</a:t>
            </a:r>
          </a:p>
        </p:txBody>
      </p:sp>
      <p:sp>
        <p:nvSpPr>
          <p:cNvPr id="49159" name="TextBox 7"/>
          <p:cNvSpPr txBox="1">
            <a:spLocks noChangeArrowheads="1"/>
          </p:cNvSpPr>
          <p:nvPr/>
        </p:nvSpPr>
        <p:spPr bwMode="auto">
          <a:xfrm>
            <a:off x="228600" y="1447800"/>
            <a:ext cx="2438400" cy="708025"/>
          </a:xfrm>
          <a:prstGeom prst="rect">
            <a:avLst/>
          </a:prstGeom>
          <a:noFill/>
          <a:ln w="9525">
            <a:noFill/>
            <a:miter lim="800000"/>
            <a:headEnd/>
            <a:tailEnd/>
          </a:ln>
        </p:spPr>
        <p:txBody>
          <a:bodyPr>
            <a:spAutoFit/>
          </a:bodyPr>
          <a:lstStyle/>
          <a:p>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reflection blurRad="6350" stA="55000" endA="300" endPos="45500" dir="5400000" sy="-100000" algn="bl" rotWithShape="0"/>
                </a:effectLst>
              </a:rPr>
              <a:t>We have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609600" y="1981200"/>
            <a:ext cx="7696200" cy="4846638"/>
          </a:xfrm>
          <a:prstGeom prst="rect">
            <a:avLst/>
          </a:prstGeom>
          <a:noFill/>
          <a:ln w="9525">
            <a:noFill/>
            <a:miter lim="800000"/>
            <a:headEnd/>
            <a:tailEnd/>
          </a:ln>
        </p:spPr>
        <p:txBody>
          <a:bodyPr>
            <a:spAutoFit/>
          </a:bodyPr>
          <a:lstStyle/>
          <a:p>
            <a:pPr algn="ctr" eaLnBrk="0" hangingPunct="0">
              <a:lnSpc>
                <a:spcPct val="80000"/>
              </a:lnSpc>
              <a:spcBef>
                <a:spcPct val="20000"/>
              </a:spcBef>
            </a:pPr>
            <a:r>
              <a:rPr lang="en-US" sz="4000" dirty="0">
                <a:solidFill>
                  <a:schemeClr val="accent2"/>
                </a:solidFill>
              </a:rPr>
              <a:t>The simplified</a:t>
            </a:r>
          </a:p>
          <a:p>
            <a:pPr algn="ctr" eaLnBrk="0" hangingPunct="0">
              <a:lnSpc>
                <a:spcPct val="80000"/>
              </a:lnSpc>
              <a:spcBef>
                <a:spcPct val="20000"/>
              </a:spcBef>
            </a:pPr>
            <a:r>
              <a:rPr lang="en-US" sz="4000" b="1" i="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“WOODLAND OWNERS </a:t>
            </a:r>
          </a:p>
          <a:p>
            <a:pPr algn="ctr" eaLnBrk="0" hangingPunct="0">
              <a:lnSpc>
                <a:spcPct val="80000"/>
              </a:lnSpc>
              <a:spcBef>
                <a:spcPct val="20000"/>
              </a:spcBef>
            </a:pPr>
            <a:r>
              <a:rPr lang="en-US" sz="4000" b="1" i="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INCENTIVE TAX PLAN”</a:t>
            </a:r>
          </a:p>
          <a:p>
            <a:pPr algn="ctr" eaLnBrk="0" hangingPunct="0">
              <a:lnSpc>
                <a:spcPct val="80000"/>
              </a:lnSpc>
              <a:spcBef>
                <a:spcPct val="20000"/>
              </a:spcBef>
            </a:pPr>
            <a:r>
              <a:rPr lang="en-US" sz="4000" b="1" i="1" dirty="0">
                <a:solidFill>
                  <a:schemeClr val="accent2"/>
                </a:solidFill>
              </a:rPr>
              <a:t> </a:t>
            </a:r>
            <a:r>
              <a:rPr lang="en-US" sz="4000" dirty="0">
                <a:solidFill>
                  <a:schemeClr val="accent2"/>
                </a:solidFill>
              </a:rPr>
              <a:t>is a program that woodland </a:t>
            </a:r>
          </a:p>
          <a:p>
            <a:pPr algn="ctr" eaLnBrk="0" hangingPunct="0">
              <a:lnSpc>
                <a:spcPct val="80000"/>
              </a:lnSpc>
              <a:spcBef>
                <a:spcPct val="20000"/>
              </a:spcBef>
            </a:pPr>
            <a:r>
              <a:rPr lang="en-US" sz="4000" dirty="0">
                <a:solidFill>
                  <a:schemeClr val="accent2"/>
                </a:solidFill>
              </a:rPr>
              <a:t> owners must have to survive</a:t>
            </a:r>
          </a:p>
          <a:p>
            <a:pPr algn="ctr" eaLnBrk="0" hangingPunct="0">
              <a:lnSpc>
                <a:spcPct val="80000"/>
              </a:lnSpc>
              <a:spcBef>
                <a:spcPct val="20000"/>
              </a:spcBef>
            </a:pPr>
            <a:endParaRPr lang="en-US" sz="4000" dirty="0">
              <a:solidFill>
                <a:schemeClr val="accent2"/>
              </a:solidFill>
            </a:endParaRPr>
          </a:p>
          <a:p>
            <a:pPr algn="ctr" eaLnBrk="0" hangingPunct="0">
              <a:lnSpc>
                <a:spcPct val="80000"/>
              </a:lnSpc>
              <a:spcBef>
                <a:spcPct val="20000"/>
              </a:spcBef>
            </a:pPr>
            <a:endParaRPr lang="en-US" sz="4000" dirty="0">
              <a:solidFill>
                <a:schemeClr val="accent2"/>
              </a:solidFill>
            </a:endParaRPr>
          </a:p>
          <a:p>
            <a:pPr eaLnBrk="0" hangingPunct="0">
              <a:lnSpc>
                <a:spcPct val="80000"/>
              </a:lnSpc>
              <a:spcBef>
                <a:spcPct val="20000"/>
              </a:spcBef>
            </a:pPr>
            <a:endParaRPr lang="en-US" sz="4000" dirty="0">
              <a:solidFill>
                <a:schemeClr val="accent2"/>
              </a:solidFill>
            </a:endParaRPr>
          </a:p>
        </p:txBody>
      </p:sp>
      <p:pic>
        <p:nvPicPr>
          <p:cNvPr id="50179" name="Picture 5"/>
          <p:cNvPicPr>
            <a:picLocks noChangeAspect="1" noChangeArrowheads="1"/>
          </p:cNvPicPr>
          <p:nvPr/>
        </p:nvPicPr>
        <p:blipFill>
          <a:blip r:embed="rId2" cstate="print"/>
          <a:srcRect/>
          <a:stretch>
            <a:fillRect/>
          </a:stretch>
        </p:blipFill>
        <p:spPr bwMode="auto">
          <a:xfrm>
            <a:off x="0" y="6019800"/>
            <a:ext cx="1905000" cy="838200"/>
          </a:xfrm>
          <a:prstGeom prst="rect">
            <a:avLst/>
          </a:prstGeom>
          <a:noFill/>
          <a:ln w="9525">
            <a:noFill/>
            <a:miter lim="800000"/>
            <a:headEnd/>
            <a:tailEnd/>
          </a:ln>
        </p:spPr>
      </p:pic>
      <p:pic>
        <p:nvPicPr>
          <p:cNvPr id="50180" name="Picture 5"/>
          <p:cNvPicPr>
            <a:picLocks noChangeAspect="1" noChangeArrowheads="1"/>
          </p:cNvPicPr>
          <p:nvPr/>
        </p:nvPicPr>
        <p:blipFill>
          <a:blip r:embed="rId2" cstate="print"/>
          <a:srcRect/>
          <a:stretch>
            <a:fillRect/>
          </a:stretch>
        </p:blipFill>
        <p:spPr bwMode="auto">
          <a:xfrm>
            <a:off x="7239000" y="0"/>
            <a:ext cx="1905000" cy="838200"/>
          </a:xfrm>
          <a:prstGeom prst="rect">
            <a:avLst/>
          </a:prstGeom>
          <a:noFill/>
          <a:ln w="9525">
            <a:noFill/>
            <a:miter lim="800000"/>
            <a:headEnd/>
            <a:tailEnd/>
          </a:ln>
        </p:spPr>
      </p:pic>
      <p:pic>
        <p:nvPicPr>
          <p:cNvPr id="50181" name="Picture 5"/>
          <p:cNvPicPr>
            <a:picLocks noChangeAspect="1" noChangeArrowheads="1"/>
          </p:cNvPicPr>
          <p:nvPr/>
        </p:nvPicPr>
        <p:blipFill>
          <a:blip r:embed="rId3" cstate="print"/>
          <a:srcRect/>
          <a:stretch>
            <a:fillRect/>
          </a:stretch>
        </p:blipFill>
        <p:spPr bwMode="auto">
          <a:xfrm>
            <a:off x="5867400" y="0"/>
            <a:ext cx="1397000" cy="838200"/>
          </a:xfrm>
          <a:prstGeom prst="rect">
            <a:avLst/>
          </a:prstGeom>
          <a:noFill/>
          <a:ln w="9525">
            <a:noFill/>
            <a:miter lim="800000"/>
            <a:headEnd/>
            <a:tailEnd/>
          </a:ln>
        </p:spPr>
      </p:pic>
      <p:pic>
        <p:nvPicPr>
          <p:cNvPr id="50182" name="Picture 5"/>
          <p:cNvPicPr>
            <a:picLocks noChangeAspect="1" noChangeArrowheads="1"/>
          </p:cNvPicPr>
          <p:nvPr/>
        </p:nvPicPr>
        <p:blipFill>
          <a:blip r:embed="rId3" cstate="print"/>
          <a:srcRect/>
          <a:stretch>
            <a:fillRect/>
          </a:stretch>
        </p:blipFill>
        <p:spPr bwMode="auto">
          <a:xfrm>
            <a:off x="1905000" y="6019800"/>
            <a:ext cx="1397000" cy="838200"/>
          </a:xfrm>
          <a:prstGeom prst="rect">
            <a:avLst/>
          </a:prstGeom>
          <a:noFill/>
          <a:ln w="9525">
            <a:noFill/>
            <a:miter lim="800000"/>
            <a:headEnd/>
            <a:tailEnd/>
          </a:ln>
        </p:spPr>
      </p:pic>
      <p:pic>
        <p:nvPicPr>
          <p:cNvPr id="50183" name="Picture 4"/>
          <p:cNvPicPr>
            <a:picLocks noChangeAspect="1" noChangeArrowheads="1"/>
          </p:cNvPicPr>
          <p:nvPr/>
        </p:nvPicPr>
        <p:blipFill>
          <a:blip r:embed="rId4" cstate="print"/>
          <a:srcRect/>
          <a:stretch>
            <a:fillRect/>
          </a:stretch>
        </p:blipFill>
        <p:spPr bwMode="auto">
          <a:xfrm rot="10800000" flipH="1" flipV="1">
            <a:off x="0" y="0"/>
            <a:ext cx="2209800" cy="838200"/>
          </a:xfrm>
          <a:prstGeom prst="rect">
            <a:avLst/>
          </a:prstGeom>
          <a:noFill/>
          <a:ln w="9525">
            <a:noFill/>
            <a:miter lim="800000"/>
            <a:headEnd/>
            <a:tailEnd/>
          </a:ln>
        </p:spPr>
      </p:pic>
      <p:pic>
        <p:nvPicPr>
          <p:cNvPr id="50184" name="Picture 4"/>
          <p:cNvPicPr>
            <a:picLocks noChangeAspect="1" noChangeArrowheads="1"/>
          </p:cNvPicPr>
          <p:nvPr/>
        </p:nvPicPr>
        <p:blipFill>
          <a:blip r:embed="rId4" cstate="print"/>
          <a:srcRect/>
          <a:stretch>
            <a:fillRect/>
          </a:stretch>
        </p:blipFill>
        <p:spPr bwMode="auto">
          <a:xfrm rot="10800000" flipH="1" flipV="1">
            <a:off x="6934200" y="6019800"/>
            <a:ext cx="2209800" cy="838200"/>
          </a:xfrm>
          <a:prstGeom prst="rect">
            <a:avLst/>
          </a:prstGeom>
          <a:noFill/>
          <a:ln w="9525">
            <a:noFill/>
            <a:miter lim="800000"/>
            <a:headEnd/>
            <a:tailEnd/>
          </a:ln>
        </p:spPr>
      </p:pic>
    </p:spTree>
  </p:cSld>
  <p:clrMapOvr>
    <a:masterClrMapping/>
  </p:clrMapOvr>
  <p:transition>
    <p:checke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2227" name="TextBox 3"/>
          <p:cNvSpPr txBox="1">
            <a:spLocks noChangeArrowheads="1"/>
          </p:cNvSpPr>
          <p:nvPr/>
        </p:nvSpPr>
        <p:spPr bwMode="auto">
          <a:xfrm>
            <a:off x="2971800" y="1143000"/>
            <a:ext cx="184150" cy="369888"/>
          </a:xfrm>
          <a:prstGeom prst="rect">
            <a:avLst/>
          </a:prstGeom>
          <a:noFill/>
          <a:ln w="9525">
            <a:noFill/>
            <a:miter lim="800000"/>
            <a:headEnd/>
            <a:tailEnd/>
          </a:ln>
        </p:spPr>
        <p:txBody>
          <a:bodyPr wrap="none">
            <a:spAutoFit/>
          </a:bodyPr>
          <a:lstStyle/>
          <a:p>
            <a:endParaRPr lang="en-US"/>
          </a:p>
        </p:txBody>
      </p:sp>
      <p:sp>
        <p:nvSpPr>
          <p:cNvPr id="5" name="TextBox 4"/>
          <p:cNvSpPr txBox="1"/>
          <p:nvPr/>
        </p:nvSpPr>
        <p:spPr>
          <a:xfrm>
            <a:off x="0" y="1524000"/>
            <a:ext cx="9144000" cy="2308324"/>
          </a:xfrm>
          <a:prstGeom prst="rect">
            <a:avLst/>
          </a:prstGeom>
          <a:noFill/>
        </p:spPr>
        <p:txBody>
          <a:bodyPr>
            <a:spAutoFit/>
          </a:bodyPr>
          <a:lstStyle/>
          <a:p>
            <a:pPr algn="ctr">
              <a:defRPr/>
            </a:pPr>
            <a:r>
              <a:rPr lang="en-US" sz="5400" b="1" dirty="0">
                <a:ln w="12700">
                  <a:solidFill>
                    <a:schemeClr val="tx2">
                      <a:satMod val="155000"/>
                    </a:schemeClr>
                  </a:solidFill>
                  <a:prstDash val="solid"/>
                </a:ln>
                <a:solidFill>
                  <a:srgbClr val="92D050"/>
                </a:solidFill>
                <a:effectLst>
                  <a:outerShdw blurRad="41275" dist="20320" dir="1800000" algn="tl" rotWithShape="0">
                    <a:srgbClr val="000000">
                      <a:alpha val="40000"/>
                    </a:srgbClr>
                  </a:outerShdw>
                </a:effectLst>
              </a:rPr>
              <a:t>THANK  YOU</a:t>
            </a:r>
            <a:endParaRPr lang="en-US" sz="4400" b="1" dirty="0">
              <a:ln w="12700">
                <a:solidFill>
                  <a:schemeClr val="tx2">
                    <a:satMod val="155000"/>
                  </a:schemeClr>
                </a:solidFill>
                <a:prstDash val="solid"/>
              </a:ln>
              <a:solidFill>
                <a:srgbClr val="92D050"/>
              </a:solidFill>
              <a:effectLst>
                <a:outerShdw blurRad="41275" dist="20320" dir="1800000" algn="tl" rotWithShape="0">
                  <a:srgbClr val="000000">
                    <a:alpha val="40000"/>
                  </a:srgbClr>
                </a:outerShdw>
              </a:effectLst>
            </a:endParaRPr>
          </a:p>
          <a:p>
            <a:pPr algn="ctr">
              <a:defRPr/>
            </a:pPr>
            <a:endParaRPr lang="en-US" b="1" dirty="0">
              <a:ln w="12700">
                <a:solidFill>
                  <a:schemeClr val="tx2">
                    <a:satMod val="155000"/>
                  </a:schemeClr>
                </a:solidFill>
                <a:prstDash val="solid"/>
              </a:ln>
              <a:solidFill>
                <a:srgbClr val="8FE058"/>
              </a:solidFill>
              <a:effectLst>
                <a:outerShdw blurRad="41275" dist="20320" dir="1800000" algn="tl" rotWithShape="0">
                  <a:srgbClr val="000000">
                    <a:alpha val="40000"/>
                  </a:srgbClr>
                </a:outerShdw>
              </a:effectLst>
            </a:endParaRPr>
          </a:p>
          <a:p>
            <a:pPr algn="ctr">
              <a:defRPr/>
            </a:pPr>
            <a:r>
              <a:rPr lang="en-US" sz="3600" b="1" dirty="0">
                <a:ln w="12700">
                  <a:solidFill>
                    <a:schemeClr val="tx2">
                      <a:satMod val="155000"/>
                    </a:schemeClr>
                  </a:solidFill>
                  <a:prstDash val="solid"/>
                </a:ln>
                <a:solidFill>
                  <a:srgbClr val="8FE058"/>
                </a:solidFill>
                <a:effectLst>
                  <a:outerShdw blurRad="41275" dist="20320" dir="1800000" algn="tl" rotWithShape="0">
                    <a:srgbClr val="000000">
                      <a:alpha val="40000"/>
                    </a:srgbClr>
                  </a:outerShdw>
                </a:effectLst>
              </a:rPr>
              <a:t>   WOODLAND OWNERS NEED </a:t>
            </a:r>
          </a:p>
          <a:p>
            <a:pPr algn="ctr">
              <a:defRPr/>
            </a:pPr>
            <a:r>
              <a:rPr lang="en-US" sz="3600" b="1" dirty="0">
                <a:ln w="12700">
                  <a:solidFill>
                    <a:schemeClr val="tx2">
                      <a:satMod val="155000"/>
                    </a:schemeClr>
                  </a:solidFill>
                  <a:prstDash val="solid"/>
                </a:ln>
                <a:solidFill>
                  <a:srgbClr val="8FE058"/>
                </a:solidFill>
                <a:effectLst>
                  <a:outerShdw blurRad="41275" dist="20320" dir="1800000" algn="tl" rotWithShape="0">
                    <a:srgbClr val="000000">
                      <a:alpha val="40000"/>
                    </a:srgbClr>
                  </a:outerShdw>
                </a:effectLst>
              </a:rPr>
              <a:t> YOUR SUPPORT!</a:t>
            </a:r>
            <a:endParaRPr lang="en-US" sz="3600" dirty="0">
              <a:solidFill>
                <a:srgbClr val="8FE058"/>
              </a:solidFill>
            </a:endParaRPr>
          </a:p>
        </p:txBody>
      </p:sp>
      <p:sp>
        <p:nvSpPr>
          <p:cNvPr id="52229" name="Slide Number Placeholder 5"/>
          <p:cNvSpPr>
            <a:spLocks noGrp="1"/>
          </p:cNvSpPr>
          <p:nvPr>
            <p:ph type="sldNum" sz="quarter" idx="12"/>
          </p:nvPr>
        </p:nvSpPr>
        <p:spPr>
          <a:noFill/>
        </p:spPr>
        <p:txBody>
          <a:bodyPr/>
          <a:lstStyle/>
          <a:p>
            <a:fld id="{0A3F79F6-5B67-430C-8A80-BBD9AA8C1D6E}" type="slidenum">
              <a:rPr lang="en-US" smtClean="0"/>
              <a:pPr/>
              <a:t>49</a:t>
            </a:fld>
            <a:endParaRPr lang="en-US" smtClean="0"/>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371600"/>
          </a:xfrm>
        </p:spPr>
        <p:txBody>
          <a:bodyPr/>
          <a:lstStyle/>
          <a:p>
            <a:pPr eaLnBrk="1" hangingPunct="1"/>
            <a:r>
              <a:rPr lang="en-US" sz="3200" b="1" u="sng" dirty="0" smtClean="0">
                <a:solidFill>
                  <a:schemeClr val="accent2"/>
                </a:solidFill>
              </a:rPr>
              <a:t/>
            </a:r>
            <a:br>
              <a:rPr lang="en-US" sz="3200" b="1" u="sng" dirty="0" smtClean="0">
                <a:solidFill>
                  <a:schemeClr val="accent2"/>
                </a:solidFill>
              </a:rPr>
            </a:br>
            <a:r>
              <a:rPr lang="en-US" sz="3200" b="1" u="sng"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
            </a:r>
            <a:br>
              <a:rPr lang="en-US" sz="3200" b="1" u="sng"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br>
            <a:r>
              <a:rPr lang="en-US" sz="2800" b="1" u="sng"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Current Legislation</a:t>
            </a:r>
            <a:r>
              <a:rPr lang="en-US" sz="3200" b="1" dirty="0" smtClean="0">
                <a:solidFill>
                  <a:schemeClr val="accent2"/>
                </a:solidFill>
              </a:rPr>
              <a:t>	</a:t>
            </a:r>
            <a:br>
              <a:rPr lang="en-US" sz="3200" b="1" dirty="0" smtClean="0">
                <a:solidFill>
                  <a:schemeClr val="accent2"/>
                </a:solidFill>
              </a:rPr>
            </a:br>
            <a:r>
              <a:rPr lang="en-US" sz="1600" b="1" dirty="0" smtClean="0">
                <a:solidFill>
                  <a:schemeClr val="accent2"/>
                </a:solidFill>
              </a:rPr>
              <a:t>  </a:t>
            </a:r>
            <a:r>
              <a:rPr lang="en-US" sz="3200" b="1" dirty="0" smtClean="0">
                <a:solidFill>
                  <a:schemeClr val="accent2"/>
                </a:solidFill>
              </a:rPr>
              <a:t/>
            </a:r>
            <a:br>
              <a:rPr lang="en-US" sz="3200" b="1" dirty="0" smtClean="0">
                <a:solidFill>
                  <a:schemeClr val="accent2"/>
                </a:solidFill>
              </a:rPr>
            </a:br>
            <a:r>
              <a:rPr lang="en-US" sz="2800" b="1" dirty="0" smtClean="0">
                <a:solidFill>
                  <a:schemeClr val="accent2"/>
                </a:solidFill>
              </a:rPr>
              <a:t>Forest Land is under Agriculture Purpose</a:t>
            </a:r>
            <a:r>
              <a:rPr lang="en-US" sz="3200" b="1" u="sng" dirty="0" smtClean="0">
                <a:solidFill>
                  <a:schemeClr val="accent2"/>
                </a:solidFill>
              </a:rPr>
              <a:t/>
            </a:r>
            <a:br>
              <a:rPr lang="en-US" sz="3200" b="1" u="sng" dirty="0" smtClean="0">
                <a:solidFill>
                  <a:schemeClr val="accent2"/>
                </a:solidFill>
              </a:rPr>
            </a:br>
            <a:r>
              <a:rPr lang="en-US" sz="3200" b="1" u="sng" dirty="0" smtClean="0">
                <a:solidFill>
                  <a:schemeClr val="accent2"/>
                </a:solidFill>
              </a:rPr>
              <a:t/>
            </a:r>
            <a:br>
              <a:rPr lang="en-US" sz="3200" b="1" u="sng" dirty="0" smtClean="0">
                <a:solidFill>
                  <a:schemeClr val="accent2"/>
                </a:solidFill>
              </a:rPr>
            </a:br>
            <a:endParaRPr lang="en-US" sz="3200" dirty="0" smtClean="0">
              <a:solidFill>
                <a:schemeClr val="accent2"/>
              </a:solidFill>
            </a:endParaRPr>
          </a:p>
        </p:txBody>
      </p:sp>
      <p:sp>
        <p:nvSpPr>
          <p:cNvPr id="11267" name="Rectangle 3"/>
          <p:cNvSpPr>
            <a:spLocks noGrp="1" noChangeArrowheads="1"/>
          </p:cNvSpPr>
          <p:nvPr>
            <p:ph type="body" idx="1"/>
          </p:nvPr>
        </p:nvSpPr>
        <p:spPr>
          <a:xfrm>
            <a:off x="381000" y="1066800"/>
            <a:ext cx="8305800" cy="5059363"/>
          </a:xfrm>
        </p:spPr>
        <p:txBody>
          <a:bodyPr/>
          <a:lstStyle/>
          <a:p>
            <a:pPr indent="457200" eaLnBrk="1" hangingPunct="1">
              <a:buFontTx/>
              <a:buNone/>
            </a:pPr>
            <a:endParaRPr lang="en-US" sz="2000" b="1" dirty="0" smtClean="0">
              <a:solidFill>
                <a:schemeClr val="accent2"/>
              </a:solidFill>
            </a:endParaRPr>
          </a:p>
          <a:p>
            <a:pPr marL="800100" indent="-457200" eaLnBrk="1" hangingPunct="1">
              <a:buNone/>
            </a:pPr>
            <a:r>
              <a:rPr lang="en-US" sz="1900" b="1" dirty="0" smtClean="0">
                <a:solidFill>
                  <a:schemeClr val="accent2"/>
                </a:solidFill>
              </a:rPr>
              <a:t>The amendment providing for the current CAUV of ten acres or </a:t>
            </a:r>
          </a:p>
          <a:p>
            <a:pPr indent="0" eaLnBrk="1" hangingPunct="1">
              <a:buFontTx/>
              <a:buNone/>
            </a:pPr>
            <a:r>
              <a:rPr lang="en-US" sz="1900" b="1" dirty="0" smtClean="0">
                <a:solidFill>
                  <a:schemeClr val="accent2"/>
                </a:solidFill>
              </a:rPr>
              <a:t>more was added to the Ohio Constitution in 1973. It is based on 3200 types of soil and terrain of the land. CAUV is approximately 80% tax reduction.  </a:t>
            </a:r>
          </a:p>
          <a:p>
            <a:pPr indent="0" eaLnBrk="1" hangingPunct="1">
              <a:buFontTx/>
              <a:buNone/>
            </a:pPr>
            <a:r>
              <a:rPr lang="en-US" sz="1900" b="1" dirty="0" smtClean="0">
                <a:solidFill>
                  <a:schemeClr val="accent2"/>
                </a:solidFill>
              </a:rPr>
              <a:t>A 1993 amendment to the law allows for tracts of land  containing timber, whether grown for a commercial purpose or not, to qualify for CAUV if the tract is contiguous to, or part of a larger parcel of Land that otherwise qualifies for CAUV. Woodland owners who own forest land alone, which is agriculture, qualify for CAUV, but are treated differently by auditors in 88 counties in Ohio.</a:t>
            </a:r>
          </a:p>
          <a:p>
            <a:pPr indent="0" eaLnBrk="1" hangingPunct="1">
              <a:buFontTx/>
              <a:buNone/>
            </a:pPr>
            <a:endParaRPr lang="en-US" sz="1900" b="1" dirty="0" smtClean="0">
              <a:solidFill>
                <a:schemeClr val="accent2"/>
              </a:solidFill>
            </a:endParaRPr>
          </a:p>
          <a:p>
            <a:pPr indent="0" eaLnBrk="1" hangingPunct="1">
              <a:buFontTx/>
              <a:buNone/>
            </a:pPr>
            <a:r>
              <a:rPr lang="en-US" sz="1900" b="1" dirty="0" smtClean="0">
                <a:solidFill>
                  <a:schemeClr val="accent2"/>
                </a:solidFill>
              </a:rPr>
              <a:t>Ohio Forest Tax Law was established in 1925 when Ohio had less than 14% forest and is controlled by the Ohio Division of Forestry. This plan is a 50% tax reduction on 35% appraised value . It has required management with current free service management plans from Service Foresters.</a:t>
            </a:r>
          </a:p>
          <a:p>
            <a:pPr indent="0" eaLnBrk="1" hangingPunct="1">
              <a:buFontTx/>
              <a:buNone/>
            </a:pPr>
            <a:endParaRPr lang="en-US" sz="2000" b="1" dirty="0" smtClean="0">
              <a:solidFill>
                <a:schemeClr val="accent2"/>
              </a:solidFill>
            </a:endParaRPr>
          </a:p>
          <a:p>
            <a:pPr eaLnBrk="1" hangingPunct="1">
              <a:buFontTx/>
              <a:buNone/>
            </a:pPr>
            <a:endParaRPr lang="en-US" sz="2400" b="1" dirty="0" smtClean="0">
              <a:solidFill>
                <a:schemeClr val="accent2"/>
              </a:solidFill>
            </a:endParaRPr>
          </a:p>
          <a:p>
            <a:pPr eaLnBrk="1" hangingPunct="1">
              <a:buFontTx/>
              <a:buNone/>
            </a:pPr>
            <a:endParaRPr lang="en-US" sz="2800" b="1" dirty="0" smtClean="0">
              <a:solidFill>
                <a:schemeClr val="accent2"/>
              </a:solidFill>
            </a:endParaRPr>
          </a:p>
        </p:txBody>
      </p:sp>
      <p:sp>
        <p:nvSpPr>
          <p:cNvPr id="11268" name="Slide Number Placeholder 3"/>
          <p:cNvSpPr>
            <a:spLocks noGrp="1"/>
          </p:cNvSpPr>
          <p:nvPr>
            <p:ph type="sldNum" sz="quarter" idx="12"/>
          </p:nvPr>
        </p:nvSpPr>
        <p:spPr>
          <a:noFill/>
        </p:spPr>
        <p:txBody>
          <a:bodyPr/>
          <a:lstStyle/>
          <a:p>
            <a:fld id="{AEAB0148-0640-416F-9A90-6390EC86ABF1}" type="slidenum">
              <a:rPr lang="en-US" smtClean="0"/>
              <a:pPr/>
              <a:t>5</a:t>
            </a:fld>
            <a:endParaRPr lang="en-US" smtClean="0"/>
          </a:p>
        </p:txBody>
      </p:sp>
      <p:sp>
        <p:nvSpPr>
          <p:cNvPr id="5" name="TextBox 4"/>
          <p:cNvSpPr txBox="1"/>
          <p:nvPr/>
        </p:nvSpPr>
        <p:spPr>
          <a:xfrm>
            <a:off x="152400" y="4724400"/>
            <a:ext cx="762000" cy="646331"/>
          </a:xfrm>
          <a:prstGeom prst="rect">
            <a:avLst/>
          </a:prstGeom>
          <a:noFill/>
        </p:spPr>
        <p:txBody>
          <a:bodyPr wrap="square" rtlCol="0">
            <a:spAutoFit/>
          </a:bodyPr>
          <a:lstStyle/>
          <a:p>
            <a:r>
              <a:rPr lang="en-US" sz="3600" b="1" dirty="0" smtClean="0">
                <a:ln w="12700">
                  <a:solidFill>
                    <a:srgbClr val="0070C0"/>
                  </a:solidFill>
                  <a:prstDash val="solid"/>
                </a:ln>
                <a:effectLst>
                  <a:outerShdw blurRad="41275" dist="20320" dir="1800000" algn="tl" rotWithShape="0">
                    <a:srgbClr val="000000">
                      <a:alpha val="40000"/>
                    </a:srgbClr>
                  </a:outerShdw>
                </a:effectLst>
              </a:rPr>
              <a:t>B.</a:t>
            </a:r>
            <a:endParaRPr lang="en-US" sz="3600" b="1" dirty="0">
              <a:ln w="12700">
                <a:solidFill>
                  <a:srgbClr val="0070C0"/>
                </a:solidFill>
                <a:prstDash val="solid"/>
              </a:ln>
              <a:effectLst>
                <a:outerShdw blurRad="41275" dist="20320" dir="1800000" algn="tl" rotWithShape="0">
                  <a:srgbClr val="000000">
                    <a:alpha val="40000"/>
                  </a:srgbClr>
                </a:outerShdw>
              </a:effectLst>
            </a:endParaRPr>
          </a:p>
        </p:txBody>
      </p:sp>
      <p:sp>
        <p:nvSpPr>
          <p:cNvPr id="6" name="TextBox 5"/>
          <p:cNvSpPr txBox="1"/>
          <p:nvPr/>
        </p:nvSpPr>
        <p:spPr>
          <a:xfrm>
            <a:off x="152400" y="1295400"/>
            <a:ext cx="762000" cy="646331"/>
          </a:xfrm>
          <a:prstGeom prst="rect">
            <a:avLst/>
          </a:prstGeom>
          <a:noFill/>
        </p:spPr>
        <p:txBody>
          <a:bodyPr wrap="square" rtlCol="0">
            <a:spAutoFit/>
          </a:bodyPr>
          <a:lstStyle/>
          <a:p>
            <a:r>
              <a:rPr lang="en-US" sz="3600" b="1" dirty="0" smtClean="0">
                <a:ln w="12700">
                  <a:solidFill>
                    <a:srgbClr val="0070C0"/>
                  </a:solidFill>
                  <a:prstDash val="solid"/>
                </a:ln>
                <a:effectLst>
                  <a:outerShdw blurRad="41275" dist="20320" dir="1800000" algn="tl" rotWithShape="0">
                    <a:srgbClr val="000000">
                      <a:alpha val="40000"/>
                    </a:srgbClr>
                  </a:outerShdw>
                </a:effectLst>
              </a:rPr>
              <a:t>A.</a:t>
            </a:r>
            <a:endParaRPr lang="en-US" sz="3600" b="1" dirty="0">
              <a:ln w="12700">
                <a:solidFill>
                  <a:srgbClr val="0070C0"/>
                </a:solidFill>
                <a:prstDash val="solid"/>
              </a:ln>
              <a:effectLst>
                <a:outerShdw blurRad="41275" dist="20320" dir="1800000" algn="tl" rotWithShape="0">
                  <a:srgbClr val="000000">
                    <a:alpha val="40000"/>
                  </a:srgbClr>
                </a:outerShdw>
              </a:effectLst>
            </a:endParaRPr>
          </a:p>
        </p:txBody>
      </p:sp>
      <p:cxnSp>
        <p:nvCxnSpPr>
          <p:cNvPr id="8" name="Straight Connector 7"/>
          <p:cNvCxnSpPr/>
          <p:nvPr/>
        </p:nvCxnSpPr>
        <p:spPr>
          <a:xfrm>
            <a:off x="838200" y="4648200"/>
            <a:ext cx="7391400" cy="1588"/>
          </a:xfrm>
          <a:prstGeom prst="line">
            <a:avLst/>
          </a:prstGeom>
          <a:ln w="53975">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heel spokes="8"/>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ike-hike-9.jpg"/>
          <p:cNvPicPr>
            <a:picLocks noChangeAspect="1"/>
          </p:cNvPicPr>
          <p:nvPr/>
        </p:nvPicPr>
        <p:blipFill>
          <a:blip r:embed="rId2" cstate="print"/>
          <a:stretch>
            <a:fillRect/>
          </a:stretch>
        </p:blipFill>
        <p:spPr>
          <a:xfrm>
            <a:off x="5181600" y="1219200"/>
            <a:ext cx="3454400" cy="5181600"/>
          </a:xfrm>
          <a:prstGeom prst="rect">
            <a:avLst/>
          </a:prstGeom>
        </p:spPr>
      </p:pic>
      <p:sp>
        <p:nvSpPr>
          <p:cNvPr id="2" name="Title 1"/>
          <p:cNvSpPr>
            <a:spLocks noGrp="1"/>
          </p:cNvSpPr>
          <p:nvPr>
            <p:ph type="title"/>
          </p:nvPr>
        </p:nvSpPr>
        <p:spPr/>
        <p:txBody>
          <a:bodyPr/>
          <a:lstStyle/>
          <a:p>
            <a:r>
              <a:rPr lang="en-US" dirty="0" err="1" smtClean="0">
                <a:solidFill>
                  <a:srgbClr val="C00000"/>
                </a:solidFill>
              </a:rPr>
              <a:t>Pileated</a:t>
            </a:r>
            <a:r>
              <a:rPr lang="en-US" dirty="0" smtClean="0">
                <a:solidFill>
                  <a:srgbClr val="C00000"/>
                </a:solidFill>
              </a:rPr>
              <a:t> Woodpecker</a:t>
            </a:r>
            <a:endParaRPr lang="en-US" dirty="0">
              <a:solidFill>
                <a:srgbClr val="C00000"/>
              </a:solidFill>
            </a:endParaRPr>
          </a:p>
        </p:txBody>
      </p:sp>
      <p:pic>
        <p:nvPicPr>
          <p:cNvPr id="5" name="Content Placeholder 4" descr="pileated-woodpecker-david-campione.jpg"/>
          <p:cNvPicPr>
            <a:picLocks noGrp="1" noChangeAspect="1"/>
          </p:cNvPicPr>
          <p:nvPr>
            <p:ph idx="1"/>
          </p:nvPr>
        </p:nvPicPr>
        <p:blipFill>
          <a:blip r:embed="rId3" cstate="print"/>
          <a:stretch>
            <a:fillRect/>
          </a:stretch>
        </p:blipFill>
        <p:spPr>
          <a:xfrm>
            <a:off x="533400" y="1524000"/>
            <a:ext cx="4447381" cy="3962400"/>
          </a:xfrm>
        </p:spPr>
      </p:pic>
      <p:sp>
        <p:nvSpPr>
          <p:cNvPr id="4" name="Slide Number Placeholder 3"/>
          <p:cNvSpPr>
            <a:spLocks noGrp="1"/>
          </p:cNvSpPr>
          <p:nvPr>
            <p:ph type="sldNum" sz="quarter" idx="12"/>
          </p:nvPr>
        </p:nvSpPr>
        <p:spPr/>
        <p:txBody>
          <a:bodyPr/>
          <a:lstStyle/>
          <a:p>
            <a:pPr>
              <a:defRPr/>
            </a:pPr>
            <a:fld id="{B0824ABA-B985-4C0C-B785-DD382E434333}" type="slidenum">
              <a:rPr lang="en-US" smtClean="0">
                <a:solidFill>
                  <a:srgbClr val="000000"/>
                </a:solidFill>
              </a:rPr>
              <a:pPr>
                <a:defRPr/>
              </a:pPr>
              <a:t>6</a:t>
            </a:fld>
            <a:endParaRPr lang="en-US" dirty="0">
              <a:solidFill>
                <a:srgbClr val="000000"/>
              </a:solidFill>
            </a:endParaRPr>
          </a:p>
        </p:txBody>
      </p:sp>
      <p:sp>
        <p:nvSpPr>
          <p:cNvPr id="7" name="TextBox 6"/>
          <p:cNvSpPr txBox="1"/>
          <p:nvPr/>
        </p:nvSpPr>
        <p:spPr>
          <a:xfrm>
            <a:off x="685800" y="5638800"/>
            <a:ext cx="3733800" cy="923330"/>
          </a:xfrm>
          <a:prstGeom prst="rect">
            <a:avLst/>
          </a:prstGeom>
          <a:noFill/>
        </p:spPr>
        <p:txBody>
          <a:bodyPr wrap="square" rtlCol="0">
            <a:spAutoFit/>
          </a:bodyPr>
          <a:lstStyle/>
          <a:p>
            <a:r>
              <a:rPr lang="en-US" dirty="0" smtClean="0"/>
              <a:t>Cherry Trees will NOT grow as timber in poor soil conditions, in some Ohio glaciated areas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52400"/>
            <a:ext cx="8229600" cy="838200"/>
          </a:xfrm>
        </p:spPr>
        <p:txBody>
          <a:bodyPr/>
          <a:lstStyle/>
          <a:p>
            <a:pPr eaLnBrk="1" hangingPunct="1"/>
            <a:r>
              <a:rPr lang="en-US" sz="4000" dirty="0" smtClean="0">
                <a:solidFill>
                  <a:schemeClr val="accent2"/>
                </a:solidFill>
              </a:rPr>
              <a:t>Reasons</a:t>
            </a:r>
          </a:p>
        </p:txBody>
      </p:sp>
      <p:sp>
        <p:nvSpPr>
          <p:cNvPr id="16387" name="Content Placeholder 2"/>
          <p:cNvSpPr>
            <a:spLocks noGrp="1"/>
          </p:cNvSpPr>
          <p:nvPr>
            <p:ph idx="1"/>
          </p:nvPr>
        </p:nvSpPr>
        <p:spPr>
          <a:xfrm>
            <a:off x="457200" y="990600"/>
            <a:ext cx="8382000" cy="5486400"/>
          </a:xfrm>
        </p:spPr>
        <p:txBody>
          <a:bodyPr/>
          <a:lstStyle/>
          <a:p>
            <a:pPr marL="457200" indent="-457200" eaLnBrk="1" hangingPunct="1">
              <a:buFontTx/>
              <a:buAutoNum type="arabicPeriod"/>
            </a:pPr>
            <a:r>
              <a:rPr lang="en-US" sz="2400" dirty="0" smtClean="0">
                <a:solidFill>
                  <a:schemeClr val="accent2"/>
                </a:solidFill>
              </a:rPr>
              <a:t>We need a </a:t>
            </a:r>
            <a:r>
              <a:rPr lang="en-US" sz="2400" dirty="0" smtClean="0">
                <a:solidFill>
                  <a:srgbClr val="960000"/>
                </a:solidFill>
              </a:rPr>
              <a:t>simple tax plan </a:t>
            </a:r>
            <a:r>
              <a:rPr lang="en-US" sz="2400" dirty="0" smtClean="0">
                <a:solidFill>
                  <a:schemeClr val="accent2"/>
                </a:solidFill>
              </a:rPr>
              <a:t>to qualify all woodland forest landowners in Ohio.</a:t>
            </a:r>
          </a:p>
          <a:p>
            <a:pPr marL="457200" indent="-457200" eaLnBrk="1" hangingPunct="1">
              <a:buFontTx/>
              <a:buAutoNum type="arabicPeriod"/>
            </a:pPr>
            <a:r>
              <a:rPr lang="en-US" sz="2400" dirty="0" smtClean="0">
                <a:solidFill>
                  <a:schemeClr val="accent2"/>
                </a:solidFill>
              </a:rPr>
              <a:t>Help keep forest land together.</a:t>
            </a:r>
          </a:p>
          <a:p>
            <a:pPr marL="457200" indent="-457200" eaLnBrk="1" hangingPunct="1">
              <a:buFontTx/>
              <a:buAutoNum type="arabicPeriod"/>
            </a:pPr>
            <a:r>
              <a:rPr lang="en-US" sz="2400" dirty="0" smtClean="0">
                <a:solidFill>
                  <a:schemeClr val="accent2"/>
                </a:solidFill>
              </a:rPr>
              <a:t>Recognize woodland owners for having their forest lands and all they accomplish. </a:t>
            </a:r>
          </a:p>
          <a:p>
            <a:pPr marL="457200" indent="-457200" eaLnBrk="1" hangingPunct="1">
              <a:buFontTx/>
              <a:buAutoNum type="arabicPeriod"/>
            </a:pPr>
            <a:r>
              <a:rPr lang="en-US" sz="2400" dirty="0" smtClean="0">
                <a:solidFill>
                  <a:schemeClr val="accent2"/>
                </a:solidFill>
              </a:rPr>
              <a:t>Encourage more forest land in Ohio. </a:t>
            </a:r>
          </a:p>
          <a:p>
            <a:pPr marL="457200" indent="-457200" eaLnBrk="1" hangingPunct="1">
              <a:buFontTx/>
              <a:buAutoNum type="arabicPeriod"/>
            </a:pPr>
            <a:r>
              <a:rPr lang="en-US" sz="2400" dirty="0" smtClean="0">
                <a:solidFill>
                  <a:schemeClr val="accent2"/>
                </a:solidFill>
              </a:rPr>
              <a:t>Protect woodland owners from being forced out of owning their woodland.</a:t>
            </a:r>
          </a:p>
          <a:p>
            <a:pPr marL="457200" indent="-457200" eaLnBrk="1" hangingPunct="1">
              <a:buFontTx/>
              <a:buAutoNum type="arabicPeriod"/>
            </a:pPr>
            <a:r>
              <a:rPr lang="en-US" sz="2400" dirty="0" smtClean="0">
                <a:solidFill>
                  <a:schemeClr val="accent2"/>
                </a:solidFill>
              </a:rPr>
              <a:t>Protect woodland owners from </a:t>
            </a:r>
            <a:r>
              <a:rPr lang="en-US" sz="2400" dirty="0" smtClean="0">
                <a:solidFill>
                  <a:srgbClr val="960000"/>
                </a:solidFill>
              </a:rPr>
              <a:t>unrealistic property tax.</a:t>
            </a:r>
          </a:p>
          <a:p>
            <a:pPr marL="457200" indent="-457200" eaLnBrk="1" hangingPunct="1">
              <a:buFontTx/>
              <a:buAutoNum type="arabicPeriod"/>
            </a:pPr>
            <a:r>
              <a:rPr lang="en-US" sz="2400" dirty="0" smtClean="0">
                <a:solidFill>
                  <a:schemeClr val="accent2"/>
                </a:solidFill>
              </a:rPr>
              <a:t>Protect woodland owners from urban development.</a:t>
            </a:r>
          </a:p>
          <a:p>
            <a:pPr marL="457200" indent="-457200" eaLnBrk="1" hangingPunct="1">
              <a:buFontTx/>
              <a:buAutoNum type="arabicPeriod"/>
            </a:pPr>
            <a:r>
              <a:rPr lang="en-US" sz="2400" dirty="0" smtClean="0">
                <a:solidFill>
                  <a:schemeClr val="accent2"/>
                </a:solidFill>
              </a:rPr>
              <a:t>We must make it cost affordable to own forest woodland.</a:t>
            </a:r>
          </a:p>
          <a:p>
            <a:pPr marL="457200" indent="-457200" eaLnBrk="1" hangingPunct="1">
              <a:buFontTx/>
              <a:buAutoNum type="arabicPeriod"/>
            </a:pPr>
            <a:r>
              <a:rPr lang="en-US" sz="2400" dirty="0" smtClean="0">
                <a:solidFill>
                  <a:srgbClr val="960000"/>
                </a:solidFill>
              </a:rPr>
              <a:t>Do not discriminate against senior citizens or handicapped to keep their land together and afford to pay their taxes.  </a:t>
            </a:r>
          </a:p>
          <a:p>
            <a:pPr marL="457200" indent="-457200" eaLnBrk="1" hangingPunct="1">
              <a:buFontTx/>
              <a:buAutoNum type="arabicPeriod"/>
            </a:pPr>
            <a:endParaRPr lang="en-US" sz="2400" dirty="0" smtClean="0">
              <a:solidFill>
                <a:schemeClr val="accent2"/>
              </a:solidFill>
            </a:endParaRPr>
          </a:p>
          <a:p>
            <a:pPr marL="457200" indent="-457200" eaLnBrk="1" hangingPunct="1">
              <a:buFontTx/>
              <a:buAutoNum type="arabicPeriod"/>
            </a:pPr>
            <a:endParaRPr lang="en-US" sz="2400" dirty="0" smtClean="0">
              <a:solidFill>
                <a:schemeClr val="accent2"/>
              </a:solidFill>
            </a:endParaRPr>
          </a:p>
        </p:txBody>
      </p:sp>
      <p:sp>
        <p:nvSpPr>
          <p:cNvPr id="16388" name="Slide Number Placeholder 3"/>
          <p:cNvSpPr>
            <a:spLocks noGrp="1"/>
          </p:cNvSpPr>
          <p:nvPr>
            <p:ph type="sldNum" sz="quarter" idx="12"/>
          </p:nvPr>
        </p:nvSpPr>
        <p:spPr>
          <a:noFill/>
        </p:spPr>
        <p:txBody>
          <a:bodyPr/>
          <a:lstStyle/>
          <a:p>
            <a:fld id="{07477FC6-6B18-48A7-8018-A5228B4B33A5}" type="slidenum">
              <a:rPr lang="en-US" smtClean="0"/>
              <a:pPr/>
              <a:t>7</a:t>
            </a:fld>
            <a:endParaRPr lang="en-US" smtClean="0"/>
          </a:p>
        </p:txBody>
      </p:sp>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457200" y="609600"/>
            <a:ext cx="8229600" cy="5516563"/>
          </a:xfrm>
        </p:spPr>
        <p:txBody>
          <a:bodyPr/>
          <a:lstStyle/>
          <a:p>
            <a:pPr marL="514350" indent="-514350" eaLnBrk="1" hangingPunct="1">
              <a:buFontTx/>
              <a:buAutoNum type="arabicPeriod" startAt="10"/>
            </a:pPr>
            <a:r>
              <a:rPr lang="en-US" sz="2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Treat woodland owners equal to farmers </a:t>
            </a:r>
          </a:p>
          <a:p>
            <a:pPr marL="514350" indent="-514350" eaLnBrk="1" hangingPunct="1">
              <a:buFontTx/>
              <a:buNone/>
            </a:pPr>
            <a:r>
              <a:rPr lang="en-US" sz="2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who own woodlands.</a:t>
            </a:r>
          </a:p>
          <a:p>
            <a:pPr marL="514350" indent="-514350" eaLnBrk="1" hangingPunct="1">
              <a:buFontTx/>
              <a:buAutoNum type="arabicPeriod" startAt="11"/>
            </a:pPr>
            <a:r>
              <a:rPr lang="en-US" sz="2800" dirty="0" smtClean="0">
                <a:solidFill>
                  <a:schemeClr val="accent2"/>
                </a:solidFill>
              </a:rPr>
              <a:t>  Investments in woodlands depend on age of </a:t>
            </a:r>
          </a:p>
          <a:p>
            <a:pPr marL="514350" indent="-514350" eaLnBrk="1" hangingPunct="1">
              <a:buFontTx/>
              <a:buNone/>
            </a:pPr>
            <a:r>
              <a:rPr lang="en-US" sz="2800" dirty="0" smtClean="0">
                <a:solidFill>
                  <a:schemeClr val="accent2"/>
                </a:solidFill>
              </a:rPr>
              <a:t>       trees, age of landowners, periods of </a:t>
            </a:r>
          </a:p>
          <a:p>
            <a:pPr marL="514350" indent="-514350" eaLnBrk="1" hangingPunct="1">
              <a:buFontTx/>
              <a:buNone/>
            </a:pPr>
            <a:r>
              <a:rPr lang="en-US" sz="2800" dirty="0" smtClean="0">
                <a:solidFill>
                  <a:schemeClr val="accent2"/>
                </a:solidFill>
              </a:rPr>
              <a:t>       investments (i.e. thirty to sixty years), value of </a:t>
            </a:r>
          </a:p>
          <a:p>
            <a:pPr marL="514350" indent="-514350" eaLnBrk="1" hangingPunct="1">
              <a:buFontTx/>
              <a:buNone/>
            </a:pPr>
            <a:r>
              <a:rPr lang="en-US" sz="2800" dirty="0" smtClean="0">
                <a:solidFill>
                  <a:schemeClr val="accent2"/>
                </a:solidFill>
              </a:rPr>
              <a:t>       tree stands, risky market investments, disease</a:t>
            </a:r>
          </a:p>
          <a:p>
            <a:pPr marL="514350" indent="-514350" eaLnBrk="1" hangingPunct="1">
              <a:buFontTx/>
              <a:buNone/>
            </a:pPr>
            <a:r>
              <a:rPr lang="en-US" sz="2800" dirty="0" smtClean="0">
                <a:solidFill>
                  <a:schemeClr val="accent2"/>
                </a:solidFill>
              </a:rPr>
              <a:t>       and invasive plants.</a:t>
            </a:r>
          </a:p>
          <a:p>
            <a:pPr marL="514350" indent="-514350" eaLnBrk="1" hangingPunct="1">
              <a:buFontTx/>
              <a:buAutoNum type="arabicPeriod" startAt="12"/>
            </a:pPr>
            <a:r>
              <a:rPr lang="en-US" sz="2800" dirty="0" smtClean="0">
                <a:solidFill>
                  <a:schemeClr val="accent2"/>
                </a:solidFill>
              </a:rPr>
              <a:t>  Woodland thirty years ago was considered </a:t>
            </a:r>
          </a:p>
          <a:p>
            <a:pPr marL="514350" indent="-514350" eaLnBrk="1" hangingPunct="1">
              <a:buFontTx/>
              <a:buNone/>
            </a:pPr>
            <a:r>
              <a:rPr lang="en-US" sz="2800" dirty="0" smtClean="0">
                <a:solidFill>
                  <a:schemeClr val="accent2"/>
                </a:solidFill>
              </a:rPr>
              <a:t>        waste land. What increased some values in </a:t>
            </a:r>
          </a:p>
          <a:p>
            <a:pPr marL="514350" indent="-514350" eaLnBrk="1" hangingPunct="1">
              <a:buFontTx/>
              <a:buNone/>
            </a:pPr>
            <a:r>
              <a:rPr lang="en-US" sz="2800" dirty="0" smtClean="0">
                <a:solidFill>
                  <a:schemeClr val="accent2"/>
                </a:solidFill>
              </a:rPr>
              <a:t>        forestland was wildlife, recreation, and road </a:t>
            </a:r>
          </a:p>
          <a:p>
            <a:pPr marL="514350" indent="-514350" eaLnBrk="1" hangingPunct="1">
              <a:buFontTx/>
              <a:buNone/>
            </a:pPr>
            <a:r>
              <a:rPr lang="en-US" sz="2800" dirty="0" smtClean="0">
                <a:solidFill>
                  <a:schemeClr val="accent2"/>
                </a:solidFill>
              </a:rPr>
              <a:t>        access.</a:t>
            </a:r>
          </a:p>
          <a:p>
            <a:pPr marL="514350" indent="-514350" eaLnBrk="1" hangingPunct="1">
              <a:buFontTx/>
              <a:buNone/>
            </a:pPr>
            <a:r>
              <a:rPr lang="en-US" sz="2800" dirty="0" smtClean="0">
                <a:solidFill>
                  <a:schemeClr val="accent2"/>
                </a:solidFill>
              </a:rPr>
              <a:t>    </a:t>
            </a:r>
          </a:p>
          <a:p>
            <a:pPr marL="514350" indent="-514350" eaLnBrk="1" hangingPunct="1">
              <a:buFontTx/>
              <a:buNone/>
            </a:pPr>
            <a:endParaRPr lang="en-US" sz="2800" dirty="0" smtClean="0">
              <a:solidFill>
                <a:schemeClr val="accent2"/>
              </a:solidFill>
            </a:endParaRPr>
          </a:p>
        </p:txBody>
      </p:sp>
      <p:sp>
        <p:nvSpPr>
          <p:cNvPr id="17411" name="Slide Number Placeholder 2"/>
          <p:cNvSpPr>
            <a:spLocks noGrp="1"/>
          </p:cNvSpPr>
          <p:nvPr>
            <p:ph type="sldNum" sz="quarter" idx="12"/>
          </p:nvPr>
        </p:nvSpPr>
        <p:spPr>
          <a:noFill/>
        </p:spPr>
        <p:txBody>
          <a:bodyPr/>
          <a:lstStyle/>
          <a:p>
            <a:fld id="{D2D0657A-E0B8-443C-B4F0-39046095CD24}" type="slidenum">
              <a:rPr lang="en-US" smtClean="0"/>
              <a:pPr/>
              <a:t>8</a:t>
            </a:fld>
            <a:endParaRPr lang="en-US" smtClean="0"/>
          </a:p>
        </p:txBody>
      </p:sp>
    </p:spTree>
  </p:cSld>
  <p:clrMapOvr>
    <a:masterClrMapping/>
  </p:clrMapOvr>
  <p:transition>
    <p:pull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304800" y="457200"/>
            <a:ext cx="8229600" cy="5943600"/>
          </a:xfrm>
        </p:spPr>
        <p:txBody>
          <a:bodyPr/>
          <a:lstStyle/>
          <a:p>
            <a:pPr marL="514350" indent="-514350" eaLnBrk="1" hangingPunct="1">
              <a:buFontTx/>
              <a:buAutoNum type="arabicPeriod" startAt="13"/>
            </a:pPr>
            <a:endParaRPr lang="en-US" sz="2800" dirty="0" smtClean="0">
              <a:solidFill>
                <a:schemeClr val="accent2"/>
              </a:solidFill>
            </a:endParaRPr>
          </a:p>
          <a:p>
            <a:pPr marL="514350" indent="-514350" eaLnBrk="1" hangingPunct="1">
              <a:buFontTx/>
              <a:buAutoNum type="arabicPeriod" startAt="13"/>
            </a:pPr>
            <a:r>
              <a:rPr lang="en-US" sz="2800" b="1" dirty="0" smtClean="0">
                <a:solidFill>
                  <a:schemeClr val="accent2"/>
                </a:solidFill>
              </a:rPr>
              <a:t>  Benefits that woodlands provide:</a:t>
            </a:r>
          </a:p>
          <a:p>
            <a:pPr marL="514350" indent="-514350" eaLnBrk="1" hangingPunct="1">
              <a:buFontTx/>
              <a:buNone/>
            </a:pPr>
            <a:r>
              <a:rPr lang="en-US" sz="2800" dirty="0" smtClean="0">
                <a:solidFill>
                  <a:schemeClr val="accent2"/>
                </a:solidFill>
              </a:rPr>
              <a:t>        a)  Trees take in carbon dioxide and </a:t>
            </a:r>
          </a:p>
          <a:p>
            <a:pPr marL="514350" indent="-514350" eaLnBrk="1" hangingPunct="1">
              <a:buFontTx/>
              <a:buNone/>
            </a:pPr>
            <a:r>
              <a:rPr lang="en-US" sz="2800" dirty="0" smtClean="0">
                <a:solidFill>
                  <a:schemeClr val="accent2"/>
                </a:solidFill>
              </a:rPr>
              <a:t>              put out oxygen</a:t>
            </a:r>
          </a:p>
          <a:p>
            <a:pPr marL="514350" indent="-514350" eaLnBrk="1" hangingPunct="1">
              <a:buFontTx/>
              <a:buNone/>
            </a:pPr>
            <a:r>
              <a:rPr lang="en-US" sz="2800" dirty="0" smtClean="0">
                <a:solidFill>
                  <a:schemeClr val="accent2"/>
                </a:solidFill>
              </a:rPr>
              <a:t>	   b)  Water control</a:t>
            </a:r>
          </a:p>
          <a:p>
            <a:pPr marL="514350" indent="-514350" eaLnBrk="1" hangingPunct="1">
              <a:buFontTx/>
              <a:buNone/>
            </a:pPr>
            <a:r>
              <a:rPr lang="en-US" sz="2800" dirty="0" smtClean="0">
                <a:solidFill>
                  <a:schemeClr val="accent2"/>
                </a:solidFill>
              </a:rPr>
              <a:t>        c)   Soil retention</a:t>
            </a:r>
          </a:p>
          <a:p>
            <a:pPr marL="514350" indent="-514350" eaLnBrk="1" hangingPunct="1">
              <a:buFontTx/>
              <a:buNone/>
            </a:pPr>
            <a:r>
              <a:rPr lang="en-US" sz="2800" dirty="0" smtClean="0">
                <a:solidFill>
                  <a:schemeClr val="accent2"/>
                </a:solidFill>
              </a:rPr>
              <a:t>        d)   Wildlife</a:t>
            </a:r>
          </a:p>
          <a:p>
            <a:pPr marL="514350" indent="-514350" eaLnBrk="1" hangingPunct="1">
              <a:buFontTx/>
              <a:buNone/>
            </a:pPr>
            <a:r>
              <a:rPr lang="en-US" sz="2800" dirty="0" smtClean="0">
                <a:solidFill>
                  <a:schemeClr val="accent2"/>
                </a:solidFill>
              </a:rPr>
              <a:t>        e)   Hunting</a:t>
            </a:r>
          </a:p>
          <a:p>
            <a:pPr marL="514350" indent="-514350" eaLnBrk="1" hangingPunct="1">
              <a:buFontTx/>
              <a:buNone/>
            </a:pPr>
            <a:r>
              <a:rPr lang="en-US" sz="2800" dirty="0" smtClean="0">
                <a:solidFill>
                  <a:schemeClr val="accent2"/>
                </a:solidFill>
              </a:rPr>
              <a:t>        f)    Cleaner streams</a:t>
            </a:r>
          </a:p>
          <a:p>
            <a:pPr marL="514350" indent="-514350" eaLnBrk="1" hangingPunct="1">
              <a:buFontTx/>
              <a:buNone/>
            </a:pPr>
            <a:r>
              <a:rPr lang="en-US" sz="2800" dirty="0" smtClean="0">
                <a:solidFill>
                  <a:schemeClr val="accent2"/>
                </a:solidFill>
              </a:rPr>
              <a:t>        g)   Herbs, mushroom, ginseng</a:t>
            </a:r>
          </a:p>
          <a:p>
            <a:pPr marL="514350" indent="-514350" eaLnBrk="1" hangingPunct="1">
              <a:buFontTx/>
              <a:buNone/>
            </a:pPr>
            <a:r>
              <a:rPr lang="en-US" sz="2800" dirty="0" smtClean="0">
                <a:solidFill>
                  <a:schemeClr val="accent2"/>
                </a:solidFill>
              </a:rPr>
              <a:t>        h)   Recreation</a:t>
            </a:r>
          </a:p>
        </p:txBody>
      </p:sp>
      <p:sp>
        <p:nvSpPr>
          <p:cNvPr id="18435" name="Slide Number Placeholder 2"/>
          <p:cNvSpPr>
            <a:spLocks noGrp="1"/>
          </p:cNvSpPr>
          <p:nvPr>
            <p:ph type="sldNum" sz="quarter" idx="12"/>
          </p:nvPr>
        </p:nvSpPr>
        <p:spPr>
          <a:noFill/>
        </p:spPr>
        <p:txBody>
          <a:bodyPr/>
          <a:lstStyle/>
          <a:p>
            <a:fld id="{6C50D202-8C26-4377-BE28-985AC518BD29}" type="slidenum">
              <a:rPr lang="en-US" smtClean="0"/>
              <a:pPr/>
              <a:t>9</a:t>
            </a:fld>
            <a:endParaRPr lang="en-US" smtClean="0"/>
          </a:p>
        </p:txBody>
      </p:sp>
      <p:pic>
        <p:nvPicPr>
          <p:cNvPr id="18436" name="Picture 4"/>
          <p:cNvPicPr>
            <a:picLocks noChangeAspect="1" noChangeArrowheads="1"/>
          </p:cNvPicPr>
          <p:nvPr/>
        </p:nvPicPr>
        <p:blipFill>
          <a:blip r:embed="rId3" cstate="print"/>
          <a:srcRect/>
          <a:stretch>
            <a:fillRect/>
          </a:stretch>
        </p:blipFill>
        <p:spPr bwMode="auto">
          <a:xfrm>
            <a:off x="4495800" y="2025650"/>
            <a:ext cx="3810000" cy="2622550"/>
          </a:xfrm>
          <a:prstGeom prst="rect">
            <a:avLst/>
          </a:prstGeom>
          <a:noFill/>
          <a:ln w="9525">
            <a:noFill/>
            <a:miter lim="800000"/>
            <a:headEnd/>
            <a:tailEnd/>
          </a:ln>
        </p:spPr>
      </p:pic>
      <p:sp>
        <p:nvSpPr>
          <p:cNvPr id="18437" name="TextBox 4"/>
          <p:cNvSpPr txBox="1">
            <a:spLocks noChangeArrowheads="1"/>
          </p:cNvSpPr>
          <p:nvPr/>
        </p:nvSpPr>
        <p:spPr bwMode="auto">
          <a:xfrm>
            <a:off x="6477000" y="4648200"/>
            <a:ext cx="1981200" cy="230188"/>
          </a:xfrm>
          <a:prstGeom prst="rect">
            <a:avLst/>
          </a:prstGeom>
          <a:noFill/>
          <a:ln w="9525">
            <a:noFill/>
            <a:miter lim="800000"/>
            <a:headEnd/>
            <a:tailEnd/>
          </a:ln>
        </p:spPr>
        <p:txBody>
          <a:bodyPr>
            <a:spAutoFit/>
          </a:bodyPr>
          <a:lstStyle/>
          <a:p>
            <a:r>
              <a:rPr lang="en-US" sz="900">
                <a:solidFill>
                  <a:schemeClr val="accent2"/>
                </a:solidFill>
              </a:rPr>
              <a:t>                   Photo:  Frank Bures</a:t>
            </a:r>
          </a:p>
        </p:txBody>
      </p:sp>
    </p:spTree>
  </p:cSld>
  <p:clrMapOvr>
    <a:masterClrMapping/>
  </p:clrMapOvr>
  <p:transition>
    <p:zoom dir="in"/>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29853</TotalTime>
  <Words>2326</Words>
  <Application>Microsoft Office PowerPoint</Application>
  <PresentationFormat>On-screen Show (4:3)</PresentationFormat>
  <Paragraphs>424</Paragraphs>
  <Slides>49</Slides>
  <Notes>11</Notes>
  <HiddenSlides>0</HiddenSlides>
  <MMClips>0</MMClips>
  <ScaleCrop>false</ScaleCrop>
  <HeadingPairs>
    <vt:vector size="6" baseType="variant">
      <vt:variant>
        <vt:lpstr>Theme</vt:lpstr>
      </vt:variant>
      <vt:variant>
        <vt:i4>1</vt:i4>
      </vt:variant>
      <vt:variant>
        <vt:lpstr>Slide Titles</vt:lpstr>
      </vt:variant>
      <vt:variant>
        <vt:i4>49</vt:i4>
      </vt:variant>
      <vt:variant>
        <vt:lpstr>Custom Shows</vt:lpstr>
      </vt:variant>
      <vt:variant>
        <vt:i4>1</vt:i4>
      </vt:variant>
    </vt:vector>
  </HeadingPairs>
  <TitlesOfParts>
    <vt:vector size="51" baseType="lpstr">
      <vt:lpstr>Default Design</vt:lpstr>
      <vt:lpstr>Taxes and Fragmentation</vt:lpstr>
      <vt:lpstr>PowerPoint Presentation</vt:lpstr>
      <vt:lpstr>PowerPoint Presentation</vt:lpstr>
      <vt:lpstr>   Suggested Name          </vt:lpstr>
      <vt:lpstr>  Current Legislation     Forest Land is under Agriculture Purpose  </vt:lpstr>
      <vt:lpstr>Pileated Woodpecker</vt:lpstr>
      <vt:lpstr>Reasons</vt:lpstr>
      <vt:lpstr>PowerPoint Presentation</vt:lpstr>
      <vt:lpstr>PowerPoint Presentation</vt:lpstr>
      <vt:lpstr>PowerPoint Presentation</vt:lpstr>
      <vt:lpstr>PowerPoint Presentation</vt:lpstr>
      <vt:lpstr>PowerPoint Presentation</vt:lpstr>
      <vt:lpstr>PowerPoint Presentation</vt:lpstr>
      <vt:lpstr> BACKGROUND: Affordability Ott’s Lost Forest-Revenue </vt:lpstr>
      <vt:lpstr> </vt:lpstr>
      <vt:lpstr>BACKGROUND: Affordability Ott’s Lost Forest - Expense: Taxes </vt:lpstr>
      <vt:lpstr> BACKGROUND: Affordability Ott’s Lost Forest – Expense: Resources </vt:lpstr>
      <vt:lpstr>BACKGROUND: Affordability Ott’s Lost Forest - Deficit</vt:lpstr>
      <vt:lpstr>PowerPoint Presentation</vt:lpstr>
      <vt:lpstr>“End  Woodland  Property  Tax”</vt:lpstr>
      <vt:lpstr>Percentage of family forest owners and acres of forest land who have a written management plan, who have sought advice, and advice source </vt:lpstr>
      <vt:lpstr>PowerPoint Presentation</vt:lpstr>
      <vt:lpstr>Percentage of family forest owners and acres of forest land by reasons given for owning forest land ranked as very important or important</vt:lpstr>
      <vt:lpstr>Ohio Private Land Owners Note: 142,000 Forest Land Owners own 63% (4,996,000 acres) of  total (7,918,800 acres) Forest Land in Ohio [of those who own 10 or more acres] </vt:lpstr>
      <vt:lpstr>PowerPoint Presentation</vt:lpstr>
      <vt:lpstr>  Ownership of Ohio's Forests  </vt:lpstr>
      <vt:lpstr>Age of Owner’s and Acres</vt:lpstr>
      <vt:lpstr>PowerPoint Presentation</vt:lpstr>
      <vt:lpstr>PowerPoint Presentation</vt:lpstr>
      <vt:lpstr> BACKGROUND:  Lack of Incentive to Own  </vt:lpstr>
      <vt:lpstr>PowerPoint Presentation</vt:lpstr>
      <vt:lpstr>PowerPoint Presentation</vt:lpstr>
      <vt:lpstr>PowerPoint Presentation</vt:lpstr>
      <vt:lpstr>What This All Means</vt:lpstr>
      <vt:lpstr>PowerPoint Presentation</vt:lpstr>
      <vt:lpstr>WOODLAND OWNERS RECOMMEND: “The Ohio Woodland Owners Incentive Tax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29 slide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Suggested Name</dc:title>
  <dc:creator>Windows User</dc:creator>
  <cp:lastModifiedBy>Ron</cp:lastModifiedBy>
  <cp:revision>38</cp:revision>
  <dcterms:created xsi:type="dcterms:W3CDTF">2014-03-23T01:18:46Z</dcterms:created>
  <dcterms:modified xsi:type="dcterms:W3CDTF">2016-04-26T21:07:13Z</dcterms:modified>
</cp:coreProperties>
</file>