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4"/>
  </p:sldMasterIdLst>
  <p:notesMasterIdLst>
    <p:notesMasterId r:id="rId19"/>
  </p:notesMasterIdLst>
  <p:sldIdLst>
    <p:sldId id="256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23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enne Fischer" userId="6f765c98-82d6-4a56-b70a-79acd77ef8de" providerId="ADAL" clId="{F4FA9280-1CDF-40C8-B362-529187AB4D76}"/>
    <pc:docChg chg="modSld">
      <pc:chgData name="Adrienne Fischer" userId="6f765c98-82d6-4a56-b70a-79acd77ef8de" providerId="ADAL" clId="{F4FA9280-1CDF-40C8-B362-529187AB4D76}" dt="2019-12-03T06:17:23.401" v="19" actId="20577"/>
      <pc:docMkLst>
        <pc:docMk/>
      </pc:docMkLst>
      <pc:sldChg chg="modSp">
        <pc:chgData name="Adrienne Fischer" userId="6f765c98-82d6-4a56-b70a-79acd77ef8de" providerId="ADAL" clId="{F4FA9280-1CDF-40C8-B362-529187AB4D76}" dt="2019-12-03T06:17:23.401" v="19" actId="20577"/>
        <pc:sldMkLst>
          <pc:docMk/>
          <pc:sldMk cId="950875138" sldId="263"/>
        </pc:sldMkLst>
        <pc:spChg chg="mod">
          <ac:chgData name="Adrienne Fischer" userId="6f765c98-82d6-4a56-b70a-79acd77ef8de" providerId="ADAL" clId="{F4FA9280-1CDF-40C8-B362-529187AB4D76}" dt="2019-12-03T06:17:23.401" v="19" actId="20577"/>
          <ac:spMkLst>
            <pc:docMk/>
            <pc:sldMk cId="950875138" sldId="263"/>
            <ac:spMk id="18" creationId="{3C85D70C-7B73-4496-9445-A3A0F20D95CA}"/>
          </ac:spMkLst>
        </pc:spChg>
      </pc:sldChg>
      <pc:sldChg chg="modSp">
        <pc:chgData name="Adrienne Fischer" userId="6f765c98-82d6-4a56-b70a-79acd77ef8de" providerId="ADAL" clId="{F4FA9280-1CDF-40C8-B362-529187AB4D76}" dt="2019-12-03T06:16:59.529" v="17" actId="20577"/>
        <pc:sldMkLst>
          <pc:docMk/>
          <pc:sldMk cId="1771931985" sldId="268"/>
        </pc:sldMkLst>
        <pc:spChg chg="mod">
          <ac:chgData name="Adrienne Fischer" userId="6f765c98-82d6-4a56-b70a-79acd77ef8de" providerId="ADAL" clId="{F4FA9280-1CDF-40C8-B362-529187AB4D76}" dt="2019-12-03T06:16:59.529" v="17" actId="20577"/>
          <ac:spMkLst>
            <pc:docMk/>
            <pc:sldMk cId="1771931985" sldId="268"/>
            <ac:spMk id="18" creationId="{3C85D70C-7B73-4496-9445-A3A0F20D95CA}"/>
          </ac:spMkLst>
        </pc:spChg>
      </pc:sldChg>
      <pc:sldChg chg="modSp">
        <pc:chgData name="Adrienne Fischer" userId="6f765c98-82d6-4a56-b70a-79acd77ef8de" providerId="ADAL" clId="{F4FA9280-1CDF-40C8-B362-529187AB4D76}" dt="2019-12-03T06:11:49.907" v="16" actId="20577"/>
        <pc:sldMkLst>
          <pc:docMk/>
          <pc:sldMk cId="2354624397" sldId="269"/>
        </pc:sldMkLst>
        <pc:spChg chg="mod">
          <ac:chgData name="Adrienne Fischer" userId="6f765c98-82d6-4a56-b70a-79acd77ef8de" providerId="ADAL" clId="{F4FA9280-1CDF-40C8-B362-529187AB4D76}" dt="2019-12-03T06:11:49.907" v="16" actId="20577"/>
          <ac:spMkLst>
            <pc:docMk/>
            <pc:sldMk cId="2354624397" sldId="269"/>
            <ac:spMk id="18" creationId="{3C85D70C-7B73-4496-9445-A3A0F20D95C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5DC88-16A8-44CE-8413-85B3742150C8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CE51A-16C5-41E8-BE5A-EA401B7E7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78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CE51A-16C5-41E8-BE5A-EA401B7E70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11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Standards identify a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student knowledge, while curriculum is the specific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content and strategies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are used to impart that knowledge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Standards are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want students to learn, and curriculum is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it is taught.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CE51A-16C5-41E8-BE5A-EA401B7E70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47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Ohio similar to Texas – legislature can take specific statutory action to limit or override SBOE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CE51A-16C5-41E8-BE5A-EA401B7E70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46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Ohio similar to Texas – legislature can take specific statutory action to limit or override SBOE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CE51A-16C5-41E8-BE5A-EA401B7E70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77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CE51A-16C5-41E8-BE5A-EA401B7E70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675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CE51A-16C5-41E8-BE5A-EA401B7E70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595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CE51A-16C5-41E8-BE5A-EA401B7E70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72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CE51A-16C5-41E8-BE5A-EA401B7E702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17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A351292-C278-4782-8EC7-D11140A3854A}" type="datetime1">
              <a:rPr lang="en-US" smtClean="0"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6FA726-08A1-413C-B193-3672E3B21833}"/>
              </a:ext>
            </a:extLst>
          </p:cNvPr>
          <p:cNvSpPr/>
          <p:nvPr userDrawn="1"/>
        </p:nvSpPr>
        <p:spPr>
          <a:xfrm>
            <a:off x="8882743" y="5361897"/>
            <a:ext cx="3163077" cy="1421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6534" y="3085765"/>
            <a:ext cx="11262866" cy="33243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3D1EA53-2B75-4CAF-9BF2-E542B2DDDD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855180" y="5147088"/>
            <a:ext cx="3211340" cy="8716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04F9-F96B-42F5-BA94-C3A83FAF593F}" type="datetime1">
              <a:rPr lang="en-US" smtClean="0"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BC19637-7EF0-4DA7-922E-A2C976BCF486}" type="datetime1">
              <a:rPr lang="en-US" smtClean="0"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F90EB5-4F29-4DE4-B0E0-034306FFFDA8}"/>
              </a:ext>
            </a:extLst>
          </p:cNvPr>
          <p:cNvSpPr/>
          <p:nvPr userDrawn="1"/>
        </p:nvSpPr>
        <p:spPr>
          <a:xfrm>
            <a:off x="8582941" y="6416675"/>
            <a:ext cx="3163077" cy="441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192" y="702156"/>
            <a:ext cx="11029616" cy="1013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B015-D3AE-4522-BB44-BA78F69831F9}" type="datetime1">
              <a:rPr lang="en-US" smtClean="0"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8DC62E-6BB5-4821-9A06-2B03019B2898}"/>
              </a:ext>
            </a:extLst>
          </p:cNvPr>
          <p:cNvSpPr/>
          <p:nvPr userDrawn="1"/>
        </p:nvSpPr>
        <p:spPr>
          <a:xfrm>
            <a:off x="8882743" y="5361897"/>
            <a:ext cx="3163077" cy="1421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59E778-3F4B-4D1C-8590-D7BC1CC3564C}" type="datetime1">
              <a:rPr lang="en-US" smtClean="0"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20D89A2-E44D-4FAB-9CE4-382B82C155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825129" y="5792067"/>
            <a:ext cx="1792260" cy="4864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FCE0A-85D1-4A9D-B827-BD5A9291D6DC}" type="datetime1">
              <a:rPr lang="en-US" smtClean="0"/>
              <a:t>12/3/2019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A948-A5D6-49A4-BA41-AA25CDC0885C}" type="datetime1">
              <a:rPr lang="en-US" smtClean="0"/>
              <a:t>12/3/2019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C376B-F432-4499-8B89-92143A9D6935}" type="datetime1">
              <a:rPr lang="en-US" smtClean="0"/>
              <a:t>12/3/2019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AE52-CAE3-4E9B-9B00-37D2EC28A9EF}" type="datetime1">
              <a:rPr lang="en-US" smtClean="0"/>
              <a:t>12/3/2019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ED41F-2A9E-4640-AD45-7B49FA6DD7A7}" type="datetime1">
              <a:rPr lang="en-US" smtClean="0"/>
              <a:t>12/3/2019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A3DE0E-43BA-4C59-BE8A-BDC114617948}"/>
              </a:ext>
            </a:extLst>
          </p:cNvPr>
          <p:cNvSpPr/>
          <p:nvPr userDrawn="1"/>
        </p:nvSpPr>
        <p:spPr>
          <a:xfrm>
            <a:off x="8882743" y="6416675"/>
            <a:ext cx="3163077" cy="366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81401-0379-4C3C-89F4-40E15BD0C676}" type="datetime1">
              <a:rPr lang="en-US" smtClean="0"/>
              <a:t>12/3/2019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2751" y="5951811"/>
            <a:ext cx="24066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0B82B29-5AB9-4B4C-94BC-78FA769805DC}" type="datetime1">
              <a:rPr lang="en-US" smtClean="0"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584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8DD4643-03C2-49FB-92EB-F68B2E9A626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9335480" y="5924114"/>
            <a:ext cx="2030558" cy="551152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0F84334A-F80B-412D-A15B-576AE137844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9007983" y="6576970"/>
            <a:ext cx="2685551" cy="914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Adrienne.fischer@ncsl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2C42666-CEC4-44A6-B9DC-A46933140A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 err="1"/>
              <a:t>tuesday</a:t>
            </a:r>
            <a:r>
              <a:rPr lang="en-US" dirty="0"/>
              <a:t>, December 3</a:t>
            </a:r>
            <a:r>
              <a:rPr lang="en-US" baseline="30000" dirty="0"/>
              <a:t>rd</a:t>
            </a:r>
            <a:r>
              <a:rPr lang="en-US" dirty="0"/>
              <a:t>, 2019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BF52D4-AC18-4C17-BF56-692039A351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Informational testimony on Health education Standards</a:t>
            </a:r>
          </a:p>
        </p:txBody>
      </p:sp>
    </p:spTree>
    <p:extLst>
      <p:ext uri="{BB962C8B-B14F-4D97-AF65-F5344CB8AC3E}">
        <p14:creationId xmlns:p14="http://schemas.microsoft.com/office/powerpoint/2010/main" val="4210745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B74B6-D925-43EB-B47E-1678BA9F5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education standards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3C85D70C-7B73-4496-9445-A3A0F20D9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/>
              <a:t>National Health Education Standards (NHES) – developed by Centers for Disease Control joint committee in 1995, updated in 2007</a:t>
            </a:r>
          </a:p>
          <a:p>
            <a:pPr lvl="0"/>
            <a:r>
              <a:rPr lang="en-US" sz="2800" dirty="0"/>
              <a:t>49 states have adopted health education standards</a:t>
            </a:r>
          </a:p>
          <a:p>
            <a:pPr lvl="0"/>
            <a:r>
              <a:rPr lang="en-US" sz="2800" dirty="0"/>
              <a:t>25 states replicate NHES, many others adapt from a similar model</a:t>
            </a:r>
          </a:p>
        </p:txBody>
      </p:sp>
    </p:spTree>
    <p:extLst>
      <p:ext uri="{BB962C8B-B14F-4D97-AF65-F5344CB8AC3E}">
        <p14:creationId xmlns:p14="http://schemas.microsoft.com/office/powerpoint/2010/main" val="2354624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D32681-1D14-44A8-9A19-389BC27C5BE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1723" y="652178"/>
            <a:ext cx="9228068" cy="620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106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originals/bf/e6/cd/bfe6cdfbc95bef394113ceddea0bdbfb.png">
            <a:extLst>
              <a:ext uri="{FF2B5EF4-FFF2-40B4-BE49-F238E27FC236}">
                <a16:creationId xmlns:a16="http://schemas.microsoft.com/office/drawing/2014/main" id="{C9F62F3F-01FC-4F34-8040-F606A6690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115" y="-225287"/>
            <a:ext cx="6148111" cy="795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5670101-0183-4614-BEBC-5A61318822A4}"/>
              </a:ext>
            </a:extLst>
          </p:cNvPr>
          <p:cNvSpPr/>
          <p:nvPr/>
        </p:nvSpPr>
        <p:spPr>
          <a:xfrm>
            <a:off x="3207026" y="1497496"/>
            <a:ext cx="2809461" cy="120594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7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B74B6-D925-43EB-B47E-1678BA9F5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NHES standard 1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3C85D70C-7B73-4496-9445-A3A0F20D9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1" y="1941957"/>
            <a:ext cx="11029615" cy="46775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“Students will comprehend concepts related to health promotion and disease prevention to enhance health.”</a:t>
            </a:r>
          </a:p>
          <a:p>
            <a:r>
              <a:rPr lang="en-US" sz="2400" dirty="0"/>
              <a:t>Pre-K-Grade 2</a:t>
            </a:r>
          </a:p>
          <a:p>
            <a:pPr lvl="1"/>
            <a:r>
              <a:rPr lang="en-US" sz="2200" dirty="0"/>
              <a:t>Identify that healthy behaviors impact personal health</a:t>
            </a:r>
          </a:p>
          <a:p>
            <a:r>
              <a:rPr lang="en-US" sz="2400" dirty="0"/>
              <a:t>Grades 3-5</a:t>
            </a:r>
          </a:p>
          <a:p>
            <a:pPr lvl="1"/>
            <a:r>
              <a:rPr lang="en-US" sz="2200" dirty="0"/>
              <a:t>Describe the relationship between healthy behaviors and personal health</a:t>
            </a:r>
          </a:p>
          <a:p>
            <a:r>
              <a:rPr lang="en-US" sz="2400" dirty="0"/>
              <a:t>Grades 6-8</a:t>
            </a:r>
          </a:p>
          <a:p>
            <a:pPr lvl="1"/>
            <a:r>
              <a:rPr lang="en-US" sz="2200" dirty="0"/>
              <a:t>Analyze the relationship between healthy behaviors and personal health</a:t>
            </a:r>
          </a:p>
          <a:p>
            <a:r>
              <a:rPr lang="en-US" sz="2400" dirty="0"/>
              <a:t>Grades 9-12</a:t>
            </a:r>
          </a:p>
          <a:p>
            <a:pPr lvl="1"/>
            <a:r>
              <a:rPr lang="en-US" sz="2200" dirty="0"/>
              <a:t>Predict how healthy behaviors can affect health status</a:t>
            </a:r>
          </a:p>
        </p:txBody>
      </p:sp>
    </p:spTree>
    <p:extLst>
      <p:ext uri="{BB962C8B-B14F-4D97-AF65-F5344CB8AC3E}">
        <p14:creationId xmlns:p14="http://schemas.microsoft.com/office/powerpoint/2010/main" val="2345910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DAB68-61D5-4317-9DF5-48775D70E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5E21D-6F05-4D8D-977F-7F1DA1CA3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Adrienne Fischer</a:t>
            </a:r>
          </a:p>
          <a:p>
            <a:pPr marL="0" indent="0" algn="ctr">
              <a:buNone/>
            </a:pPr>
            <a:r>
              <a:rPr lang="en-US" sz="2800" dirty="0"/>
              <a:t>Policy Associate</a:t>
            </a:r>
          </a:p>
          <a:p>
            <a:pPr marL="0" indent="0" algn="ctr">
              <a:buNone/>
            </a:pPr>
            <a:r>
              <a:rPr lang="en-US" sz="2800" dirty="0">
                <a:hlinkClick r:id="rId2"/>
              </a:rPr>
              <a:t>Adrienne.fischer@ncsl.org</a:t>
            </a: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303-856-1544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4F678-0E20-4D2E-B1D2-B33D795A0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430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A791D-61B6-44CF-9050-49E6EDDA1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18A8E-BF09-4725-B58D-395D723FB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229924"/>
            <a:ext cx="11029615" cy="3678303"/>
          </a:xfrm>
        </p:spPr>
        <p:txBody>
          <a:bodyPr>
            <a:normAutofit/>
          </a:bodyPr>
          <a:lstStyle/>
          <a:p>
            <a:r>
              <a:rPr lang="en-US" sz="2400" dirty="0"/>
              <a:t>Defining subject area standards</a:t>
            </a:r>
          </a:p>
          <a:p>
            <a:r>
              <a:rPr lang="en-US" sz="2400" dirty="0"/>
              <a:t>Processes for state subject area standards</a:t>
            </a:r>
          </a:p>
          <a:p>
            <a:r>
              <a:rPr lang="en-US" sz="2400" dirty="0"/>
              <a:t>Health education standards</a:t>
            </a:r>
          </a:p>
          <a:p>
            <a:pPr lvl="1"/>
            <a:r>
              <a:rPr lang="en-US" sz="2200" dirty="0"/>
              <a:t>Background</a:t>
            </a:r>
          </a:p>
          <a:p>
            <a:pPr lvl="1"/>
            <a:r>
              <a:rPr lang="en-US" sz="2200" dirty="0"/>
              <a:t>Trends</a:t>
            </a:r>
          </a:p>
          <a:p>
            <a:pPr lvl="1"/>
            <a:r>
              <a:rPr lang="en-US" sz="2200" dirty="0"/>
              <a:t>Examples</a:t>
            </a:r>
          </a:p>
          <a:p>
            <a:r>
              <a:rPr lang="en-US" sz="24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080208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B74B6-D925-43EB-B47E-1678BA9F5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subject area standards?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3C85D70C-7B73-4496-9445-A3A0F20D9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Evidence-based guidelines to achieve developmentally appropriate competencies.</a:t>
            </a:r>
          </a:p>
        </p:txBody>
      </p:sp>
    </p:spTree>
    <p:extLst>
      <p:ext uri="{BB962C8B-B14F-4D97-AF65-F5344CB8AC3E}">
        <p14:creationId xmlns:p14="http://schemas.microsoft.com/office/powerpoint/2010/main" val="116945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B74B6-D925-43EB-B47E-1678BA9F5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subject area standards?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3C85D70C-7B73-4496-9445-A3A0F20D9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/>
              <a:t>Informed by research</a:t>
            </a:r>
          </a:p>
          <a:p>
            <a:r>
              <a:rPr lang="en-US" sz="2400" dirty="0"/>
              <a:t>Take into account students’ ages, abilities, and social-emotional development</a:t>
            </a:r>
          </a:p>
          <a:p>
            <a:r>
              <a:rPr lang="en-US" sz="2400" dirty="0"/>
              <a:t>Identify benchmarks and indicators for knowledge acquisition</a:t>
            </a:r>
          </a:p>
          <a:p>
            <a:r>
              <a:rPr lang="en-US" sz="2400" dirty="0"/>
              <a:t>Not necessarily attached to assessments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875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B74B6-D925-43EB-B47E-1678BA9F5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what about curriculum?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3C85D70C-7B73-4496-9445-A3A0F20D9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200" dirty="0"/>
              <a:t>Standards are to curriculum as…</a:t>
            </a:r>
          </a:p>
        </p:txBody>
      </p:sp>
    </p:spTree>
    <p:extLst>
      <p:ext uri="{BB962C8B-B14F-4D97-AF65-F5344CB8AC3E}">
        <p14:creationId xmlns:p14="http://schemas.microsoft.com/office/powerpoint/2010/main" val="1908592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B74B6-D925-43EB-B47E-1678BA9F5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what about curriculum?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3C85D70C-7B73-4496-9445-A3A0F20D9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Destination is to roadmap</a:t>
            </a:r>
          </a:p>
          <a:p>
            <a:r>
              <a:rPr lang="en-US" sz="3200" dirty="0"/>
              <a:t>Meal is to recipe</a:t>
            </a:r>
          </a:p>
          <a:p>
            <a:r>
              <a:rPr lang="en-US" sz="3200" dirty="0"/>
              <a:t>Dancing is to choreography</a:t>
            </a:r>
          </a:p>
          <a:p>
            <a:r>
              <a:rPr lang="en-US" sz="3200" dirty="0"/>
              <a:t>Hypothesis is to method</a:t>
            </a:r>
          </a:p>
        </p:txBody>
      </p:sp>
    </p:spTree>
    <p:extLst>
      <p:ext uri="{BB962C8B-B14F-4D97-AF65-F5344CB8AC3E}">
        <p14:creationId xmlns:p14="http://schemas.microsoft.com/office/powerpoint/2010/main" val="335164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B74B6-D925-43EB-B47E-1678BA9F5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 vs curriculum: example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27A6A7D-8D9E-4B2C-8E1B-5ED21B444D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2" y="2594811"/>
            <a:ext cx="3632999" cy="241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0F9C096-5ADB-45EC-82CF-DD15CF187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247" y="2770144"/>
            <a:ext cx="22098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mage.pbs.org/poster_images/assets/qw563d4qx4xlzf19nv6c.png.resize.710x399.png">
            <a:extLst>
              <a:ext uri="{FF2B5EF4-FFF2-40B4-BE49-F238E27FC236}">
                <a16:creationId xmlns:a16="http://schemas.microsoft.com/office/drawing/2014/main" id="{5D4E2B33-4F26-41E7-81C4-ABF042467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848" y="2414614"/>
            <a:ext cx="2777987" cy="277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52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Map of adopting agencies">
            <a:extLst>
              <a:ext uri="{FF2B5EF4-FFF2-40B4-BE49-F238E27FC236}">
                <a16:creationId xmlns:a16="http://schemas.microsoft.com/office/drawing/2014/main" id="{154E577F-DA4B-40F2-8C74-7C68D450EF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DF5B529-DF54-478B-8A0B-0230D6DFAB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52454" y="429752"/>
            <a:ext cx="9754084" cy="652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755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B74B6-D925-43EB-B47E-1678BA9F5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processes for subject area standards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3C85D70C-7B73-4496-9445-A3A0F20D9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/>
              <a:t>Adopted by state boards of education in 44 states</a:t>
            </a:r>
          </a:p>
          <a:p>
            <a:pPr lvl="0"/>
            <a:r>
              <a:rPr lang="en-US" sz="2800" dirty="0"/>
              <a:t>Varying levels of legislative oversight or review</a:t>
            </a:r>
          </a:p>
          <a:p>
            <a:pPr lvl="0"/>
            <a:r>
              <a:rPr lang="en-US" sz="2800" dirty="0"/>
              <a:t>Most standards are adopted as administrative rules rather than statutes</a:t>
            </a:r>
          </a:p>
        </p:txBody>
      </p:sp>
    </p:spTree>
    <p:extLst>
      <p:ext uri="{BB962C8B-B14F-4D97-AF65-F5344CB8AC3E}">
        <p14:creationId xmlns:p14="http://schemas.microsoft.com/office/powerpoint/2010/main" val="177193198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NCSL18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24588D"/>
      </a:accent1>
      <a:accent2>
        <a:srgbClr val="3076BC"/>
      </a:accent2>
      <a:accent3>
        <a:srgbClr val="761215"/>
      </a:accent3>
      <a:accent4>
        <a:srgbClr val="969FA7"/>
      </a:accent4>
      <a:accent5>
        <a:srgbClr val="EF8335"/>
      </a:accent5>
      <a:accent6>
        <a:srgbClr val="40619D"/>
      </a:accent6>
      <a:hlink>
        <a:srgbClr val="828282"/>
      </a:hlink>
      <a:folHlink>
        <a:srgbClr val="A5A5A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SL 2018" id="{0CE8E61F-96AB-4B77-8AC7-F593A8B55062}" vid="{F0AB117F-6419-4F8F-A93A-D46D82619A2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1AA7D92E23FF4EB946A19CE6C1016B" ma:contentTypeVersion="12" ma:contentTypeDescription="Create a new document." ma:contentTypeScope="" ma:versionID="5444ed1ee3ea3e792a2a0b445f53ee4b">
  <xsd:schema xmlns:xsd="http://www.w3.org/2001/XMLSchema" xmlns:xs="http://www.w3.org/2001/XMLSchema" xmlns:p="http://schemas.microsoft.com/office/2006/metadata/properties" xmlns:ns3="4f1ff97a-581f-4cd5-ba57-ed50c704c146" xmlns:ns4="3575c58a-020f-4a79-a2ef-15f6d58a3a04" targetNamespace="http://schemas.microsoft.com/office/2006/metadata/properties" ma:root="true" ma:fieldsID="6f66d2cd2c1f530eca640c18fc461032" ns3:_="" ns4:_="">
    <xsd:import namespace="4f1ff97a-581f-4cd5-ba57-ed50c704c146"/>
    <xsd:import namespace="3575c58a-020f-4a79-a2ef-15f6d58a3a0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1ff97a-581f-4cd5-ba57-ed50c704c1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75c58a-020f-4a79-a2ef-15f6d58a3a0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80D80C-76FA-4DA9-9FD8-37A484BD373E}">
  <ds:schemaRefs>
    <ds:schemaRef ds:uri="http://schemas.microsoft.com/office/2006/metadata/properties"/>
    <ds:schemaRef ds:uri="http://purl.org/dc/dcmitype/"/>
    <ds:schemaRef ds:uri="http://purl.org/dc/terms/"/>
    <ds:schemaRef ds:uri="4f1ff97a-581f-4cd5-ba57-ed50c704c146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3575c58a-020f-4a79-a2ef-15f6d58a3a04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A09B3B4-F978-47BB-A4E6-9E169CC109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80DF2E-3869-437A-B1A6-84258B2039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1ff97a-581f-4cd5-ba57-ed50c704c146"/>
    <ds:schemaRef ds:uri="3575c58a-020f-4a79-a2ef-15f6d58a3a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931</TotalTime>
  <Words>341</Words>
  <Application>Microsoft Office PowerPoint</Application>
  <PresentationFormat>Widescreen</PresentationFormat>
  <Paragraphs>62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 2</vt:lpstr>
      <vt:lpstr>Dividend</vt:lpstr>
      <vt:lpstr>Informational testimony on Health education Standards</vt:lpstr>
      <vt:lpstr>overview</vt:lpstr>
      <vt:lpstr>What are subject area standards?</vt:lpstr>
      <vt:lpstr>What are subject area standards?</vt:lpstr>
      <vt:lpstr>But what about curriculum?</vt:lpstr>
      <vt:lpstr>But what about curriculum?</vt:lpstr>
      <vt:lpstr>Standards vs curriculum: example</vt:lpstr>
      <vt:lpstr>PowerPoint Presentation</vt:lpstr>
      <vt:lpstr>State processes for subject area standards</vt:lpstr>
      <vt:lpstr>Health education standards</vt:lpstr>
      <vt:lpstr>PowerPoint Presentation</vt:lpstr>
      <vt:lpstr>PowerPoint Presentation</vt:lpstr>
      <vt:lpstr>Example: NHES standard 1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Fatira Russell</dc:creator>
  <cp:lastModifiedBy>Cozad, Alison</cp:lastModifiedBy>
  <cp:revision>41</cp:revision>
  <dcterms:created xsi:type="dcterms:W3CDTF">2018-08-06T20:46:19Z</dcterms:created>
  <dcterms:modified xsi:type="dcterms:W3CDTF">2019-12-03T13:26:39Z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0x0101007E1AA7D92E23FF4EB946A19CE6C1016B</vt:lpwstr>
  </property>
</Properties>
</file>