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7" r:id="rId3"/>
    <p:sldId id="258" r:id="rId4"/>
    <p:sldId id="260" r:id="rId5"/>
    <p:sldId id="261" r:id="rId6"/>
    <p:sldId id="272" r:id="rId7"/>
    <p:sldId id="259" r:id="rId8"/>
    <p:sldId id="274" r:id="rId9"/>
    <p:sldId id="266" r:id="rId10"/>
    <p:sldId id="262" r:id="rId11"/>
    <p:sldId id="263" r:id="rId12"/>
    <p:sldId id="264" r:id="rId13"/>
    <p:sldId id="265" r:id="rId14"/>
    <p:sldId id="268" r:id="rId15"/>
    <p:sldId id="267" r:id="rId16"/>
    <p:sldId id="270"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537" autoAdjust="0"/>
  </p:normalViewPr>
  <p:slideViewPr>
    <p:cSldViewPr>
      <p:cViewPr varScale="1">
        <p:scale>
          <a:sx n="41" d="100"/>
          <a:sy n="41" d="100"/>
        </p:scale>
        <p:origin x="1531" y="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E89FB0-832C-4AB4-B763-691D00F6E43A}" type="datetimeFigureOut">
              <a:rPr lang="en-US" smtClean="0"/>
              <a:t>6/25/2018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83B1C8-0443-492C-97DF-7DD6D69947EF}" type="slidenum">
              <a:rPr lang="en-US" smtClean="0"/>
              <a:t>‹#›</a:t>
            </a:fld>
            <a:endParaRPr lang="en-US" dirty="0"/>
          </a:p>
        </p:txBody>
      </p:sp>
    </p:spTree>
    <p:extLst>
      <p:ext uri="{BB962C8B-B14F-4D97-AF65-F5344CB8AC3E}">
        <p14:creationId xmlns:p14="http://schemas.microsoft.com/office/powerpoint/2010/main" val="1846094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House Concurrent Resolution (HCR) #12 of the 131</a:t>
            </a:r>
            <a:r>
              <a:rPr lang="en-US" baseline="30000" dirty="0"/>
              <a:t>st</a:t>
            </a:r>
            <a:r>
              <a:rPr lang="en-US" dirty="0"/>
              <a:t> General Assembly, sponsored by </a:t>
            </a:r>
            <a:r>
              <a:rPr lang="en-US" sz="1200" kern="1200" dirty="0">
                <a:solidFill>
                  <a:schemeClr val="tx1"/>
                </a:solidFill>
                <a:effectLst/>
                <a:latin typeface="+mn-lt"/>
                <a:ea typeface="+mn-ea"/>
                <a:cs typeface="+mn-cs"/>
              </a:rPr>
              <a:t>Rep. Sarah LaTourette,  &amp; Rep. Nickie Antonio, declared Ohio’s rate of infant mortality</a:t>
            </a:r>
            <a:r>
              <a:rPr lang="en-US" sz="1200" kern="1200" baseline="0" dirty="0">
                <a:solidFill>
                  <a:schemeClr val="tx1"/>
                </a:solidFill>
                <a:effectLst/>
                <a:latin typeface="+mn-lt"/>
                <a:ea typeface="+mn-ea"/>
                <a:cs typeface="+mn-cs"/>
              </a:rPr>
              <a:t> a public health crisis.</a:t>
            </a:r>
            <a:r>
              <a:rPr lang="en-US" sz="1200" kern="1200" dirty="0">
                <a:solidFill>
                  <a:schemeClr val="tx1"/>
                </a:solidFill>
                <a:effectLst/>
                <a:latin typeface="+mn-lt"/>
                <a:ea typeface="+mn-ea"/>
                <a:cs typeface="+mn-cs"/>
              </a:rPr>
              <a:t> </a:t>
            </a:r>
            <a:endParaRPr lang="en-US" dirty="0"/>
          </a:p>
          <a:p>
            <a:pPr marL="228600" indent="-228600">
              <a:buAutoNum type="arabicPeriod"/>
            </a:pPr>
            <a:r>
              <a:rPr lang="en-US" dirty="0"/>
              <a:t>Ohio is ranked among the worst in the nation in infant mortality (46</a:t>
            </a:r>
            <a:r>
              <a:rPr lang="en-US" baseline="30000" dirty="0"/>
              <a:t>th</a:t>
            </a:r>
            <a:r>
              <a:rPr lang="en-US" dirty="0"/>
              <a:t>).  Louisiana,</a:t>
            </a:r>
            <a:r>
              <a:rPr lang="en-US" baseline="0" dirty="0"/>
              <a:t> Delaware, Alabama &amp; Mississippi are slightly ahead of Ohio.</a:t>
            </a:r>
            <a:endParaRPr lang="en-US" dirty="0"/>
          </a:p>
          <a:p>
            <a:pPr marL="228600" indent="-228600">
              <a:buAutoNum type="arabicPeriod"/>
            </a:pPr>
            <a:r>
              <a:rPr lang="en-US" dirty="0"/>
              <a:t>In 2012, 1047 Ohio babies died before their first birthdays.</a:t>
            </a:r>
          </a:p>
        </p:txBody>
      </p:sp>
      <p:sp>
        <p:nvSpPr>
          <p:cNvPr id="4" name="Slide Number Placeholder 3"/>
          <p:cNvSpPr>
            <a:spLocks noGrp="1"/>
          </p:cNvSpPr>
          <p:nvPr>
            <p:ph type="sldNum" sz="quarter" idx="10"/>
          </p:nvPr>
        </p:nvSpPr>
        <p:spPr/>
        <p:txBody>
          <a:bodyPr/>
          <a:lstStyle/>
          <a:p>
            <a:fld id="{2683B1C8-0443-492C-97DF-7DD6D69947EF}" type="slidenum">
              <a:rPr lang="en-US" smtClean="0"/>
              <a:t>2</a:t>
            </a:fld>
            <a:endParaRPr lang="en-US" dirty="0"/>
          </a:p>
        </p:txBody>
      </p:sp>
    </p:spTree>
    <p:extLst>
      <p:ext uri="{BB962C8B-B14F-4D97-AF65-F5344CB8AC3E}">
        <p14:creationId xmlns:p14="http://schemas.microsoft.com/office/powerpoint/2010/main" val="3271249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The inflammatory mediators associated with preterm birth and periodontitis includes cytokines, prostaglandins &amp; matrix metalloproteinases.</a:t>
            </a:r>
          </a:p>
          <a:p>
            <a:pPr marL="228600" indent="-228600">
              <a:buAutoNum type="arabicPeriod"/>
            </a:pPr>
            <a:r>
              <a:rPr lang="en-US" dirty="0"/>
              <a:t>Of particular interest is prostaglandins.  When prostaglandins activate</a:t>
            </a:r>
            <a:r>
              <a:rPr lang="en-US" baseline="0" dirty="0"/>
              <a:t> the inflammatory response and their levels rise, labor can be induced.</a:t>
            </a:r>
          </a:p>
          <a:p>
            <a:pPr marL="228600" indent="-228600">
              <a:buAutoNum type="arabicPeriod"/>
            </a:pPr>
            <a:r>
              <a:rPr lang="en-US" baseline="0" dirty="0"/>
              <a:t>Prostaglandins can be used to induce labor.</a:t>
            </a:r>
          </a:p>
          <a:p>
            <a:pPr marL="228600" indent="-228600">
              <a:buAutoNum type="arabicPeriod"/>
            </a:pPr>
            <a:r>
              <a:rPr lang="en-US" baseline="0" dirty="0"/>
              <a:t>Also, prostaglandins &amp; the other culprits cause the destruction of periodontal tissues and bone.</a:t>
            </a:r>
          </a:p>
          <a:p>
            <a:pPr marL="228600" indent="-228600">
              <a:buAutoNum type="arabicPeriod"/>
            </a:pPr>
            <a:r>
              <a:rPr lang="en-US" baseline="0" dirty="0"/>
              <a:t>It is theorized that the subgingival plaque that contain these inflammatory mediators can travel into the bloodstream and the maternal-fetal interface and contribute to preterm labor.</a:t>
            </a:r>
            <a:endParaRPr lang="en-US" dirty="0"/>
          </a:p>
          <a:p>
            <a:pPr marL="228600" indent="-228600">
              <a:buAutoNum type="arabicPeriod"/>
            </a:pPr>
            <a:endParaRPr lang="en-US" dirty="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2683B1C8-0443-492C-97DF-7DD6D69947EF}" type="slidenum">
              <a:rPr lang="en-US" smtClean="0"/>
              <a:t>11</a:t>
            </a:fld>
            <a:endParaRPr lang="en-US" dirty="0"/>
          </a:p>
        </p:txBody>
      </p:sp>
    </p:spTree>
    <p:extLst>
      <p:ext uri="{BB962C8B-B14F-4D97-AF65-F5344CB8AC3E}">
        <p14:creationId xmlns:p14="http://schemas.microsoft.com/office/powerpoint/2010/main" val="930519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In the US,</a:t>
            </a:r>
            <a:r>
              <a:rPr lang="en-US" baseline="0" dirty="0"/>
              <a:t> 23% of women age 30 to 54 have periodontitis.</a:t>
            </a:r>
          </a:p>
          <a:p>
            <a:pPr marL="228600" indent="-228600">
              <a:buAutoNum type="arabicPeriod"/>
            </a:pPr>
            <a:r>
              <a:rPr lang="en-US" baseline="0" dirty="0"/>
              <a:t>Destructive periodontal disease affects up to 15% of childbearing women, especially low-income and racial &amp; ethnic minorities.</a:t>
            </a:r>
          </a:p>
          <a:p>
            <a:pPr marL="228600" indent="-228600">
              <a:buAutoNum type="arabicPeriod"/>
            </a:pPr>
            <a:r>
              <a:rPr lang="en-US" baseline="0" dirty="0"/>
              <a:t>50% of pregnant women suffer from some form of gingivitis or periodontitis.  This is caused by increased hormone levels that promote an inflammatory response that can initiate gingivitis or periodontitis.</a:t>
            </a:r>
          </a:p>
          <a:p>
            <a:pPr marL="228600" indent="-228600">
              <a:buAutoNum type="arabicPeriod"/>
            </a:pPr>
            <a:r>
              <a:rPr lang="en-US" baseline="0" dirty="0"/>
              <a:t>Periodontal disease is painless so most individuals don’t know they have the disease until there is considerable damage.</a:t>
            </a:r>
          </a:p>
          <a:p>
            <a:pPr marL="228600" indent="-228600">
              <a:buAutoNum type="arabicPeriod"/>
            </a:pPr>
            <a:r>
              <a:rPr lang="en-US" baseline="0" dirty="0"/>
              <a:t>The Surgeon General, in 2001, stated that dental &amp; oral disease is a silent epidemic in America.</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2683B1C8-0443-492C-97DF-7DD6D69947EF}" type="slidenum">
              <a:rPr lang="en-US" smtClean="0"/>
              <a:t>12</a:t>
            </a:fld>
            <a:endParaRPr lang="en-US" dirty="0"/>
          </a:p>
        </p:txBody>
      </p:sp>
    </p:spTree>
    <p:extLst>
      <p:ext uri="{BB962C8B-B14F-4D97-AF65-F5344CB8AC3E}">
        <p14:creationId xmlns:p14="http://schemas.microsoft.com/office/powerpoint/2010/main" val="2310952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Association does not mean causation.</a:t>
            </a:r>
          </a:p>
          <a:p>
            <a:pPr marL="228600" indent="-228600">
              <a:buAutoNum type="arabicPeriod"/>
            </a:pPr>
            <a:r>
              <a:rPr lang="en-US" dirty="0"/>
              <a:t>However, a pregnant woman or a woman of childbearing age that has an oral disease cannot</a:t>
            </a:r>
            <a:r>
              <a:rPr lang="en-US" baseline="0" dirty="0"/>
              <a:t> be considered to be in optimal health.</a:t>
            </a:r>
          </a:p>
          <a:p>
            <a:pPr marL="228600" indent="-228600">
              <a:buAutoNum type="arabicPeriod"/>
            </a:pPr>
            <a:r>
              <a:rPr lang="en-US" baseline="0" dirty="0"/>
              <a:t>Also, if oral infections are present, in some situations, the woman cannot get the proper nutrition needed to be healthy prior to pregnancy or during pregnancy.</a:t>
            </a:r>
            <a:endParaRPr lang="en-US" dirty="0"/>
          </a:p>
        </p:txBody>
      </p:sp>
      <p:sp>
        <p:nvSpPr>
          <p:cNvPr id="4" name="Slide Number Placeholder 3"/>
          <p:cNvSpPr>
            <a:spLocks noGrp="1"/>
          </p:cNvSpPr>
          <p:nvPr>
            <p:ph type="sldNum" sz="quarter" idx="10"/>
          </p:nvPr>
        </p:nvSpPr>
        <p:spPr/>
        <p:txBody>
          <a:bodyPr/>
          <a:lstStyle/>
          <a:p>
            <a:fld id="{2683B1C8-0443-492C-97DF-7DD6D69947EF}" type="slidenum">
              <a:rPr lang="en-US" smtClean="0"/>
              <a:t>13</a:t>
            </a:fld>
            <a:endParaRPr lang="en-US" dirty="0"/>
          </a:p>
        </p:txBody>
      </p:sp>
    </p:spTree>
    <p:extLst>
      <p:ext uri="{BB962C8B-B14F-4D97-AF65-F5344CB8AC3E}">
        <p14:creationId xmlns:p14="http://schemas.microsoft.com/office/powerpoint/2010/main" val="353800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The first relationship between maternal periodontal disease &amp; the delivery of a preterm infant was reported by Offenbacher et al. in 1996. 4</a:t>
            </a:r>
          </a:p>
          <a:p>
            <a:pPr marL="228600" indent="-228600">
              <a:buAutoNum type="arabicPeriod"/>
            </a:pPr>
            <a:r>
              <a:rPr lang="en-US" dirty="0"/>
              <a:t>70% of preterm births are spontaneous and there is no identifiable cause. 6</a:t>
            </a:r>
          </a:p>
          <a:p>
            <a:pPr marL="228600" indent="-228600">
              <a:buAutoNum type="arabicPeriod"/>
            </a:pPr>
            <a:r>
              <a:rPr lang="en-US" dirty="0"/>
              <a:t>Many studies have been conducted on the relationship between periodontal disease and preterm births</a:t>
            </a:r>
            <a:r>
              <a:rPr lang="en-US" baseline="0" dirty="0"/>
              <a:t> with mixed results.  The mixed results are attributed to undervaluing the confounding factors such as socioeconomic factors, etc. Also, there have been an inconsistency regarding the definition of periodontal disease and the best format to measure it.</a:t>
            </a:r>
          </a:p>
          <a:p>
            <a:pPr marL="228600" indent="-228600">
              <a:buAutoNum type="arabicPeriod"/>
            </a:pPr>
            <a:r>
              <a:rPr lang="en-US" baseline="0" dirty="0"/>
              <a:t>Some researchers utilized only radiographs to determine periodontal disease.  This would not allow the researcher to know if the disease was still active.</a:t>
            </a:r>
          </a:p>
          <a:p>
            <a:pPr marL="228600" indent="-228600">
              <a:buAutoNum type="arabicPeriod"/>
            </a:pPr>
            <a:r>
              <a:rPr lang="en-US" baseline="0" dirty="0"/>
              <a:t>Duke University studied pregnant women and found that pocket depths &amp; BOP where the best indicators of disease progression.</a:t>
            </a:r>
          </a:p>
          <a:p>
            <a:pPr marL="228600" indent="-228600">
              <a:buAutoNum type="arabicPeriod"/>
            </a:pPr>
            <a:r>
              <a:rPr lang="en-US" baseline="0" dirty="0"/>
              <a:t>Bogges et al. reported that women were at a higher risk of pre-eclampsia if they had severe periodontal disease.</a:t>
            </a:r>
            <a:endParaRPr lang="en-US" dirty="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2683B1C8-0443-492C-97DF-7DD6D69947EF}" type="slidenum">
              <a:rPr lang="en-US" smtClean="0"/>
              <a:t>14</a:t>
            </a:fld>
            <a:endParaRPr lang="en-US" dirty="0"/>
          </a:p>
        </p:txBody>
      </p:sp>
    </p:spTree>
    <p:extLst>
      <p:ext uri="{BB962C8B-B14F-4D97-AF65-F5344CB8AC3E}">
        <p14:creationId xmlns:p14="http://schemas.microsoft.com/office/powerpoint/2010/main" val="31354842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Physicians (81%) were aware the pregnancy increased the chance for gingival</a:t>
            </a:r>
            <a:r>
              <a:rPr lang="en-US" baseline="0" dirty="0"/>
              <a:t> inflammation however they were not aware that periodontal scaling and root planingwas safe during pregnancy.  Only 50% of these practitioners recommend that their pregnant patients visit a dentist during pregnancy.</a:t>
            </a:r>
          </a:p>
          <a:p>
            <a:pPr marL="228600" indent="-228600">
              <a:buAutoNum type="arabicPeriod"/>
            </a:pPr>
            <a:r>
              <a:rPr lang="en-US" baseline="0" dirty="0"/>
              <a:t>Obstetricians generally felt that there was an association between poor oral health and adverse pregnancy outcomes.  They also considered dental procedures safe including n20 and local administration.  However, they did not feel qualified to recognize symptoms of periodontal disease.  </a:t>
            </a:r>
          </a:p>
          <a:p>
            <a:pPr marL="228600" indent="-228600">
              <a:buAutoNum type="arabicPeriod"/>
            </a:pPr>
            <a:r>
              <a:rPr lang="en-US" baseline="0" dirty="0"/>
              <a:t>Dental professionals (dentists) knew that there was an association between periodontal disease &amp; preterm births.  Although they had a high level of knowledge regarding the that poor oral health affected pregnancy they would delay most treatment until the second trimester.</a:t>
            </a:r>
            <a:endParaRPr lang="en-US" dirty="0"/>
          </a:p>
        </p:txBody>
      </p:sp>
      <p:sp>
        <p:nvSpPr>
          <p:cNvPr id="4" name="Slide Number Placeholder 3"/>
          <p:cNvSpPr>
            <a:spLocks noGrp="1"/>
          </p:cNvSpPr>
          <p:nvPr>
            <p:ph type="sldNum" sz="quarter" idx="10"/>
          </p:nvPr>
        </p:nvSpPr>
        <p:spPr/>
        <p:txBody>
          <a:bodyPr/>
          <a:lstStyle/>
          <a:p>
            <a:fld id="{2683B1C8-0443-492C-97DF-7DD6D69947EF}" type="slidenum">
              <a:rPr lang="en-US" smtClean="0"/>
              <a:t>16</a:t>
            </a:fld>
            <a:endParaRPr lang="en-US" dirty="0"/>
          </a:p>
        </p:txBody>
      </p:sp>
    </p:spTree>
    <p:extLst>
      <p:ext uri="{BB962C8B-B14F-4D97-AF65-F5344CB8AC3E}">
        <p14:creationId xmlns:p14="http://schemas.microsoft.com/office/powerpoint/2010/main" val="17165144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a:t>Support public policies that stress</a:t>
            </a:r>
            <a:r>
              <a:rPr lang="en-US" baseline="0" dirty="0"/>
              <a:t> comprehensive preventative &amp; restorative dental services for vulnerable women such as the continuation of Medicaid and the advancement of the Dental Hygiene Mid-level provider.</a:t>
            </a:r>
          </a:p>
          <a:p>
            <a:pPr marL="228600" indent="-228600">
              <a:buFont typeface="+mj-lt"/>
              <a:buAutoNum type="arabicPeriod"/>
            </a:pPr>
            <a:r>
              <a:rPr lang="en-US" baseline="0" dirty="0"/>
              <a:t>Educate women &amp; their health care providers about the importance of oral health prior to and during pregnancy.</a:t>
            </a:r>
          </a:p>
          <a:p>
            <a:pPr marL="228600" indent="-228600">
              <a:buFont typeface="+mj-lt"/>
              <a:buAutoNum type="arabicPeriod"/>
            </a:pPr>
            <a:r>
              <a:rPr lang="en-US" baseline="0" dirty="0"/>
              <a:t>Pregnancy is not a reason to defer routine and necessary dental treatment, however the time period between the 14</a:t>
            </a:r>
            <a:r>
              <a:rPr lang="en-US" baseline="30000" dirty="0"/>
              <a:t>th</a:t>
            </a:r>
            <a:r>
              <a:rPr lang="en-US" baseline="0" dirty="0"/>
              <a:t> &amp; 20</a:t>
            </a:r>
            <a:r>
              <a:rPr lang="en-US" baseline="30000" dirty="0"/>
              <a:t>th</a:t>
            </a:r>
            <a:r>
              <a:rPr lang="en-US" baseline="0" dirty="0"/>
              <a:t> week is ideal.</a:t>
            </a:r>
          </a:p>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2683B1C8-0443-492C-97DF-7DD6D69947EF}" type="slidenum">
              <a:rPr lang="en-US" smtClean="0"/>
              <a:t>17</a:t>
            </a:fld>
            <a:endParaRPr lang="en-US" dirty="0"/>
          </a:p>
        </p:txBody>
      </p:sp>
    </p:spTree>
    <p:extLst>
      <p:ext uri="{BB962C8B-B14F-4D97-AF65-F5344CB8AC3E}">
        <p14:creationId xmlns:p14="http://schemas.microsoft.com/office/powerpoint/2010/main" val="317664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The leading cause of infant mortality is preterm birth. 6</a:t>
            </a:r>
          </a:p>
          <a:p>
            <a:pPr marL="228600" indent="-228600">
              <a:buAutoNum type="arabicPeriod"/>
            </a:pPr>
            <a:r>
              <a:rPr lang="en-US" dirty="0"/>
              <a:t>In Ohio, the preterm birth rate for</a:t>
            </a:r>
            <a:r>
              <a:rPr lang="en-US" baseline="0" dirty="0"/>
              <a:t> 2013 was 12.1%.  This rate was the same for 2011 &amp; 2012. 6</a:t>
            </a:r>
          </a:p>
          <a:p>
            <a:pPr marL="228600" indent="-228600">
              <a:buAutoNum type="arabicPeriod"/>
            </a:pPr>
            <a:r>
              <a:rPr lang="en-US" baseline="0" dirty="0"/>
              <a:t>Overall, in our nation, 400,000 infants are born prematurely each year.  This translates into 11% of all live births. 1</a:t>
            </a:r>
            <a:endParaRPr lang="en-US" dirty="0"/>
          </a:p>
        </p:txBody>
      </p:sp>
      <p:sp>
        <p:nvSpPr>
          <p:cNvPr id="4" name="Slide Number Placeholder 3"/>
          <p:cNvSpPr>
            <a:spLocks noGrp="1"/>
          </p:cNvSpPr>
          <p:nvPr>
            <p:ph type="sldNum" sz="quarter" idx="10"/>
          </p:nvPr>
        </p:nvSpPr>
        <p:spPr/>
        <p:txBody>
          <a:bodyPr/>
          <a:lstStyle/>
          <a:p>
            <a:fld id="{2683B1C8-0443-492C-97DF-7DD6D69947EF}" type="slidenum">
              <a:rPr lang="en-US" smtClean="0"/>
              <a:t>3</a:t>
            </a:fld>
            <a:endParaRPr lang="en-US" dirty="0"/>
          </a:p>
        </p:txBody>
      </p:sp>
    </p:spTree>
    <p:extLst>
      <p:ext uri="{BB962C8B-B14F-4D97-AF65-F5344CB8AC3E}">
        <p14:creationId xmlns:p14="http://schemas.microsoft.com/office/powerpoint/2010/main" val="308341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A preterm birth is defined</a:t>
            </a:r>
            <a:r>
              <a:rPr lang="en-US" baseline="0" dirty="0"/>
              <a:t> as a delivery that occurs at less then 37 weeks of gestation.</a:t>
            </a:r>
          </a:p>
          <a:p>
            <a:pPr marL="228600" indent="-228600">
              <a:buAutoNum type="arabicPeriod"/>
            </a:pPr>
            <a:r>
              <a:rPr lang="en-US" baseline="0" dirty="0"/>
              <a:t>Among babies born before 32 weeks gestation, 89% are admitted to NICUs at an average cost of $280,000.00</a:t>
            </a:r>
          </a:p>
          <a:p>
            <a:pPr marL="228600" indent="-228600">
              <a:buAutoNum type="arabicPeriod"/>
            </a:pPr>
            <a:r>
              <a:rPr lang="en-US" baseline="0" dirty="0"/>
              <a:t>Approximately ½ of all congenital neurological disability, including cerebral palsy, are caused by preterm births. 1</a:t>
            </a:r>
            <a:endParaRPr lang="en-US" dirty="0"/>
          </a:p>
        </p:txBody>
      </p:sp>
      <p:sp>
        <p:nvSpPr>
          <p:cNvPr id="4" name="Slide Number Placeholder 3"/>
          <p:cNvSpPr>
            <a:spLocks noGrp="1"/>
          </p:cNvSpPr>
          <p:nvPr>
            <p:ph type="sldNum" sz="quarter" idx="10"/>
          </p:nvPr>
        </p:nvSpPr>
        <p:spPr/>
        <p:txBody>
          <a:bodyPr/>
          <a:lstStyle/>
          <a:p>
            <a:fld id="{2683B1C8-0443-492C-97DF-7DD6D69947EF}" type="slidenum">
              <a:rPr lang="en-US" smtClean="0"/>
              <a:t>4</a:t>
            </a:fld>
            <a:endParaRPr lang="en-US" dirty="0"/>
          </a:p>
        </p:txBody>
      </p:sp>
    </p:spTree>
    <p:extLst>
      <p:ext uri="{BB962C8B-B14F-4D97-AF65-F5344CB8AC3E}">
        <p14:creationId xmlns:p14="http://schemas.microsoft.com/office/powerpoint/2010/main" val="1420540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The factor that we would like to discuss is maternal</a:t>
            </a:r>
            <a:r>
              <a:rPr lang="en-US" baseline="0" dirty="0"/>
              <a:t> infection.  </a:t>
            </a:r>
          </a:p>
          <a:p>
            <a:pPr marL="228600" indent="-228600">
              <a:buAutoNum type="arabicPeriod"/>
            </a:pPr>
            <a:r>
              <a:rPr lang="en-US" baseline="0" dirty="0"/>
              <a:t>30 to 50% of preterm births are possibly associated with maternal infections such as intrauterine, bacterial vaginosis and periodontitis.</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2683B1C8-0443-492C-97DF-7DD6D69947EF}" type="slidenum">
              <a:rPr lang="en-US" smtClean="0"/>
              <a:t>5</a:t>
            </a:fld>
            <a:endParaRPr lang="en-US" dirty="0"/>
          </a:p>
        </p:txBody>
      </p:sp>
    </p:spTree>
    <p:extLst>
      <p:ext uri="{BB962C8B-B14F-4D97-AF65-F5344CB8AC3E}">
        <p14:creationId xmlns:p14="http://schemas.microsoft.com/office/powerpoint/2010/main" val="3342534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The factors that we would like to discuss is maternal</a:t>
            </a:r>
            <a:r>
              <a:rPr lang="en-US" baseline="0" dirty="0"/>
              <a:t> infection.  </a:t>
            </a:r>
          </a:p>
          <a:p>
            <a:pPr marL="228600" indent="-228600">
              <a:buAutoNum type="arabicPeriod"/>
            </a:pPr>
            <a:r>
              <a:rPr lang="en-US" baseline="0" dirty="0"/>
              <a:t>30 to 50% of preterm births are possibly associated with maternal infections such as intrauterine, bacterial vaginosis and periodontitis.</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2683B1C8-0443-492C-97DF-7DD6D69947EF}" type="slidenum">
              <a:rPr lang="en-US" smtClean="0"/>
              <a:t>6</a:t>
            </a:fld>
            <a:endParaRPr lang="en-US" dirty="0"/>
          </a:p>
        </p:txBody>
      </p:sp>
    </p:spTree>
    <p:extLst>
      <p:ext uri="{BB962C8B-B14F-4D97-AF65-F5344CB8AC3E}">
        <p14:creationId xmlns:p14="http://schemas.microsoft.com/office/powerpoint/2010/main" val="3342534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kern="1200" dirty="0">
                <a:solidFill>
                  <a:schemeClr val="tx1"/>
                </a:solidFill>
                <a:effectLst/>
                <a:latin typeface="+mn-lt"/>
                <a:ea typeface="+mn-ea"/>
                <a:cs typeface="+mn-cs"/>
              </a:rPr>
              <a:t>Preterm births are more likely to occur in Southern Ohio.</a:t>
            </a:r>
          </a:p>
          <a:p>
            <a:pPr marL="228600" indent="-228600">
              <a:buAutoNum type="arabicPeriod"/>
            </a:pPr>
            <a:r>
              <a:rPr lang="en-US" sz="1200" kern="1200" dirty="0">
                <a:solidFill>
                  <a:schemeClr val="tx1"/>
                </a:solidFill>
                <a:effectLst/>
                <a:latin typeface="+mn-lt"/>
                <a:ea typeface="+mn-ea"/>
                <a:cs typeface="+mn-cs"/>
              </a:rPr>
              <a:t>Geography limits access to dental care</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2683B1C8-0443-492C-97DF-7DD6D69947EF}" type="slidenum">
              <a:rPr lang="en-US" smtClean="0"/>
              <a:t>7</a:t>
            </a:fld>
            <a:endParaRPr lang="en-US" dirty="0"/>
          </a:p>
        </p:txBody>
      </p:sp>
    </p:spTree>
    <p:extLst>
      <p:ext uri="{BB962C8B-B14F-4D97-AF65-F5344CB8AC3E}">
        <p14:creationId xmlns:p14="http://schemas.microsoft.com/office/powerpoint/2010/main" val="2336869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Lists go from the northeast to the southwest</a:t>
            </a:r>
          </a:p>
        </p:txBody>
      </p:sp>
      <p:sp>
        <p:nvSpPr>
          <p:cNvPr id="4" name="Slide Number Placeholder 3"/>
          <p:cNvSpPr>
            <a:spLocks noGrp="1"/>
          </p:cNvSpPr>
          <p:nvPr>
            <p:ph type="sldNum" sz="quarter" idx="10"/>
          </p:nvPr>
        </p:nvSpPr>
        <p:spPr/>
        <p:txBody>
          <a:bodyPr/>
          <a:lstStyle/>
          <a:p>
            <a:fld id="{2683B1C8-0443-492C-97DF-7DD6D69947EF}" type="slidenum">
              <a:rPr lang="en-US" smtClean="0"/>
              <a:t>8</a:t>
            </a:fld>
            <a:endParaRPr lang="en-US" dirty="0"/>
          </a:p>
        </p:txBody>
      </p:sp>
    </p:spTree>
    <p:extLst>
      <p:ext uri="{BB962C8B-B14F-4D97-AF65-F5344CB8AC3E}">
        <p14:creationId xmlns:p14="http://schemas.microsoft.com/office/powerpoint/2010/main" val="3825106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Referring back to our second slide with the total infant deaths of 1047, this slide demonstrates the disparity among Caucasians &amp; African Americans.  Minorities have larger infant mortality rates</a:t>
            </a:r>
            <a:r>
              <a:rPr lang="en-US" baseline="0" dirty="0"/>
              <a:t> in Ohio.</a:t>
            </a:r>
            <a:endParaRPr lang="en-US" dirty="0"/>
          </a:p>
        </p:txBody>
      </p:sp>
      <p:sp>
        <p:nvSpPr>
          <p:cNvPr id="4" name="Slide Number Placeholder 3"/>
          <p:cNvSpPr>
            <a:spLocks noGrp="1"/>
          </p:cNvSpPr>
          <p:nvPr>
            <p:ph type="sldNum" sz="quarter" idx="10"/>
          </p:nvPr>
        </p:nvSpPr>
        <p:spPr/>
        <p:txBody>
          <a:bodyPr/>
          <a:lstStyle/>
          <a:p>
            <a:fld id="{2683B1C8-0443-492C-97DF-7DD6D69947EF}" type="slidenum">
              <a:rPr lang="en-US" smtClean="0"/>
              <a:t>9</a:t>
            </a:fld>
            <a:endParaRPr lang="en-US" dirty="0"/>
          </a:p>
        </p:txBody>
      </p:sp>
    </p:spTree>
    <p:extLst>
      <p:ext uri="{BB962C8B-B14F-4D97-AF65-F5344CB8AC3E}">
        <p14:creationId xmlns:p14="http://schemas.microsoft.com/office/powerpoint/2010/main" val="699210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Lets review why infection is important to our discussion.</a:t>
            </a:r>
          </a:p>
          <a:p>
            <a:pPr marL="228600" indent="-228600">
              <a:buAutoNum type="arabicPeriod" startAt="2"/>
            </a:pPr>
            <a:r>
              <a:rPr lang="en-US" dirty="0"/>
              <a:t>Infections are caused by certain types of bacteria.</a:t>
            </a:r>
          </a:p>
          <a:p>
            <a:pPr marL="228600" indent="-228600">
              <a:buAutoNum type="arabicPeriod" startAt="2"/>
            </a:pPr>
            <a:r>
              <a:rPr lang="en-US" dirty="0"/>
              <a:t>When bacteria</a:t>
            </a:r>
            <a:r>
              <a:rPr lang="en-US" baseline="0" dirty="0"/>
              <a:t> is present in an infection they activate cell-mediated immune responses.</a:t>
            </a:r>
          </a:p>
          <a:p>
            <a:pPr marL="228600" indent="-228600">
              <a:buAutoNum type="arabicPeriod" startAt="2"/>
            </a:pPr>
            <a:r>
              <a:rPr lang="en-US" baseline="0" dirty="0"/>
              <a:t>These immune responses lead to the production of inflammatory mediators.</a:t>
            </a:r>
          </a:p>
          <a:p>
            <a:pPr marL="228600" indent="-228600">
              <a:buAutoNum type="arabicPeriod" startAt="2"/>
            </a:pPr>
            <a:r>
              <a:rPr lang="en-US" baseline="0" dirty="0"/>
              <a:t>Inflammatory mediators can cause preterm labor </a:t>
            </a:r>
            <a:r>
              <a:rPr lang="en-US" baseline="0"/>
              <a:t>if they </a:t>
            </a:r>
            <a:r>
              <a:rPr lang="en-US" baseline="0" dirty="0"/>
              <a:t>reach the feto-placental unit.</a:t>
            </a:r>
          </a:p>
          <a:p>
            <a:pPr marL="0" indent="0">
              <a:buNone/>
            </a:pPr>
            <a:endParaRPr lang="en-US" dirty="0"/>
          </a:p>
        </p:txBody>
      </p:sp>
      <p:sp>
        <p:nvSpPr>
          <p:cNvPr id="4" name="Slide Number Placeholder 3"/>
          <p:cNvSpPr>
            <a:spLocks noGrp="1"/>
          </p:cNvSpPr>
          <p:nvPr>
            <p:ph type="sldNum" sz="quarter" idx="10"/>
          </p:nvPr>
        </p:nvSpPr>
        <p:spPr/>
        <p:txBody>
          <a:bodyPr/>
          <a:lstStyle/>
          <a:p>
            <a:fld id="{2683B1C8-0443-492C-97DF-7DD6D69947EF}" type="slidenum">
              <a:rPr lang="en-US" smtClean="0"/>
              <a:t>10</a:t>
            </a:fld>
            <a:endParaRPr lang="en-US" dirty="0"/>
          </a:p>
        </p:txBody>
      </p:sp>
    </p:spTree>
    <p:extLst>
      <p:ext uri="{BB962C8B-B14F-4D97-AF65-F5344CB8AC3E}">
        <p14:creationId xmlns:p14="http://schemas.microsoft.com/office/powerpoint/2010/main" val="1239483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077E38-32FF-4EFF-91B4-5993689F6589}"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C9EDE5-B072-4EC6-89B2-C78087D23EA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077E38-32FF-4EFF-91B4-5993689F6589}"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C9EDE5-B072-4EC6-89B2-C78087D23EA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077E38-32FF-4EFF-91B4-5993689F6589}"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C9EDE5-B072-4EC6-89B2-C78087D23EA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077E38-32FF-4EFF-91B4-5993689F6589}"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C9EDE5-B072-4EC6-89B2-C78087D23EA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077E38-32FF-4EFF-91B4-5993689F6589}"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C9EDE5-B072-4EC6-89B2-C78087D23EA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077E38-32FF-4EFF-91B4-5993689F6589}"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C9EDE5-B072-4EC6-89B2-C78087D23EA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077E38-32FF-4EFF-91B4-5993689F6589}" type="datetimeFigureOut">
              <a:rPr lang="en-US" smtClean="0"/>
              <a:t>6/25/2018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FC9EDE5-B072-4EC6-89B2-C78087D23EA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077E38-32FF-4EFF-91B4-5993689F6589}" type="datetimeFigureOut">
              <a:rPr lang="en-US" smtClean="0"/>
              <a:t>6/25/2018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FC9EDE5-B072-4EC6-89B2-C78087D23EA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77E38-32FF-4EFF-91B4-5993689F6589}" type="datetimeFigureOut">
              <a:rPr lang="en-US" smtClean="0"/>
              <a:t>6/25/2018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FC9EDE5-B072-4EC6-89B2-C78087D23EA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077E38-32FF-4EFF-91B4-5993689F6589}"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C9EDE5-B072-4EC6-89B2-C78087D23EA0}"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02077E38-32FF-4EFF-91B4-5993689F6589}" type="datetimeFigureOut">
              <a:rPr lang="en-US" smtClean="0"/>
              <a:t>6/25/2018</a:t>
            </a:fld>
            <a:endParaRPr lang="en-US" dirty="0"/>
          </a:p>
        </p:txBody>
      </p:sp>
      <p:sp>
        <p:nvSpPr>
          <p:cNvPr id="9" name="Slide Number Placeholder 8"/>
          <p:cNvSpPr>
            <a:spLocks noGrp="1"/>
          </p:cNvSpPr>
          <p:nvPr>
            <p:ph type="sldNum" sz="quarter" idx="11"/>
          </p:nvPr>
        </p:nvSpPr>
        <p:spPr/>
        <p:txBody>
          <a:bodyPr/>
          <a:lstStyle/>
          <a:p>
            <a:fld id="{EFC9EDE5-B072-4EC6-89B2-C78087D23EA0}"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FC9EDE5-B072-4EC6-89B2-C78087D23EA0}"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2077E38-32FF-4EFF-91B4-5993689F6589}" type="datetimeFigureOut">
              <a:rPr lang="en-US" smtClean="0"/>
              <a:t>6/25/2018</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CAcQjRxqFQoTCOSo0sX16McCFQIOPgodZh4A9A&amp;url=http://www.dailymail.co.uk/health/article-2478949/Pregnant-women-gain-lot-weight-likely-autistic-child.html&amp;psig=AFQjCNEatv2MXBICbyf5n8wdFqvrbwUc1Q&amp;ust=1441852408510465"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71600"/>
            <a:ext cx="8077200" cy="2743199"/>
          </a:xfrm>
        </p:spPr>
        <p:txBody>
          <a:bodyPr/>
          <a:lstStyle/>
          <a:p>
            <a:r>
              <a:rPr lang="en-US" sz="6000" b="1" dirty="0">
                <a:solidFill>
                  <a:schemeClr val="tx1"/>
                </a:solidFill>
                <a:effectLst>
                  <a:outerShdw blurRad="38100" dist="38100" dir="2700000" algn="tl">
                    <a:srgbClr val="000000">
                      <a:alpha val="43137"/>
                    </a:srgbClr>
                  </a:outerShdw>
                </a:effectLst>
              </a:rPr>
              <a:t>Ohio Infant Mortality:</a:t>
            </a:r>
            <a:br>
              <a:rPr lang="en-US" sz="6000" b="1" dirty="0">
                <a:solidFill>
                  <a:schemeClr val="tx1"/>
                </a:solidFill>
                <a:effectLst>
                  <a:outerShdw blurRad="38100" dist="38100" dir="2700000" algn="tl">
                    <a:srgbClr val="000000">
                      <a:alpha val="43137"/>
                    </a:srgbClr>
                  </a:outerShdw>
                </a:effectLst>
              </a:rPr>
            </a:br>
            <a:r>
              <a:rPr lang="en-US" sz="6000" b="1" dirty="0">
                <a:solidFill>
                  <a:schemeClr val="tx1"/>
                </a:solidFill>
                <a:effectLst>
                  <a:outerShdw blurRad="38100" dist="38100" dir="2700000" algn="tl">
                    <a:srgbClr val="000000">
                      <a:alpha val="43137"/>
                    </a:srgbClr>
                  </a:outerShdw>
                </a:effectLst>
              </a:rPr>
              <a:t>The Dental Connection</a:t>
            </a:r>
          </a:p>
        </p:txBody>
      </p:sp>
      <p:sp>
        <p:nvSpPr>
          <p:cNvPr id="3" name="Subtitle 2"/>
          <p:cNvSpPr>
            <a:spLocks noGrp="1"/>
          </p:cNvSpPr>
          <p:nvPr>
            <p:ph type="subTitle" idx="1"/>
          </p:nvPr>
        </p:nvSpPr>
        <p:spPr>
          <a:xfrm>
            <a:off x="685800" y="4572000"/>
            <a:ext cx="6934200" cy="1066800"/>
          </a:xfrm>
        </p:spPr>
        <p:txBody>
          <a:bodyPr>
            <a:normAutofit/>
          </a:bodyPr>
          <a:lstStyle/>
          <a:p>
            <a:endParaRPr lang="en-US" sz="1800" dirty="0">
              <a:solidFill>
                <a:schemeClr val="tx1"/>
              </a:solidFill>
            </a:endParaRPr>
          </a:p>
          <a:p>
            <a:pPr algn="ctr"/>
            <a:r>
              <a:rPr lang="en-US" dirty="0">
                <a:solidFill>
                  <a:schemeClr val="tx1"/>
                </a:solidFill>
              </a:rPr>
              <a:t>Cindy Leverich EFDA, RDH, MSAH</a:t>
            </a:r>
          </a:p>
        </p:txBody>
      </p:sp>
    </p:spTree>
    <p:extLst>
      <p:ext uri="{BB962C8B-B14F-4D97-AF65-F5344CB8AC3E}">
        <p14:creationId xmlns:p14="http://schemas.microsoft.com/office/powerpoint/2010/main" val="2670196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8800" b="1" dirty="0">
                <a:solidFill>
                  <a:schemeClr val="tx1"/>
                </a:solidFill>
                <a:effectLst>
                  <a:outerShdw blurRad="38100" dist="38100" dir="2700000" algn="tl">
                    <a:srgbClr val="000000">
                      <a:alpha val="43137"/>
                    </a:srgbClr>
                  </a:outerShdw>
                </a:effectLst>
              </a:rPr>
              <a:t>Lets Review</a:t>
            </a:r>
          </a:p>
        </p:txBody>
      </p:sp>
      <p:sp>
        <p:nvSpPr>
          <p:cNvPr id="3" name="Content Placeholder 2"/>
          <p:cNvSpPr>
            <a:spLocks noGrp="1"/>
          </p:cNvSpPr>
          <p:nvPr>
            <p:ph idx="1"/>
          </p:nvPr>
        </p:nvSpPr>
        <p:spPr>
          <a:solidFill>
            <a:schemeClr val="tx1">
              <a:lumMod val="10000"/>
              <a:lumOff val="90000"/>
            </a:schemeClr>
          </a:solidFill>
        </p:spPr>
        <p:txBody>
          <a:bodyPr>
            <a:normAutofit/>
          </a:bodyPr>
          <a:lstStyle/>
          <a:p>
            <a:pPr marL="114300" indent="0">
              <a:lnSpc>
                <a:spcPct val="150000"/>
              </a:lnSpc>
              <a:buNone/>
            </a:pPr>
            <a:r>
              <a:rPr lang="en-US" sz="3600" b="1" u="sng" dirty="0">
                <a:effectLst>
                  <a:outerShdw blurRad="38100" dist="38100" dir="2700000" algn="tl">
                    <a:srgbClr val="000000">
                      <a:alpha val="43137"/>
                    </a:srgbClr>
                  </a:outerShdw>
                </a:effectLst>
              </a:rPr>
              <a:t>Infection</a:t>
            </a:r>
          </a:p>
          <a:p>
            <a:pPr marL="114300" indent="0">
              <a:lnSpc>
                <a:spcPct val="150000"/>
              </a:lnSpc>
              <a:buNone/>
            </a:pPr>
            <a:r>
              <a:rPr lang="en-US" sz="3600" b="1" u="sng" dirty="0">
                <a:effectLst>
                  <a:outerShdw blurRad="38100" dist="38100" dir="2700000" algn="tl">
                    <a:srgbClr val="000000">
                      <a:alpha val="43137"/>
                    </a:srgbClr>
                  </a:outerShdw>
                </a:effectLst>
              </a:rPr>
              <a:t>Bacteria</a:t>
            </a:r>
          </a:p>
          <a:p>
            <a:pPr marL="114300" indent="0">
              <a:lnSpc>
                <a:spcPct val="150000"/>
              </a:lnSpc>
              <a:buNone/>
            </a:pPr>
            <a:r>
              <a:rPr lang="en-US" sz="3600" b="1" u="sng" dirty="0">
                <a:effectLst>
                  <a:outerShdw blurRad="38100" dist="38100" dir="2700000" algn="tl">
                    <a:srgbClr val="000000">
                      <a:alpha val="43137"/>
                    </a:srgbClr>
                  </a:outerShdw>
                </a:effectLst>
              </a:rPr>
              <a:t>Immune Responses</a:t>
            </a:r>
          </a:p>
          <a:p>
            <a:pPr marL="114300" indent="0">
              <a:lnSpc>
                <a:spcPct val="150000"/>
              </a:lnSpc>
              <a:buNone/>
            </a:pPr>
            <a:r>
              <a:rPr lang="en-US" sz="3600" b="1" u="sng" dirty="0">
                <a:effectLst>
                  <a:outerShdw blurRad="38100" dist="38100" dir="2700000" algn="tl">
                    <a:srgbClr val="000000">
                      <a:alpha val="43137"/>
                    </a:srgbClr>
                  </a:outerShdw>
                </a:effectLst>
              </a:rPr>
              <a:t>Inflammatory Mediators</a:t>
            </a:r>
          </a:p>
          <a:p>
            <a:pPr marL="114300" indent="0">
              <a:lnSpc>
                <a:spcPct val="150000"/>
              </a:lnSpc>
              <a:buNone/>
            </a:pPr>
            <a:r>
              <a:rPr lang="en-US" sz="3600" b="1" u="sng" dirty="0">
                <a:effectLst>
                  <a:outerShdw blurRad="38100" dist="38100" dir="2700000" algn="tl">
                    <a:srgbClr val="000000">
                      <a:alpha val="43137"/>
                    </a:srgbClr>
                  </a:outerShdw>
                </a:effectLst>
              </a:rPr>
              <a:t>Preterm labor</a:t>
            </a:r>
          </a:p>
          <a:p>
            <a:pPr marL="114300" indent="0">
              <a:lnSpc>
                <a:spcPct val="150000"/>
              </a:lnSpc>
              <a:buNone/>
            </a:pPr>
            <a:endParaRPr lang="en-US" sz="3600" b="1" u="sng" dirty="0">
              <a:effectLst>
                <a:outerShdw blurRad="38100" dist="38100" dir="2700000" algn="tl">
                  <a:srgbClr val="000000">
                    <a:alpha val="43137"/>
                  </a:srgbClr>
                </a:outerShdw>
              </a:effectLst>
            </a:endParaRPr>
          </a:p>
          <a:p>
            <a:pPr marL="114300" indent="0">
              <a:lnSpc>
                <a:spcPct val="150000"/>
              </a:lnSpc>
              <a:buNone/>
            </a:pPr>
            <a:endParaRPr lang="en-US" sz="3600" b="1" u="sng" dirty="0">
              <a:effectLst>
                <a:outerShdw blurRad="38100" dist="38100" dir="2700000" algn="tl">
                  <a:srgbClr val="000000">
                    <a:alpha val="43137"/>
                  </a:srgbClr>
                </a:outerShdw>
              </a:effectLst>
            </a:endParaRPr>
          </a:p>
        </p:txBody>
      </p:sp>
      <p:sp>
        <p:nvSpPr>
          <p:cNvPr id="4" name="AutoShape 2" descr="Image result for bacterial infection"/>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662545"/>
            <a:ext cx="2422358" cy="3138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7161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a:solidFill>
                  <a:schemeClr val="tx1"/>
                </a:solidFill>
                <a:effectLst>
                  <a:outerShdw blurRad="38100" dist="38100" dir="2700000" algn="tl">
                    <a:srgbClr val="000000">
                      <a:alpha val="43137"/>
                    </a:srgbClr>
                  </a:outerShdw>
                </a:effectLst>
              </a:rPr>
              <a:t>Inflammatory Mediators:</a:t>
            </a:r>
            <a:br>
              <a:rPr lang="en-US" sz="4800" b="1" dirty="0">
                <a:solidFill>
                  <a:schemeClr val="tx1"/>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The Culprits</a:t>
            </a:r>
          </a:p>
        </p:txBody>
      </p:sp>
      <p:sp>
        <p:nvSpPr>
          <p:cNvPr id="3" name="Content Placeholder 2"/>
          <p:cNvSpPr>
            <a:spLocks noGrp="1"/>
          </p:cNvSpPr>
          <p:nvPr>
            <p:ph idx="1"/>
          </p:nvPr>
        </p:nvSpPr>
        <p:spPr/>
        <p:txBody>
          <a:bodyPr>
            <a:normAutofit/>
          </a:bodyPr>
          <a:lstStyle/>
          <a:p>
            <a:pPr>
              <a:lnSpc>
                <a:spcPct val="200000"/>
              </a:lnSpc>
              <a:buBlip>
                <a:blip r:embed="rId3"/>
              </a:buBlip>
            </a:pPr>
            <a:r>
              <a:rPr lang="en-US" sz="4000" b="1" dirty="0">
                <a:effectLst>
                  <a:outerShdw blurRad="38100" dist="38100" dir="2700000" algn="tl">
                    <a:srgbClr val="000000">
                      <a:alpha val="43137"/>
                    </a:srgbClr>
                  </a:outerShdw>
                </a:effectLst>
                <a:latin typeface="+mj-lt"/>
              </a:rPr>
              <a:t>Cytokines</a:t>
            </a:r>
          </a:p>
          <a:p>
            <a:pPr>
              <a:lnSpc>
                <a:spcPct val="200000"/>
              </a:lnSpc>
              <a:buBlip>
                <a:blip r:embed="rId3"/>
              </a:buBlip>
            </a:pPr>
            <a:r>
              <a:rPr lang="en-US" sz="4000" b="1" dirty="0">
                <a:effectLst>
                  <a:outerShdw blurRad="38100" dist="38100" dir="2700000" algn="tl">
                    <a:srgbClr val="000000">
                      <a:alpha val="43137"/>
                    </a:srgbClr>
                  </a:outerShdw>
                </a:effectLst>
                <a:latin typeface="+mj-lt"/>
              </a:rPr>
              <a:t>Prostaglandins</a:t>
            </a:r>
          </a:p>
          <a:p>
            <a:pPr>
              <a:lnSpc>
                <a:spcPct val="200000"/>
              </a:lnSpc>
              <a:buBlip>
                <a:blip r:embed="rId3"/>
              </a:buBlip>
            </a:pPr>
            <a:r>
              <a:rPr lang="en-US" sz="4000" b="1" dirty="0">
                <a:effectLst>
                  <a:outerShdw blurRad="38100" dist="38100" dir="2700000" algn="tl">
                    <a:srgbClr val="000000">
                      <a:alpha val="43137"/>
                    </a:srgbClr>
                  </a:outerShdw>
                </a:effectLst>
                <a:latin typeface="+mj-lt"/>
              </a:rPr>
              <a:t>Matrix metalloproteinases</a:t>
            </a:r>
          </a:p>
        </p:txBody>
      </p:sp>
    </p:spTree>
    <p:extLst>
      <p:ext uri="{BB962C8B-B14F-4D97-AF65-F5344CB8AC3E}">
        <p14:creationId xmlns:p14="http://schemas.microsoft.com/office/powerpoint/2010/main" val="3505735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678362"/>
          </a:xfrm>
          <a:solidFill>
            <a:schemeClr val="tx1">
              <a:lumMod val="25000"/>
              <a:lumOff val="75000"/>
            </a:schemeClr>
          </a:solidFill>
          <a:effectLst>
            <a:glow rad="381000">
              <a:srgbClr val="FF0000">
                <a:alpha val="70000"/>
              </a:srgbClr>
            </a:glow>
          </a:effectLst>
        </p:spPr>
        <p:txBody>
          <a:bodyPr/>
          <a:lstStyle/>
          <a:p>
            <a:pPr algn="ctr"/>
            <a:r>
              <a:rPr lang="en-US" sz="9600" b="1" dirty="0">
                <a:solidFill>
                  <a:schemeClr val="tx1"/>
                </a:solidFill>
                <a:effectLst>
                  <a:outerShdw blurRad="38100" dist="38100" dir="2700000" algn="tl">
                    <a:srgbClr val="000000">
                      <a:alpha val="43137"/>
                    </a:srgbClr>
                  </a:outerShdw>
                </a:effectLst>
              </a:rPr>
              <a:t>The Facts</a:t>
            </a:r>
          </a:p>
        </p:txBody>
      </p:sp>
    </p:spTree>
    <p:extLst>
      <p:ext uri="{BB962C8B-B14F-4D97-AF65-F5344CB8AC3E}">
        <p14:creationId xmlns:p14="http://schemas.microsoft.com/office/powerpoint/2010/main" val="643687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620000" cy="4572000"/>
          </a:xfrm>
          <a:solidFill>
            <a:schemeClr val="tx1">
              <a:lumMod val="25000"/>
              <a:lumOff val="75000"/>
            </a:schemeClr>
          </a:solidFill>
          <a:effectLst>
            <a:glow rad="482600">
              <a:srgbClr val="FF0000">
                <a:alpha val="78000"/>
              </a:srgbClr>
            </a:glow>
          </a:effectLst>
        </p:spPr>
        <p:txBody>
          <a:bodyPr/>
          <a:lstStyle/>
          <a:p>
            <a:pPr algn="ctr"/>
            <a:r>
              <a:rPr lang="en-US" sz="9600" b="1" dirty="0">
                <a:solidFill>
                  <a:schemeClr val="tx1"/>
                </a:solidFill>
                <a:effectLst>
                  <a:outerShdw blurRad="38100" dist="38100" dir="2700000" algn="tl">
                    <a:srgbClr val="000000">
                      <a:alpha val="43137"/>
                    </a:srgbClr>
                  </a:outerShdw>
                </a:effectLst>
              </a:rPr>
              <a:t>“However”</a:t>
            </a:r>
          </a:p>
        </p:txBody>
      </p:sp>
    </p:spTree>
    <p:extLst>
      <p:ext uri="{BB962C8B-B14F-4D97-AF65-F5344CB8AC3E}">
        <p14:creationId xmlns:p14="http://schemas.microsoft.com/office/powerpoint/2010/main" val="3585156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sz="7200" b="1" dirty="0">
              <a:solidFill>
                <a:schemeClr val="tx1"/>
              </a:solidFill>
              <a:effectLst>
                <a:outerShdw blurRad="38100" dist="38100" dir="2700000" algn="tl">
                  <a:srgbClr val="000000">
                    <a:alpha val="43137"/>
                  </a:srgbClr>
                </a:outerShdw>
              </a:effectLst>
            </a:endParaRPr>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3157537" y="2971800"/>
            <a:ext cx="2219325"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descr="Image result for researc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7798"/>
            <a:ext cx="7239000" cy="6830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3357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marL="114300" indent="0">
              <a:buNone/>
            </a:pPr>
            <a:r>
              <a:rPr lang="en-US" dirty="0"/>
              <a:t> </a:t>
            </a:r>
          </a:p>
          <a:p>
            <a:pPr marL="114300" indent="0">
              <a:buNone/>
            </a:pPr>
            <a:r>
              <a:rPr lang="en-US" sz="2800" b="1" dirty="0">
                <a:latin typeface="+mj-lt"/>
              </a:rPr>
              <a:t>“A prime time to reduce the risk of prematurity is prior to pregnancy. The management of chronic health conditions and smoking cessation will reduce risk. Preconception physicals, as well as early prenatal care, can identify women who may need special care before or early in pregnancy.” (2014)</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886" y="304800"/>
            <a:ext cx="7853714"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1166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a:solidFill>
                  <a:schemeClr val="tx1"/>
                </a:solidFill>
                <a:effectLst>
                  <a:outerShdw blurRad="38100" dist="38100" dir="2700000" algn="tl">
                    <a:srgbClr val="000000">
                      <a:alpha val="43137"/>
                    </a:srgbClr>
                  </a:outerShdw>
                </a:effectLst>
              </a:rPr>
              <a:t>Health Care Providers</a:t>
            </a:r>
          </a:p>
        </p:txBody>
      </p:sp>
      <p:sp>
        <p:nvSpPr>
          <p:cNvPr id="3" name="Content Placeholder 2"/>
          <p:cNvSpPr>
            <a:spLocks noGrp="1"/>
          </p:cNvSpPr>
          <p:nvPr>
            <p:ph idx="1"/>
          </p:nvPr>
        </p:nvSpPr>
        <p:spPr/>
        <p:txBody>
          <a:bodyPr>
            <a:normAutofit fontScale="92500"/>
          </a:bodyPr>
          <a:lstStyle/>
          <a:p>
            <a:pPr>
              <a:lnSpc>
                <a:spcPct val="150000"/>
              </a:lnSpc>
              <a:buBlip>
                <a:blip r:embed="rId3"/>
              </a:buBlip>
            </a:pPr>
            <a:r>
              <a:rPr lang="en-US" sz="4000" b="1" dirty="0">
                <a:effectLst>
                  <a:outerShdw blurRad="38100" dist="38100" dir="2700000" algn="tl">
                    <a:srgbClr val="000000">
                      <a:alpha val="43137"/>
                    </a:srgbClr>
                  </a:outerShdw>
                </a:effectLst>
                <a:latin typeface="+mj-lt"/>
              </a:rPr>
              <a:t>Physicians</a:t>
            </a:r>
          </a:p>
          <a:p>
            <a:pPr>
              <a:lnSpc>
                <a:spcPct val="150000"/>
              </a:lnSpc>
              <a:buBlip>
                <a:blip r:embed="rId3"/>
              </a:buBlip>
            </a:pPr>
            <a:r>
              <a:rPr lang="en-US" sz="4000" b="1" dirty="0">
                <a:effectLst>
                  <a:outerShdw blurRad="38100" dist="38100" dir="2700000" algn="tl">
                    <a:srgbClr val="000000">
                      <a:alpha val="43137"/>
                    </a:srgbClr>
                  </a:outerShdw>
                </a:effectLst>
                <a:latin typeface="+mj-lt"/>
              </a:rPr>
              <a:t>Obstetricians</a:t>
            </a:r>
          </a:p>
          <a:p>
            <a:pPr>
              <a:lnSpc>
                <a:spcPct val="150000"/>
              </a:lnSpc>
              <a:buBlip>
                <a:blip r:embed="rId3"/>
              </a:buBlip>
            </a:pPr>
            <a:r>
              <a:rPr lang="en-US" sz="4000" b="1" dirty="0">
                <a:effectLst>
                  <a:outerShdw blurRad="38100" dist="38100" dir="2700000" algn="tl">
                    <a:srgbClr val="000000">
                      <a:alpha val="43137"/>
                    </a:srgbClr>
                  </a:outerShdw>
                </a:effectLst>
                <a:latin typeface="+mj-lt"/>
              </a:rPr>
              <a:t>Dental Professionals</a:t>
            </a:r>
          </a:p>
          <a:p>
            <a:pPr>
              <a:lnSpc>
                <a:spcPct val="150000"/>
              </a:lnSpc>
              <a:buBlip>
                <a:blip r:embed="rId3"/>
              </a:buBlip>
            </a:pPr>
            <a:r>
              <a:rPr lang="en-US" sz="4000" b="1" dirty="0">
                <a:effectLst>
                  <a:outerShdw blurRad="38100" dist="38100" dir="2700000" algn="tl">
                    <a:srgbClr val="000000">
                      <a:alpha val="43137"/>
                    </a:srgbClr>
                  </a:outerShdw>
                </a:effectLst>
                <a:latin typeface="+mj-lt"/>
              </a:rPr>
              <a:t>Dieticians</a:t>
            </a:r>
          </a:p>
          <a:p>
            <a:pPr>
              <a:lnSpc>
                <a:spcPct val="150000"/>
              </a:lnSpc>
              <a:buBlip>
                <a:blip r:embed="rId3"/>
              </a:buBlip>
            </a:pPr>
            <a:r>
              <a:rPr lang="en-US" sz="4000" b="1" dirty="0">
                <a:effectLst>
                  <a:outerShdw blurRad="38100" dist="38100" dir="2700000" algn="tl">
                    <a:srgbClr val="000000">
                      <a:alpha val="43137"/>
                    </a:srgbClr>
                  </a:outerShdw>
                </a:effectLst>
                <a:latin typeface="+mj-lt"/>
              </a:rPr>
              <a:t>Midwives</a:t>
            </a:r>
          </a:p>
        </p:txBody>
      </p:sp>
    </p:spTree>
    <p:extLst>
      <p:ext uri="{BB962C8B-B14F-4D97-AF65-F5344CB8AC3E}">
        <p14:creationId xmlns:p14="http://schemas.microsoft.com/office/powerpoint/2010/main" val="1623507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7200" b="1" dirty="0">
                <a:solidFill>
                  <a:schemeClr val="tx1"/>
                </a:solidFill>
                <a:effectLst>
                  <a:outerShdw blurRad="38100" dist="38100" dir="2700000" algn="tl">
                    <a:srgbClr val="000000">
                      <a:alpha val="43137"/>
                    </a:srgbClr>
                  </a:outerShdw>
                </a:effectLst>
              </a:rPr>
              <a:t>What can we do?</a:t>
            </a:r>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95401" y="1750312"/>
            <a:ext cx="6303410" cy="3964688"/>
          </a:xfrm>
          <a:prstGeom prst="rect">
            <a:avLst/>
          </a:prstGeom>
          <a:noFill/>
          <a:ln>
            <a:noFill/>
          </a:ln>
          <a:effectLst>
            <a:glow rad="469900">
              <a:schemeClr val="tx2">
                <a:alpha val="55000"/>
              </a:schemeClr>
            </a:glo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4554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906962"/>
          </a:xfrm>
        </p:spPr>
        <p:txBody>
          <a:bodyPr/>
          <a:lstStyle/>
          <a:p>
            <a:pPr algn="ctr"/>
            <a:r>
              <a:rPr lang="en-US" sz="9600" b="1" dirty="0">
                <a:solidFill>
                  <a:schemeClr val="tx1"/>
                </a:solidFill>
                <a:effectLst>
                  <a:outerShdw blurRad="38100" dist="38100" dir="2700000" algn="tl">
                    <a:srgbClr val="000000">
                      <a:alpha val="43137"/>
                    </a:srgbClr>
                  </a:outerShdw>
                </a:effectLst>
              </a:rPr>
              <a:t>Public Health Crisis in Ohio</a:t>
            </a:r>
          </a:p>
        </p:txBody>
      </p:sp>
      <p:sp>
        <p:nvSpPr>
          <p:cNvPr id="3" name="Content Placeholder 2"/>
          <p:cNvSpPr>
            <a:spLocks noGrp="1"/>
          </p:cNvSpPr>
          <p:nvPr>
            <p:ph idx="1"/>
          </p:nvPr>
        </p:nvSpPr>
        <p:spPr>
          <a:xfrm flipV="1">
            <a:off x="457200" y="5257799"/>
            <a:ext cx="7620000" cy="45719"/>
          </a:xfrm>
          <a:solidFill>
            <a:schemeClr val="bg1"/>
          </a:solidFill>
        </p:spPr>
        <p:txBody>
          <a:bodyPr>
            <a:normAutofit fontScale="25000" lnSpcReduction="20000"/>
          </a:bodyPr>
          <a:lstStyle/>
          <a:p>
            <a:pPr marL="114300" indent="0">
              <a:buNone/>
            </a:pPr>
            <a:endParaRPr lang="en-US" sz="3600" dirty="0"/>
          </a:p>
        </p:txBody>
      </p:sp>
    </p:spTree>
    <p:extLst>
      <p:ext uri="{BB962C8B-B14F-4D97-AF65-F5344CB8AC3E}">
        <p14:creationId xmlns:p14="http://schemas.microsoft.com/office/powerpoint/2010/main" val="1998730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5486400"/>
            <a:ext cx="7772400" cy="1219200"/>
          </a:xfrm>
        </p:spPr>
        <p:txBody>
          <a:bodyPr/>
          <a:lstStyle/>
          <a:p>
            <a:endParaRPr lang="en-US" dirty="0"/>
          </a:p>
        </p:txBody>
      </p:sp>
      <p:pic>
        <p:nvPicPr>
          <p:cNvPr id="6" name="irc_mi" descr="http://i.dailymail.co.uk/i/pix/2013/10/29/article-2478949-0EE497C500000578-422_306x423.jpg">
            <a:hlinkClick r:id="rId3"/>
          </p:cNvPr>
          <p:cNvPicPr>
            <a:picLocks noGrp="1"/>
          </p:cNvPicPr>
          <p:nvPr>
            <p:ph type="pic" idx="1"/>
          </p:nvPr>
        </p:nvPicPr>
        <p:blipFill>
          <a:blip r:embed="rId4">
            <a:extLst>
              <a:ext uri="{28A0092B-C50C-407E-A947-70E740481C1C}">
                <a14:useLocalDpi xmlns:a14="http://schemas.microsoft.com/office/drawing/2010/main" val="0"/>
              </a:ext>
            </a:extLst>
          </a:blip>
          <a:srcRect t="26538" b="26538"/>
          <a:stretch>
            <a:fillRect/>
          </a:stretch>
        </p:blipFill>
        <p:spPr bwMode="auto">
          <a:prstGeom prst="rect">
            <a:avLst/>
          </a:prstGeom>
          <a:noFill/>
          <a:ln>
            <a:noFill/>
          </a:ln>
        </p:spPr>
      </p:pic>
      <p:sp>
        <p:nvSpPr>
          <p:cNvPr id="4" name="Text Placeholder 3"/>
          <p:cNvSpPr>
            <a:spLocks noGrp="1"/>
          </p:cNvSpPr>
          <p:nvPr>
            <p:ph type="body" sz="half" idx="2"/>
          </p:nvPr>
        </p:nvSpPr>
        <p:spPr>
          <a:xfrm>
            <a:off x="301752" y="5486400"/>
            <a:ext cx="8156448" cy="1222248"/>
          </a:xfrm>
          <a:solidFill>
            <a:schemeClr val="tx2">
              <a:lumMod val="40000"/>
              <a:lumOff val="60000"/>
            </a:schemeClr>
          </a:solidFill>
        </p:spPr>
        <p:txBody>
          <a:bodyPr>
            <a:noAutofit/>
          </a:bodyPr>
          <a:lstStyle/>
          <a:p>
            <a:r>
              <a:rPr lang="en-US" sz="5400" b="1" dirty="0">
                <a:effectLst>
                  <a:outerShdw blurRad="38100" dist="38100" dir="2700000" algn="tl">
                    <a:srgbClr val="000000">
                      <a:alpha val="43137"/>
                    </a:srgbClr>
                  </a:outerShdw>
                </a:effectLst>
                <a:latin typeface="+mj-lt"/>
              </a:rPr>
              <a:t>Why is this happening ?</a:t>
            </a:r>
          </a:p>
        </p:txBody>
      </p:sp>
    </p:spTree>
    <p:extLst>
      <p:ext uri="{BB962C8B-B14F-4D97-AF65-F5344CB8AC3E}">
        <p14:creationId xmlns:p14="http://schemas.microsoft.com/office/powerpoint/2010/main" val="2669132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b="1" dirty="0">
                <a:effectLst>
                  <a:outerShdw blurRad="38100" dist="38100" dir="2700000" algn="tl">
                    <a:srgbClr val="000000">
                      <a:alpha val="43137"/>
                    </a:srgbClr>
                  </a:outerShdw>
                </a:effectLst>
              </a:rPr>
              <a:t>What is a preterm birth?</a:t>
            </a:r>
          </a:p>
        </p:txBody>
      </p:sp>
      <p:sp>
        <p:nvSpPr>
          <p:cNvPr id="3" name="AutoShape 2" descr="Image result for infant"/>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513173"/>
            <a:ext cx="6681956" cy="44304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7046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b="1" dirty="0">
                <a:solidFill>
                  <a:schemeClr val="tx1"/>
                </a:solidFill>
                <a:effectLst>
                  <a:outerShdw blurRad="38100" dist="38100" dir="2700000" algn="tl">
                    <a:srgbClr val="000000">
                      <a:alpha val="43137"/>
                    </a:srgbClr>
                  </a:outerShdw>
                </a:effectLst>
              </a:rPr>
              <a:t>Factors associated with preterm births</a:t>
            </a:r>
          </a:p>
        </p:txBody>
      </p:sp>
      <p:sp>
        <p:nvSpPr>
          <p:cNvPr id="3" name="Content Placeholder 2"/>
          <p:cNvSpPr>
            <a:spLocks noGrp="1"/>
          </p:cNvSpPr>
          <p:nvPr>
            <p:ph idx="1"/>
          </p:nvPr>
        </p:nvSpPr>
        <p:spPr>
          <a:xfrm>
            <a:off x="457200" y="1752600"/>
            <a:ext cx="7620000" cy="4648200"/>
          </a:xfrm>
        </p:spPr>
        <p:txBody>
          <a:bodyPr>
            <a:normAutofit/>
          </a:bodyPr>
          <a:lstStyle/>
          <a:p>
            <a:pPr>
              <a:lnSpc>
                <a:spcPct val="160000"/>
              </a:lnSpc>
              <a:buBlip>
                <a:blip r:embed="rId3"/>
              </a:buBlip>
            </a:pPr>
            <a:r>
              <a:rPr lang="en-US" sz="2800" dirty="0">
                <a:latin typeface="+mj-lt"/>
              </a:rPr>
              <a:t>Maternal smoking/drug use</a:t>
            </a:r>
          </a:p>
          <a:p>
            <a:pPr>
              <a:lnSpc>
                <a:spcPct val="160000"/>
              </a:lnSpc>
              <a:buBlip>
                <a:blip r:embed="rId3"/>
              </a:buBlip>
            </a:pPr>
            <a:r>
              <a:rPr lang="en-US" sz="2800" dirty="0">
                <a:latin typeface="+mj-lt"/>
              </a:rPr>
              <a:t>Low maternal body mass index</a:t>
            </a:r>
          </a:p>
          <a:p>
            <a:pPr>
              <a:lnSpc>
                <a:spcPct val="160000"/>
              </a:lnSpc>
              <a:buBlip>
                <a:blip r:embed="rId3"/>
              </a:buBlip>
            </a:pPr>
            <a:r>
              <a:rPr lang="en-US" sz="2800" dirty="0">
                <a:latin typeface="+mj-lt"/>
              </a:rPr>
              <a:t>Low socioeconomic factors</a:t>
            </a:r>
          </a:p>
          <a:p>
            <a:pPr>
              <a:lnSpc>
                <a:spcPct val="160000"/>
              </a:lnSpc>
              <a:buBlip>
                <a:blip r:embed="rId3"/>
              </a:buBlip>
            </a:pPr>
            <a:r>
              <a:rPr lang="en-US" sz="2800" dirty="0">
                <a:latin typeface="+mj-lt"/>
              </a:rPr>
              <a:t>Maternal Nutrition</a:t>
            </a:r>
          </a:p>
          <a:p>
            <a:pPr>
              <a:lnSpc>
                <a:spcPct val="160000"/>
              </a:lnSpc>
              <a:buBlip>
                <a:blip r:embed="rId3"/>
              </a:buBlip>
            </a:pPr>
            <a:r>
              <a:rPr lang="en-US" sz="2800" u="sng" dirty="0">
                <a:latin typeface="+mj-lt"/>
              </a:rPr>
              <a:t>Maternal infections </a:t>
            </a:r>
          </a:p>
          <a:p>
            <a:pPr marL="114300" indent="0">
              <a:buNone/>
            </a:pPr>
            <a:endParaRPr lang="en-US" sz="2800" dirty="0">
              <a:latin typeface="+mj-lt"/>
            </a:endParaRPr>
          </a:p>
        </p:txBody>
      </p:sp>
    </p:spTree>
    <p:extLst>
      <p:ext uri="{BB962C8B-B14F-4D97-AF65-F5344CB8AC3E}">
        <p14:creationId xmlns:p14="http://schemas.microsoft.com/office/powerpoint/2010/main" val="1048427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b="1" dirty="0">
                <a:solidFill>
                  <a:schemeClr val="tx1"/>
                </a:solidFill>
                <a:effectLst>
                  <a:outerShdw blurRad="38100" dist="38100" dir="2700000" algn="tl">
                    <a:srgbClr val="000000">
                      <a:alpha val="43137"/>
                    </a:srgbClr>
                  </a:outerShdw>
                </a:effectLst>
              </a:rPr>
              <a:t>Factors associated with preterm births</a:t>
            </a:r>
          </a:p>
        </p:txBody>
      </p:sp>
      <p:sp>
        <p:nvSpPr>
          <p:cNvPr id="3" name="Content Placeholder 2"/>
          <p:cNvSpPr>
            <a:spLocks noGrp="1"/>
          </p:cNvSpPr>
          <p:nvPr>
            <p:ph idx="1"/>
          </p:nvPr>
        </p:nvSpPr>
        <p:spPr>
          <a:xfrm>
            <a:off x="457200" y="1752600"/>
            <a:ext cx="7620000" cy="4648200"/>
          </a:xfrm>
        </p:spPr>
        <p:txBody>
          <a:bodyPr>
            <a:normAutofit/>
          </a:bodyPr>
          <a:lstStyle/>
          <a:p>
            <a:pPr>
              <a:lnSpc>
                <a:spcPct val="160000"/>
              </a:lnSpc>
              <a:buBlip>
                <a:blip r:embed="rId3"/>
              </a:buBlip>
            </a:pPr>
            <a:r>
              <a:rPr lang="en-US" sz="2800" dirty="0">
                <a:latin typeface="+mj-lt"/>
              </a:rPr>
              <a:t>Diabetes</a:t>
            </a:r>
          </a:p>
          <a:p>
            <a:pPr>
              <a:lnSpc>
                <a:spcPct val="160000"/>
              </a:lnSpc>
              <a:buBlip>
                <a:blip r:embed="rId3"/>
              </a:buBlip>
            </a:pPr>
            <a:r>
              <a:rPr lang="en-US" sz="2800" dirty="0">
                <a:latin typeface="+mj-lt"/>
              </a:rPr>
              <a:t>African American ancestry</a:t>
            </a:r>
          </a:p>
          <a:p>
            <a:pPr>
              <a:lnSpc>
                <a:spcPct val="160000"/>
              </a:lnSpc>
              <a:buBlip>
                <a:blip r:embed="rId3"/>
              </a:buBlip>
            </a:pPr>
            <a:r>
              <a:rPr lang="en-US" sz="2800" dirty="0">
                <a:latin typeface="+mj-lt"/>
              </a:rPr>
              <a:t>High or Low Maternal Age</a:t>
            </a:r>
          </a:p>
          <a:p>
            <a:pPr>
              <a:lnSpc>
                <a:spcPct val="160000"/>
              </a:lnSpc>
              <a:buBlip>
                <a:blip r:embed="rId3"/>
              </a:buBlip>
            </a:pPr>
            <a:r>
              <a:rPr lang="en-US" sz="2800" dirty="0">
                <a:latin typeface="+mj-lt"/>
              </a:rPr>
              <a:t>Multiply Pregnancies</a:t>
            </a:r>
          </a:p>
          <a:p>
            <a:pPr>
              <a:lnSpc>
                <a:spcPct val="160000"/>
              </a:lnSpc>
              <a:buBlip>
                <a:blip r:embed="rId3"/>
              </a:buBlip>
            </a:pPr>
            <a:r>
              <a:rPr lang="en-US" sz="2800" dirty="0">
                <a:latin typeface="+mj-lt"/>
              </a:rPr>
              <a:t>Hypertension</a:t>
            </a:r>
          </a:p>
          <a:p>
            <a:pPr marL="114300" indent="0">
              <a:buNone/>
            </a:pPr>
            <a:endParaRPr lang="en-US" sz="2800" dirty="0">
              <a:latin typeface="+mj-lt"/>
            </a:endParaRPr>
          </a:p>
        </p:txBody>
      </p:sp>
    </p:spTree>
    <p:extLst>
      <p:ext uri="{BB962C8B-B14F-4D97-AF65-F5344CB8AC3E}">
        <p14:creationId xmlns:p14="http://schemas.microsoft.com/office/powerpoint/2010/main" val="205931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8996" y="358027"/>
            <a:ext cx="5286375" cy="53340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801440"/>
            <a:ext cx="2771775" cy="178117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1295400" y="-44797"/>
            <a:ext cx="6249971"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pitchFamily="34" charset="0"/>
                <a:ea typeface="Calibri" pitchFamily="34" charset="0"/>
                <a:cs typeface="Arial" pitchFamily="34" charset="0"/>
              </a:rPr>
              <a:t>Percent of Preterm Births</a:t>
            </a:r>
            <a:endParaRPr kumimoji="0" lang="en-US" alt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By County, 2010-2012</a:t>
            </a:r>
            <a:endParaRPr kumimoji="0" lang="en-US" alt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4" name="Rectangle 4"/>
          <p:cNvSpPr>
            <a:spLocks noChangeArrowheads="1"/>
          </p:cNvSpPr>
          <p:nvPr/>
        </p:nvSpPr>
        <p:spPr bwMode="auto">
          <a:xfrm>
            <a:off x="0" y="57054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7943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endParaRPr kumimoji="0" lang="en-US" altLang="en-US" sz="7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Preterm births are </a:t>
            </a:r>
            <a:r>
              <a:rPr kumimoji="0" lang="en-US" altLang="en-US" sz="11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more likely to occur in Southern Ohio</a:t>
            </a:r>
            <a:endParaRPr kumimoji="0" lang="en-US" altLang="en-US" sz="7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25380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675E47"/>
                </a:solidFill>
              </a:rPr>
              <a:t>Ohio Counties Above </a:t>
            </a:r>
            <a:br>
              <a:rPr lang="en-US" b="1" dirty="0">
                <a:solidFill>
                  <a:srgbClr val="675E47"/>
                </a:solidFill>
              </a:rPr>
            </a:br>
            <a:r>
              <a:rPr lang="en-US" b="1" dirty="0">
                <a:solidFill>
                  <a:srgbClr val="675E47"/>
                </a:solidFill>
              </a:rPr>
              <a:t>13.4% Preterm Births</a:t>
            </a:r>
            <a:endParaRPr lang="en-US" dirty="0"/>
          </a:p>
        </p:txBody>
      </p:sp>
      <p:sp>
        <p:nvSpPr>
          <p:cNvPr id="3" name="Content Placeholder 2"/>
          <p:cNvSpPr>
            <a:spLocks noGrp="1"/>
          </p:cNvSpPr>
          <p:nvPr>
            <p:ph sz="half" idx="1"/>
          </p:nvPr>
        </p:nvSpPr>
        <p:spPr/>
        <p:txBody>
          <a:bodyPr>
            <a:noAutofit/>
          </a:bodyPr>
          <a:lstStyle/>
          <a:p>
            <a:pPr>
              <a:buBlip>
                <a:blip r:embed="rId3"/>
              </a:buBlip>
            </a:pPr>
            <a:r>
              <a:rPr lang="en-US" sz="3200" b="1" dirty="0"/>
              <a:t>Erie</a:t>
            </a:r>
          </a:p>
          <a:p>
            <a:pPr>
              <a:buBlip>
                <a:blip r:embed="rId3"/>
              </a:buBlip>
            </a:pPr>
            <a:r>
              <a:rPr lang="en-US" sz="3200" b="1" dirty="0"/>
              <a:t>Cuyahoga</a:t>
            </a:r>
          </a:p>
          <a:p>
            <a:pPr>
              <a:buBlip>
                <a:blip r:embed="rId3"/>
              </a:buBlip>
            </a:pPr>
            <a:r>
              <a:rPr lang="en-US" sz="3200" b="1" dirty="0"/>
              <a:t>Summit</a:t>
            </a:r>
          </a:p>
          <a:p>
            <a:pPr>
              <a:buBlip>
                <a:blip r:embed="rId3"/>
              </a:buBlip>
            </a:pPr>
            <a:r>
              <a:rPr lang="en-US" sz="3200" b="1" dirty="0"/>
              <a:t>Allen</a:t>
            </a:r>
          </a:p>
          <a:p>
            <a:pPr>
              <a:buBlip>
                <a:blip r:embed="rId3"/>
              </a:buBlip>
            </a:pPr>
            <a:r>
              <a:rPr lang="en-US" sz="3200" b="1" dirty="0"/>
              <a:t>Hardin</a:t>
            </a:r>
          </a:p>
          <a:p>
            <a:pPr>
              <a:buBlip>
                <a:blip r:embed="rId3"/>
              </a:buBlip>
            </a:pPr>
            <a:r>
              <a:rPr lang="en-US" sz="3200" b="1" dirty="0"/>
              <a:t>Marion</a:t>
            </a:r>
          </a:p>
          <a:p>
            <a:pPr>
              <a:buBlip>
                <a:blip r:embed="rId3"/>
              </a:buBlip>
            </a:pPr>
            <a:r>
              <a:rPr lang="en-US" sz="3200" b="1" dirty="0"/>
              <a:t>Franklin</a:t>
            </a:r>
          </a:p>
          <a:p>
            <a:pPr>
              <a:buBlip>
                <a:blip r:embed="rId3"/>
              </a:buBlip>
            </a:pPr>
            <a:r>
              <a:rPr lang="en-US" sz="3200" b="1" dirty="0"/>
              <a:t>Montgomery</a:t>
            </a:r>
          </a:p>
          <a:p>
            <a:pPr>
              <a:buBlip>
                <a:blip r:embed="rId3"/>
              </a:buBlip>
            </a:pPr>
            <a:r>
              <a:rPr lang="en-US" sz="3200" b="1" dirty="0"/>
              <a:t>Hamilton</a:t>
            </a:r>
          </a:p>
        </p:txBody>
      </p:sp>
      <p:sp>
        <p:nvSpPr>
          <p:cNvPr id="4" name="Content Placeholder 3"/>
          <p:cNvSpPr>
            <a:spLocks noGrp="1"/>
          </p:cNvSpPr>
          <p:nvPr>
            <p:ph sz="half" idx="2"/>
          </p:nvPr>
        </p:nvSpPr>
        <p:spPr/>
        <p:txBody>
          <a:bodyPr>
            <a:noAutofit/>
          </a:bodyPr>
          <a:lstStyle/>
          <a:p>
            <a:pPr>
              <a:buBlip>
                <a:blip r:embed="rId3"/>
              </a:buBlip>
            </a:pPr>
            <a:r>
              <a:rPr lang="en-US" sz="3200" b="1" dirty="0"/>
              <a:t>Adams</a:t>
            </a:r>
          </a:p>
          <a:p>
            <a:pPr>
              <a:buBlip>
                <a:blip r:embed="rId3"/>
              </a:buBlip>
            </a:pPr>
            <a:r>
              <a:rPr lang="en-US" sz="3200" b="1" dirty="0"/>
              <a:t>Ross</a:t>
            </a:r>
          </a:p>
          <a:p>
            <a:pPr>
              <a:buBlip>
                <a:blip r:embed="rId3"/>
              </a:buBlip>
            </a:pPr>
            <a:r>
              <a:rPr lang="en-US" sz="3200" b="1" dirty="0"/>
              <a:t>Pike</a:t>
            </a:r>
          </a:p>
          <a:p>
            <a:pPr>
              <a:buBlip>
                <a:blip r:embed="rId3"/>
              </a:buBlip>
            </a:pPr>
            <a:r>
              <a:rPr lang="en-US" sz="3200" b="1" dirty="0"/>
              <a:t>Scioto</a:t>
            </a:r>
          </a:p>
          <a:p>
            <a:pPr>
              <a:buBlip>
                <a:blip r:embed="rId3"/>
              </a:buBlip>
            </a:pPr>
            <a:r>
              <a:rPr lang="en-US" sz="3200" b="1" dirty="0"/>
              <a:t>Vinton</a:t>
            </a:r>
          </a:p>
          <a:p>
            <a:pPr>
              <a:buBlip>
                <a:blip r:embed="rId3"/>
              </a:buBlip>
            </a:pPr>
            <a:r>
              <a:rPr lang="en-US" sz="3200" b="1" dirty="0"/>
              <a:t>Jackson</a:t>
            </a:r>
          </a:p>
          <a:p>
            <a:pPr>
              <a:buBlip>
                <a:blip r:embed="rId3"/>
              </a:buBlip>
            </a:pPr>
            <a:r>
              <a:rPr lang="en-US" sz="3200" b="1" dirty="0"/>
              <a:t>Lawrence</a:t>
            </a:r>
          </a:p>
          <a:p>
            <a:pPr>
              <a:buBlip>
                <a:blip r:embed="rId3"/>
              </a:buBlip>
            </a:pPr>
            <a:r>
              <a:rPr lang="en-US" sz="3200" b="1" dirty="0" err="1"/>
              <a:t>Meigs</a:t>
            </a:r>
            <a:endParaRPr lang="en-US" sz="3200" b="1" dirty="0"/>
          </a:p>
          <a:p>
            <a:pPr>
              <a:buBlip>
                <a:blip r:embed="rId3"/>
              </a:buBlip>
            </a:pPr>
            <a:r>
              <a:rPr lang="en-US" sz="3200" b="1" dirty="0"/>
              <a:t>Morgan</a:t>
            </a:r>
          </a:p>
        </p:txBody>
      </p:sp>
      <p:sp>
        <p:nvSpPr>
          <p:cNvPr id="5" name="Rectangle 4"/>
          <p:cNvSpPr/>
          <p:nvPr/>
        </p:nvSpPr>
        <p:spPr>
          <a:xfrm>
            <a:off x="304800" y="882463"/>
            <a:ext cx="1066800" cy="51435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7259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Ohio Infant Mortality Rate 20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533400"/>
            <a:ext cx="7162800" cy="5372100"/>
          </a:xfrm>
          <a:prstGeom prst="rect">
            <a:avLst/>
          </a:prstGeom>
          <a:solidFill>
            <a:schemeClr val="bg2">
              <a:lumMod val="20000"/>
              <a:lumOff val="80000"/>
            </a:schemeClr>
          </a:solidFill>
        </p:spPr>
      </p:pic>
    </p:spTree>
    <p:extLst>
      <p:ext uri="{BB962C8B-B14F-4D97-AF65-F5344CB8AC3E}">
        <p14:creationId xmlns:p14="http://schemas.microsoft.com/office/powerpoint/2010/main" val="33934363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499</TotalTime>
  <Words>1219</Words>
  <Application>Microsoft Office PowerPoint</Application>
  <PresentationFormat>On-screen Show (4:3)</PresentationFormat>
  <Paragraphs>126</Paragraphs>
  <Slides>17</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Cambria</vt:lpstr>
      <vt:lpstr>Times New Roman</vt:lpstr>
      <vt:lpstr>Adjacency</vt:lpstr>
      <vt:lpstr>Ohio Infant Mortality: The Dental Connection</vt:lpstr>
      <vt:lpstr>Public Health Crisis in Ohio</vt:lpstr>
      <vt:lpstr>PowerPoint Presentation</vt:lpstr>
      <vt:lpstr>What is a preterm birth?</vt:lpstr>
      <vt:lpstr>Factors associated with preterm births</vt:lpstr>
      <vt:lpstr>Factors associated with preterm births</vt:lpstr>
      <vt:lpstr>PowerPoint Presentation</vt:lpstr>
      <vt:lpstr>Ohio Counties Above  13.4% Preterm Births</vt:lpstr>
      <vt:lpstr>PowerPoint Presentation</vt:lpstr>
      <vt:lpstr>Lets Review</vt:lpstr>
      <vt:lpstr>Inflammatory Mediators: The Culprits</vt:lpstr>
      <vt:lpstr>The Facts</vt:lpstr>
      <vt:lpstr>“However”</vt:lpstr>
      <vt:lpstr>PowerPoint Presentation</vt:lpstr>
      <vt:lpstr>PowerPoint Presentation</vt:lpstr>
      <vt:lpstr>Health Care Providers</vt:lpstr>
      <vt:lpstr>What can we do?</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Ohio Infant Mortality: The Dental Connection</dc:title>
  <dc:creator>cindy</dc:creator>
  <cp:lastModifiedBy>Leverich, Cynthia</cp:lastModifiedBy>
  <cp:revision>75</cp:revision>
  <dcterms:created xsi:type="dcterms:W3CDTF">2015-09-09T01:35:55Z</dcterms:created>
  <dcterms:modified xsi:type="dcterms:W3CDTF">2018-06-25T23:25:27Z</dcterms:modified>
</cp:coreProperties>
</file>